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85" r:id="rId2"/>
    <p:sldId id="257" r:id="rId3"/>
    <p:sldId id="281" r:id="rId4"/>
    <p:sldId id="283" r:id="rId5"/>
    <p:sldId id="284" r:id="rId6"/>
    <p:sldId id="280" r:id="rId7"/>
    <p:sldId id="258" r:id="rId8"/>
    <p:sldId id="282" r:id="rId9"/>
    <p:sldId id="259" r:id="rId10"/>
    <p:sldId id="260" r:id="rId11"/>
    <p:sldId id="261" r:id="rId12"/>
    <p:sldId id="263" r:id="rId13"/>
    <p:sldId id="289" r:id="rId14"/>
    <p:sldId id="262" r:id="rId15"/>
    <p:sldId id="288" r:id="rId16"/>
    <p:sldId id="264" r:id="rId17"/>
    <p:sldId id="287" r:id="rId18"/>
    <p:sldId id="290" r:id="rId19"/>
    <p:sldId id="265" r:id="rId20"/>
    <p:sldId id="266" r:id="rId21"/>
    <p:sldId id="267" r:id="rId22"/>
    <p:sldId id="268" r:id="rId23"/>
    <p:sldId id="291" r:id="rId24"/>
    <p:sldId id="292" r:id="rId25"/>
    <p:sldId id="269" r:id="rId26"/>
    <p:sldId id="270" r:id="rId27"/>
    <p:sldId id="271" r:id="rId28"/>
    <p:sldId id="272" r:id="rId29"/>
    <p:sldId id="273" r:id="rId30"/>
    <p:sldId id="274" r:id="rId31"/>
    <p:sldId id="286" r:id="rId32"/>
    <p:sldId id="277" r:id="rId33"/>
    <p:sldId id="275" r:id="rId34"/>
    <p:sldId id="276" r:id="rId35"/>
    <p:sldId id="278" r:id="rId36"/>
    <p:sldId id="279" r:id="rId37"/>
  </p:sldIdLst>
  <p:sldSz cx="9906000" cy="6858000" type="A4"/>
  <p:notesSz cx="6881813" cy="97107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5" d="100"/>
          <a:sy n="75" d="100"/>
        </p:scale>
        <p:origin x="-828" y="-102"/>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82913" cy="485775"/>
          </a:xfrm>
          <a:prstGeom prst="rect">
            <a:avLst/>
          </a:prstGeom>
          <a:noFill/>
          <a:ln w="9525">
            <a:noFill/>
            <a:miter lim="800000"/>
            <a:headEnd/>
            <a:tailEnd/>
          </a:ln>
          <a:effectLst/>
        </p:spPr>
        <p:txBody>
          <a:bodyPr vert="horz" wrap="square" lIns="94814" tIns="47407" rIns="94814" bIns="47407" numCol="1" anchor="t" anchorCtr="0" compatLnSpc="1">
            <a:prstTxWarp prst="textNoShape">
              <a:avLst/>
            </a:prstTxWarp>
          </a:bodyPr>
          <a:lstStyle>
            <a:lvl1pPr defTabSz="947738">
              <a:defRPr sz="1200"/>
            </a:lvl1pPr>
          </a:lstStyle>
          <a:p>
            <a:endParaRPr lang="it-IT"/>
          </a:p>
        </p:txBody>
      </p:sp>
      <p:sp>
        <p:nvSpPr>
          <p:cNvPr id="50179" name="Rectangle 3"/>
          <p:cNvSpPr>
            <a:spLocks noGrp="1" noChangeArrowheads="1"/>
          </p:cNvSpPr>
          <p:nvPr>
            <p:ph type="dt" sz="quarter" idx="1"/>
          </p:nvPr>
        </p:nvSpPr>
        <p:spPr bwMode="auto">
          <a:xfrm>
            <a:off x="3897313" y="0"/>
            <a:ext cx="2982912" cy="485775"/>
          </a:xfrm>
          <a:prstGeom prst="rect">
            <a:avLst/>
          </a:prstGeom>
          <a:noFill/>
          <a:ln w="9525">
            <a:noFill/>
            <a:miter lim="800000"/>
            <a:headEnd/>
            <a:tailEnd/>
          </a:ln>
          <a:effectLst/>
        </p:spPr>
        <p:txBody>
          <a:bodyPr vert="horz" wrap="square" lIns="94814" tIns="47407" rIns="94814" bIns="47407" numCol="1" anchor="t" anchorCtr="0" compatLnSpc="1">
            <a:prstTxWarp prst="textNoShape">
              <a:avLst/>
            </a:prstTxWarp>
          </a:bodyPr>
          <a:lstStyle>
            <a:lvl1pPr algn="r" defTabSz="947738">
              <a:defRPr sz="1200"/>
            </a:lvl1pPr>
          </a:lstStyle>
          <a:p>
            <a:fld id="{0B5110C5-4851-44E4-9C65-42B8850541DA}" type="datetimeFigureOut">
              <a:rPr lang="it-IT"/>
              <a:pPr/>
              <a:t>07/10/2012</a:t>
            </a:fld>
            <a:endParaRPr lang="it-IT"/>
          </a:p>
        </p:txBody>
      </p:sp>
      <p:sp>
        <p:nvSpPr>
          <p:cNvPr id="50180" name="Rectangle 4"/>
          <p:cNvSpPr>
            <a:spLocks noGrp="1" noChangeArrowheads="1"/>
          </p:cNvSpPr>
          <p:nvPr>
            <p:ph type="ftr" sz="quarter" idx="2"/>
          </p:nvPr>
        </p:nvSpPr>
        <p:spPr bwMode="auto">
          <a:xfrm>
            <a:off x="0" y="9223375"/>
            <a:ext cx="2982913" cy="485775"/>
          </a:xfrm>
          <a:prstGeom prst="rect">
            <a:avLst/>
          </a:prstGeom>
          <a:noFill/>
          <a:ln w="9525">
            <a:noFill/>
            <a:miter lim="800000"/>
            <a:headEnd/>
            <a:tailEnd/>
          </a:ln>
          <a:effectLst/>
        </p:spPr>
        <p:txBody>
          <a:bodyPr vert="horz" wrap="square" lIns="94814" tIns="47407" rIns="94814" bIns="47407" numCol="1" anchor="b" anchorCtr="0" compatLnSpc="1">
            <a:prstTxWarp prst="textNoShape">
              <a:avLst/>
            </a:prstTxWarp>
          </a:bodyPr>
          <a:lstStyle>
            <a:lvl1pPr defTabSz="947738">
              <a:defRPr sz="1200"/>
            </a:lvl1pPr>
          </a:lstStyle>
          <a:p>
            <a:endParaRPr lang="it-IT"/>
          </a:p>
        </p:txBody>
      </p:sp>
      <p:sp>
        <p:nvSpPr>
          <p:cNvPr id="50181" name="Rectangle 5"/>
          <p:cNvSpPr>
            <a:spLocks noGrp="1" noChangeArrowheads="1"/>
          </p:cNvSpPr>
          <p:nvPr>
            <p:ph type="sldNum" sz="quarter" idx="3"/>
          </p:nvPr>
        </p:nvSpPr>
        <p:spPr bwMode="auto">
          <a:xfrm>
            <a:off x="3897313" y="9223375"/>
            <a:ext cx="2982912" cy="485775"/>
          </a:xfrm>
          <a:prstGeom prst="rect">
            <a:avLst/>
          </a:prstGeom>
          <a:noFill/>
          <a:ln w="9525">
            <a:noFill/>
            <a:miter lim="800000"/>
            <a:headEnd/>
            <a:tailEnd/>
          </a:ln>
          <a:effectLst/>
        </p:spPr>
        <p:txBody>
          <a:bodyPr vert="horz" wrap="square" lIns="94814" tIns="47407" rIns="94814" bIns="47407" numCol="1" anchor="b" anchorCtr="0" compatLnSpc="1">
            <a:prstTxWarp prst="textNoShape">
              <a:avLst/>
            </a:prstTxWarp>
          </a:bodyPr>
          <a:lstStyle>
            <a:lvl1pPr algn="r" defTabSz="947738">
              <a:defRPr sz="1200"/>
            </a:lvl1pPr>
          </a:lstStyle>
          <a:p>
            <a:fld id="{3F816C92-92B9-40D2-9A5E-F519581561FD}" type="slidenum">
              <a:rPr lang="it-IT"/>
              <a:pPr/>
              <a:t>‹#›</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5AE1392-B711-45B7-B872-ABC367F9AA44}" type="datetimeFigureOut">
              <a:rPr lang="it-IT"/>
              <a:pPr>
                <a:defRPr/>
              </a:pPr>
              <a:t>07/10/2012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36A441-47C8-42C4-8D7C-8364E4249247}"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A19AC3-A188-4692-9F8E-EBF2C50B46C5}" type="datetimeFigureOut">
              <a:rPr lang="it-IT"/>
              <a:pPr>
                <a:defRPr/>
              </a:pPr>
              <a:t>07/10/2012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A11311B-1E47-4C7F-ACAA-FCE40FA95901}"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93D513-B7FA-4452-92C7-25060144ACFD}" type="datetimeFigureOut">
              <a:rPr lang="it-IT"/>
              <a:pPr>
                <a:defRPr/>
              </a:pPr>
              <a:t>07/10/2012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6D9337-5104-4EF2-9393-CFC465FF634E}"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F1C844-89C1-41D3-AF94-BA04FD4278A7}" type="datetimeFigureOut">
              <a:rPr lang="it-IT"/>
              <a:pPr>
                <a:defRPr/>
              </a:pPr>
              <a:t>07/10/2012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85DA996-F1E9-4020-BBA6-238D19C8598B}"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E4D0FEE-81D3-462B-A214-D89213FA4817}" type="datetimeFigureOut">
              <a:rPr lang="it-IT"/>
              <a:pPr>
                <a:defRPr/>
              </a:pPr>
              <a:t>07/10/2012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918B5A-38EF-4AAC-BE05-6D0E33B70A27}"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16A125B-387C-4B77-9112-F93FCE63B654}" type="datetimeFigureOut">
              <a:rPr lang="it-IT"/>
              <a:pPr>
                <a:defRPr/>
              </a:pPr>
              <a:t>07/10/2012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88B499C-28F9-45FE-9AD7-A2AA35FF4EBC}"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F887F8E-B11A-4C71-A766-C1985B1D85A2}" type="datetimeFigureOut">
              <a:rPr lang="it-IT"/>
              <a:pPr>
                <a:defRPr/>
              </a:pPr>
              <a:t>07/10/2012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A8A2E1A-3341-4C20-87AC-B250A2E5E95B}"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AAE3827-1363-4F15-9DE4-0C58B30A09A4}" type="datetimeFigureOut">
              <a:rPr lang="it-IT"/>
              <a:pPr>
                <a:defRPr/>
              </a:pPr>
              <a:t>07/10/2012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F75897B-AFBF-420F-9A00-F7668818D693}"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798222A-4D77-4594-B29A-5E71D85643F8}" type="datetimeFigureOut">
              <a:rPr lang="it-IT"/>
              <a:pPr>
                <a:defRPr/>
              </a:pPr>
              <a:t>07/10/2012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79DF27B-9FB8-439C-995C-4E80D17E8F08}"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62E1C46-9415-4FAA-9F8C-2AC8B89C20C8}" type="datetimeFigureOut">
              <a:rPr lang="it-IT"/>
              <a:pPr>
                <a:defRPr/>
              </a:pPr>
              <a:t>07/10/2012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706BAFD-47BE-40B9-8BA0-341B5CFB16D0}"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26B1639-2D85-48B2-AFD0-8DC43A400385}" type="datetimeFigureOut">
              <a:rPr lang="it-IT"/>
              <a:pPr>
                <a:defRPr/>
              </a:pPr>
              <a:t>07/10/2012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7652C17-84A5-4E4B-A8F1-78E61C6DDCF4}"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569315-2FFC-4846-9870-D687739B5BCF}" type="datetimeFigureOut">
              <a:rPr lang="it-IT"/>
              <a:pPr>
                <a:defRPr/>
              </a:pPr>
              <a:t>07/10/2012</a:t>
            </a:fld>
            <a:endParaRPr lang="it-IT"/>
          </a:p>
        </p:txBody>
      </p:sp>
      <p:sp>
        <p:nvSpPr>
          <p:cNvPr id="5" name="Segnaposto piè di pagina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5DBACBF-F600-4692-85A7-7E05BE1F530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car@hotmail.i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go2.wordpress.com/?id=725X1342&amp;site=quattrovecchiinamerica.wordpress.com&amp;url=http://quattrovecchiinamerica.files.wordpress.com/2010/03/457px-lm_illustration_02.jpg&amp;sref=http://quattrovecchiinamerica.wordpress.com/2010/03/10/man-on-the-moon/457px-lm_illustration_0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o2.wordpress.com/?id=725X1342&amp;site=quattrovecchiinamerica.wordpress.com&amp;url=http://quattrovecchiinamerica.files.wordpress.com/2010/03/sat5_diagram.jpg&amp;sref=http://quattrovecchiinamerica.wordpress.com/2010/03/10/man-on-the-moon/sat5_diagram/"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go2.wordpress.com/?id=725X1342&amp;site=quattrovecchiinamerica.wordpress.com&amp;url=http://quattrovecchiinamerica.files.wordpress.com/2010/03/800px-nasa_launch_vehicle_comparison.jpg&amp;sref=http://quattrovecchiinamerica.wordpress.com/2010/03/10/man-on-the-moon/800px-nasa_launch_vehicle_comparis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upload.wikimedia.org/wikipedia/commons/e/e5/Apollo_15-insignia.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i227.photobucket.com/albums/dd18/matzeglatze/sputnik_asm.jpg&amp;imgrefurl=http://www.matzeglatze.info/2007/10/remember-sputnik.html&amp;usg=__TACK7VLQjOnPvCSLplImMzfe2oE=&amp;h=839&amp;w=1024&amp;sz=121&amp;hl=it&amp;start=16&amp;um=1&amp;tbnid=zZi7UnifqIen0M:&amp;tbnh=123&amp;tbnw=150&amp;prev=/images?q=sputnik&amp;hl=it&amp;lr=lang_it&amp;rls=com.microsoft:*:IE-SearchBox&amp;rlz=1I7ADBF&amp;um=1"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hyperlink" Target="mailto:fabcar@hotmail.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letturefantastiche.com/immagini/gagarin.jpg&amp;imgrefurl=http://www.letturefantastiche.com/corsa_allo_spazio_conquista_della_luna_e_prospettive_nel_xxi_secolo_1.html&amp;usg=__KASdojZ9xqS7QGaRM10TK7PmoI0=&amp;h=300&amp;w=228&amp;sz=17&amp;hl=it&amp;start=51&amp;um=1&amp;tbnid=LmWon7KoPGkJOM:&amp;tbnh=116&amp;tbnw=88&amp;prev=/images?q=volo+spaziale+di++gagarin&amp;ndsp=18&amp;hl=it&amp;lr=lang_it&amp;rls=com.microsoft:*:IE-SearchBox&amp;rlz=1I7ADBF&amp;sa=N&amp;start=36&amp;um=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olarsystem.nasa.gov/multimedia/gallery/vostok1-browse.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thumb/d/df/Vostok_spacecraft.jpg/796px-Vostok_spacecraft.jpg&amp;imgrefurl=http://koroljov.splinder.com/tag/cosmonautica&amp;usg=__Awb5cE2uER575Vk_BCFN9UTG0Yk=&amp;h=599&amp;w=796&amp;sz=66&amp;hl=it&amp;start=42&amp;um=1&amp;tbnid=s9SCqnY1xQ2DRM:&amp;tbnh=108&amp;tbnw=143&amp;prev=/images?q=navicella+spaziale+di+gagarin&amp;ndsp=18&amp;hl=it&amp;lr=lang_it&amp;rls=com.microsoft:*:IE-SearchBox&amp;rlz=1I7ADBF&amp;sa=N&amp;start=36&amp;um=1"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magine 4" descr="300px-Space_Shuttle_Columbia_launching.jpg"/>
          <p:cNvPicPr>
            <a:picLocks noChangeAspect="1"/>
          </p:cNvPicPr>
          <p:nvPr/>
        </p:nvPicPr>
        <p:blipFill>
          <a:blip r:embed="rId2"/>
          <a:srcRect/>
          <a:stretch>
            <a:fillRect/>
          </a:stretch>
        </p:blipFill>
        <p:spPr bwMode="auto">
          <a:xfrm>
            <a:off x="0" y="0"/>
            <a:ext cx="9906000" cy="6858000"/>
          </a:xfrm>
          <a:prstGeom prst="rect">
            <a:avLst/>
          </a:prstGeom>
          <a:noFill/>
          <a:ln w="57150">
            <a:noFill/>
            <a:miter lim="800000"/>
            <a:headEnd/>
            <a:tailEnd/>
          </a:ln>
        </p:spPr>
      </p:pic>
      <p:sp>
        <p:nvSpPr>
          <p:cNvPr id="13314" name="CasellaDiTesto 2"/>
          <p:cNvSpPr txBox="1">
            <a:spLocks noChangeArrowheads="1"/>
          </p:cNvSpPr>
          <p:nvPr/>
        </p:nvSpPr>
        <p:spPr bwMode="auto">
          <a:xfrm>
            <a:off x="0" y="981075"/>
            <a:ext cx="9906000" cy="884238"/>
          </a:xfrm>
          <a:prstGeom prst="rect">
            <a:avLst/>
          </a:prstGeom>
          <a:noFill/>
          <a:ln w="9525">
            <a:noFill/>
            <a:miter lim="800000"/>
            <a:headEnd/>
            <a:tailEnd/>
          </a:ln>
        </p:spPr>
        <p:txBody>
          <a:bodyPr>
            <a:spAutoFit/>
          </a:bodyPr>
          <a:lstStyle/>
          <a:p>
            <a:pPr algn="ctr"/>
            <a:r>
              <a:rPr lang="it-IT" sz="2800" b="1">
                <a:solidFill>
                  <a:schemeClr val="bg1"/>
                </a:solidFill>
                <a:latin typeface="Tahoma" pitchFamily="34" charset="0"/>
                <a:cs typeface="Tahoma" pitchFamily="34" charset="0"/>
              </a:rPr>
              <a:t>LEZIONE </a:t>
            </a:r>
            <a:r>
              <a:rPr lang="it-IT" sz="3200" b="1">
                <a:solidFill>
                  <a:schemeClr val="bg1"/>
                </a:solidFill>
                <a:latin typeface="Tahoma" pitchFamily="34" charset="0"/>
                <a:cs typeface="Tahoma" pitchFamily="34" charset="0"/>
              </a:rPr>
              <a:t> </a:t>
            </a:r>
            <a:r>
              <a:rPr lang="it-IT" sz="2800" b="1">
                <a:solidFill>
                  <a:schemeClr val="bg1"/>
                </a:solidFill>
                <a:latin typeface="Tahoma" pitchFamily="34" charset="0"/>
                <a:cs typeface="Tahoma" pitchFamily="34" charset="0"/>
              </a:rPr>
              <a:t>N.</a:t>
            </a:r>
            <a:r>
              <a:rPr lang="it-IT" sz="3200" b="1">
                <a:solidFill>
                  <a:srgbClr val="FF0000"/>
                </a:solidFill>
                <a:latin typeface="Tahoma" pitchFamily="34" charset="0"/>
                <a:cs typeface="Tahoma" pitchFamily="34" charset="0"/>
              </a:rPr>
              <a:t>1A </a:t>
            </a:r>
            <a:r>
              <a:rPr lang="it-IT" sz="2800" b="1">
                <a:solidFill>
                  <a:srgbClr val="FF0000"/>
                </a:solidFill>
                <a:latin typeface="Tahoma" pitchFamily="34" charset="0"/>
                <a:cs typeface="Tahoma" pitchFamily="34" charset="0"/>
              </a:rPr>
              <a:t>bis</a:t>
            </a:r>
          </a:p>
          <a:p>
            <a:pPr algn="ctr"/>
            <a:r>
              <a:rPr lang="it-IT" sz="2000" b="1">
                <a:solidFill>
                  <a:schemeClr val="bg1"/>
                </a:solidFill>
                <a:latin typeface="Tahoma" pitchFamily="34" charset="0"/>
                <a:cs typeface="Tahoma" pitchFamily="34" charset="0"/>
              </a:rPr>
              <a:t>slide</a:t>
            </a:r>
            <a:r>
              <a:rPr lang="it-IT" sz="2000" b="1">
                <a:solidFill>
                  <a:srgbClr val="FF0000"/>
                </a:solidFill>
                <a:latin typeface="Tahoma" pitchFamily="34" charset="0"/>
                <a:cs typeface="Tahoma" pitchFamily="34" charset="0"/>
              </a:rPr>
              <a:t> 36</a:t>
            </a:r>
            <a:endParaRPr lang="it-IT" sz="1200" b="1">
              <a:solidFill>
                <a:srgbClr val="00FF00"/>
              </a:solidFill>
              <a:latin typeface="Tahoma" pitchFamily="34" charset="0"/>
              <a:cs typeface="Tahoma" pitchFamily="34" charset="0"/>
            </a:endParaRPr>
          </a:p>
        </p:txBody>
      </p:sp>
      <p:sp>
        <p:nvSpPr>
          <p:cNvPr id="8" name="Segnaposto contenuto 2"/>
          <p:cNvSpPr txBox="1">
            <a:spLocks/>
          </p:cNvSpPr>
          <p:nvPr/>
        </p:nvSpPr>
        <p:spPr bwMode="auto">
          <a:xfrm>
            <a:off x="200025" y="2636838"/>
            <a:ext cx="9432925" cy="1928812"/>
          </a:xfrm>
          <a:prstGeom prst="rect">
            <a:avLst/>
          </a:prstGeom>
          <a:solidFill>
            <a:srgbClr val="C00000"/>
          </a:solidFill>
          <a:ln w="19050">
            <a:solidFill>
              <a:schemeClr val="bg1"/>
            </a:solidFill>
            <a:miter lim="800000"/>
            <a:headEnd/>
            <a:tailEnd/>
          </a:ln>
        </p:spPr>
        <p:txBody>
          <a:bodyPr/>
          <a:lstStyle/>
          <a:p>
            <a:pPr algn="ctr">
              <a:spcBef>
                <a:spcPct val="20000"/>
              </a:spcBef>
              <a:defRPr/>
            </a:pPr>
            <a:endParaRPr lang="it-IT" sz="1000" b="1">
              <a:solidFill>
                <a:schemeClr val="bg1"/>
              </a:solidFill>
              <a:effectLst>
                <a:outerShdw blurRad="38100" dist="38100" dir="2700000" algn="tl">
                  <a:srgbClr val="000000"/>
                </a:outerShdw>
              </a:effectLst>
              <a:latin typeface="Tahoma" pitchFamily="34" charset="0"/>
              <a:cs typeface="Tahoma" pitchFamily="34" charset="0"/>
            </a:endParaRPr>
          </a:p>
          <a:p>
            <a:pPr algn="ctr">
              <a:spcBef>
                <a:spcPct val="20000"/>
              </a:spcBef>
              <a:defRPr/>
            </a:pPr>
            <a:r>
              <a:rPr lang="it-IT" sz="4000" b="1">
                <a:solidFill>
                  <a:schemeClr val="bg1"/>
                </a:solidFill>
                <a:effectLst>
                  <a:outerShdw blurRad="38100" dist="38100" dir="2700000" algn="tl">
                    <a:srgbClr val="000000"/>
                  </a:outerShdw>
                </a:effectLst>
                <a:latin typeface="Tahoma" pitchFamily="34" charset="0"/>
                <a:cs typeface="Tahoma" pitchFamily="34" charset="0"/>
              </a:rPr>
              <a:t>Breve storia delle                            </a:t>
            </a:r>
            <a:r>
              <a:rPr lang="it-IT" sz="4400" b="1">
                <a:solidFill>
                  <a:schemeClr val="bg1"/>
                </a:solidFill>
                <a:effectLst>
                  <a:outerShdw blurRad="38100" dist="38100" dir="2700000" algn="tl">
                    <a:srgbClr val="000000"/>
                  </a:outerShdw>
                </a:effectLst>
                <a:latin typeface="Tahoma" pitchFamily="34" charset="0"/>
                <a:cs typeface="Tahoma" pitchFamily="34" charset="0"/>
              </a:rPr>
              <a:t>ESPLORAZIONI SPAZIALI</a:t>
            </a:r>
          </a:p>
        </p:txBody>
      </p:sp>
      <p:sp>
        <p:nvSpPr>
          <p:cNvPr id="13316" name="Titolo 1"/>
          <p:cNvSpPr txBox="1">
            <a:spLocks/>
          </p:cNvSpPr>
          <p:nvPr/>
        </p:nvSpPr>
        <p:spPr bwMode="auto">
          <a:xfrm>
            <a:off x="0" y="0"/>
            <a:ext cx="9906000" cy="1052513"/>
          </a:xfrm>
          <a:prstGeom prst="rect">
            <a:avLst/>
          </a:prstGeom>
          <a:noFill/>
          <a:ln w="38100">
            <a:noFill/>
            <a:miter lim="800000"/>
            <a:headEnd/>
            <a:tailEnd/>
          </a:ln>
        </p:spPr>
        <p:txBody>
          <a:bodyPr/>
          <a:lstStyle/>
          <a:p>
            <a:pPr algn="ctr"/>
            <a:r>
              <a:rPr lang="it-IT" sz="2000" b="1" u="sng">
                <a:solidFill>
                  <a:srgbClr val="FFFF00"/>
                </a:solidFill>
                <a:latin typeface="Tahoma" pitchFamily="34" charset="0"/>
                <a:cs typeface="Tahoma" pitchFamily="34" charset="0"/>
              </a:rPr>
              <a:t>Scienze della Terra </a:t>
            </a:r>
          </a:p>
          <a:p>
            <a:pPr algn="ctr"/>
            <a:r>
              <a:rPr lang="it-IT" sz="2400" b="1">
                <a:solidFill>
                  <a:srgbClr val="FFFF00"/>
                </a:solidFill>
                <a:latin typeface="Tahoma" pitchFamily="34" charset="0"/>
                <a:cs typeface="Tahoma" pitchFamily="34" charset="0"/>
              </a:rPr>
              <a:t>ASTRONOMIA</a:t>
            </a:r>
            <a:r>
              <a:rPr lang="it-IT" sz="3200" b="1">
                <a:solidFill>
                  <a:srgbClr val="FFFF00"/>
                </a:solidFill>
                <a:latin typeface="Tahoma" pitchFamily="34" charset="0"/>
                <a:cs typeface="Tahoma" pitchFamily="34" charset="0"/>
              </a:rPr>
              <a:t/>
            </a:r>
            <a:br>
              <a:rPr lang="it-IT" sz="3200" b="1">
                <a:solidFill>
                  <a:srgbClr val="FFFF00"/>
                </a:solidFill>
                <a:latin typeface="Tahoma" pitchFamily="34" charset="0"/>
                <a:cs typeface="Tahoma" pitchFamily="34" charset="0"/>
              </a:rPr>
            </a:br>
            <a:r>
              <a:rPr lang="it-IT" sz="1600" b="1">
                <a:solidFill>
                  <a:srgbClr val="FF0000"/>
                </a:solidFill>
                <a:latin typeface="Tahoma" pitchFamily="34" charset="0"/>
                <a:cs typeface="Tahoma" pitchFamily="34" charset="0"/>
              </a:rPr>
              <a:t/>
            </a:r>
            <a:br>
              <a:rPr lang="it-IT" sz="1600" b="1">
                <a:solidFill>
                  <a:srgbClr val="FF0000"/>
                </a:solidFill>
                <a:latin typeface="Tahoma" pitchFamily="34" charset="0"/>
                <a:cs typeface="Tahoma" pitchFamily="34" charset="0"/>
              </a:rPr>
            </a:br>
            <a:endParaRPr lang="it-IT" sz="3600" b="1">
              <a:solidFill>
                <a:schemeClr val="bg1"/>
              </a:solidFill>
              <a:latin typeface="Tahoma" pitchFamily="34" charset="0"/>
              <a:cs typeface="Tahoma" pitchFamily="34" charset="0"/>
            </a:endParaRPr>
          </a:p>
        </p:txBody>
      </p:sp>
      <p:sp>
        <p:nvSpPr>
          <p:cNvPr id="11" name="Rettangolo 10"/>
          <p:cNvSpPr>
            <a:spLocks noChangeArrowheads="1"/>
          </p:cNvSpPr>
          <p:nvPr/>
        </p:nvSpPr>
        <p:spPr bwMode="auto">
          <a:xfrm>
            <a:off x="200025" y="4652963"/>
            <a:ext cx="9432925" cy="396875"/>
          </a:xfrm>
          <a:prstGeom prst="rect">
            <a:avLst/>
          </a:prstGeom>
          <a:solidFill>
            <a:srgbClr val="C00000"/>
          </a:solidFill>
          <a:ln w="3175">
            <a:noFill/>
            <a:miter lim="800000"/>
            <a:headEnd/>
            <a:tailEnd/>
          </a:ln>
        </p:spPr>
        <p:txBody>
          <a:bodyPr>
            <a:spAutoFit/>
          </a:bodyPr>
          <a:lstStyle/>
          <a:p>
            <a:pPr marL="342900" indent="-342900" algn="ctr">
              <a:spcBef>
                <a:spcPct val="20000"/>
              </a:spcBef>
              <a:defRPr/>
            </a:pPr>
            <a:r>
              <a:rPr lang="it-IT" sz="2000" b="1">
                <a:solidFill>
                  <a:schemeClr val="bg1"/>
                </a:solidFill>
                <a:effectLst>
                  <a:outerShdw blurRad="38100" dist="38100" dir="2700000" algn="tl">
                    <a:srgbClr val="000000"/>
                  </a:outerShdw>
                </a:effectLst>
                <a:latin typeface="Tahoma" pitchFamily="34" charset="0"/>
                <a:cs typeface="Tahoma" pitchFamily="34" charset="0"/>
              </a:rPr>
              <a:t>I Liceo SCIENZE APPLICATE</a:t>
            </a:r>
          </a:p>
        </p:txBody>
      </p:sp>
      <p:sp>
        <p:nvSpPr>
          <p:cNvPr id="7" name="Rettangolo 6"/>
          <p:cNvSpPr/>
          <p:nvPr/>
        </p:nvSpPr>
        <p:spPr>
          <a:xfrm>
            <a:off x="3440113" y="5661025"/>
            <a:ext cx="3384550" cy="977900"/>
          </a:xfrm>
          <a:prstGeom prst="rect">
            <a:avLst/>
          </a:prstGeom>
          <a:solidFill>
            <a:schemeClr val="bg1"/>
          </a:solid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cs typeface="Tahoma" pitchFamily="34" charset="0"/>
              </a:rPr>
              <a:t>Prof. Fabrizio CARMIGNANI</a:t>
            </a:r>
            <a:endParaRPr lang="it-IT" b="1">
              <a:solidFill>
                <a:srgbClr val="FF0000"/>
              </a:solidFill>
              <a:effectLst>
                <a:outerShdw blurRad="38100" dist="38100" dir="2700000" algn="tl">
                  <a:srgbClr val="C0C0C0"/>
                </a:outerShdw>
              </a:effectLst>
              <a:latin typeface="Tahoma" pitchFamily="34" charset="0"/>
              <a:cs typeface="Tahoma" pitchFamily="34" charset="0"/>
            </a:endParaRPr>
          </a:p>
          <a:p>
            <a:pPr algn="ctr">
              <a:defRPr/>
            </a:pPr>
            <a:r>
              <a:rPr lang="it-IT" sz="1600" b="1">
                <a:solidFill>
                  <a:srgbClr val="0070C0"/>
                </a:solidFill>
                <a:effectLst>
                  <a:outerShdw blurRad="38100" dist="38100" dir="2700000" algn="tl">
                    <a:srgbClr val="C0C0C0"/>
                  </a:outerShdw>
                </a:effectLst>
                <a:latin typeface="Tahoma" pitchFamily="34" charset="0"/>
                <a:cs typeface="Tahoma" pitchFamily="34" charset="0"/>
                <a:hlinkClick r:id="rId3"/>
              </a:rPr>
              <a:t>fabcar@hotmail.it</a:t>
            </a:r>
            <a:endParaRPr lang="it-IT" sz="1600" b="1">
              <a:solidFill>
                <a:srgbClr val="0070C0"/>
              </a:solidFill>
              <a:effectLst>
                <a:outerShdw blurRad="38100" dist="38100" dir="2700000" algn="tl">
                  <a:srgbClr val="C0C0C0"/>
                </a:outerShdw>
              </a:effectLst>
              <a:latin typeface="Tahoma" pitchFamily="34" charset="0"/>
              <a:cs typeface="Tahoma" pitchFamily="34" charset="0"/>
            </a:endParaRPr>
          </a:p>
          <a:p>
            <a:pPr algn="ctr">
              <a:defRPr/>
            </a:pPr>
            <a:r>
              <a:rPr lang="it-IT" sz="1600" b="1">
                <a:solidFill>
                  <a:srgbClr val="0070C0"/>
                </a:solidFill>
                <a:effectLst>
                  <a:outerShdw blurRad="38100" dist="38100" dir="2700000" algn="tl">
                    <a:srgbClr val="C0C0C0"/>
                  </a:outerShdw>
                </a:effectLst>
                <a:latin typeface="Tahoma" pitchFamily="34" charset="0"/>
                <a:cs typeface="Tahoma" pitchFamily="34" charset="0"/>
              </a:rPr>
              <a:t>www.fabriziocarmignani.com</a:t>
            </a:r>
          </a:p>
          <a:p>
            <a:pPr algn="ctr">
              <a:defRPr/>
            </a:pPr>
            <a:r>
              <a:rPr lang="it-IT" sz="1000" b="1">
                <a:effectLst>
                  <a:outerShdw blurRad="38100" dist="38100" dir="2700000" algn="tl">
                    <a:srgbClr val="C0C0C0"/>
                  </a:outerShdw>
                </a:effectLst>
                <a:latin typeface="Tahoma" pitchFamily="34" charset="0"/>
                <a:cs typeface="Tahoma" pitchFamily="34" charset="0"/>
              </a:rPr>
              <a:t>IISS “Mattei” – Rosignano S. (LI)</a:t>
            </a:r>
            <a:endParaRPr lang="it-IT" sz="10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153988" y="214313"/>
            <a:ext cx="9520237" cy="6500812"/>
          </a:xfrm>
          <a:solidFill>
            <a:srgbClr val="0070C0"/>
          </a:solidFill>
        </p:spPr>
        <p:txBody>
          <a:bodyPr>
            <a:normAutofit/>
          </a:bodyPr>
          <a:lstStyle/>
          <a:p>
            <a:pPr eaLnBrk="1" hangingPunct="1">
              <a:defRPr/>
            </a:pP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Dopo queste prime“vittorie”  spaziali dell’URSS</a:t>
            </a:r>
            <a:br>
              <a:rPr lang="it-IT" sz="2500" b="1" smtClean="0">
                <a:solidFill>
                  <a:schemeClr val="bg1"/>
                </a:solidFill>
                <a:effectLst>
                  <a:outerShdw blurRad="38100" dist="38100" dir="2700000" algn="tl">
                    <a:srgbClr val="000000"/>
                  </a:outerShdw>
                </a:effectLst>
                <a:latin typeface="Tahoma" pitchFamily="34" charset="0"/>
              </a:rPr>
            </a:br>
            <a:r>
              <a:rPr lang="it-IT" sz="2400" b="1" smtClean="0">
                <a:solidFill>
                  <a:schemeClr val="bg1"/>
                </a:solidFill>
                <a:effectLst>
                  <a:outerShdw blurRad="38100" dist="38100" dir="2700000" algn="tl">
                    <a:srgbClr val="000000"/>
                  </a:outerShdw>
                </a:effectLst>
                <a:latin typeface="Tahoma" pitchFamily="34" charset="0"/>
              </a:rPr>
              <a:t>(primo satellite, primo essere vivente, primo uomo                        e donna nello spazio) </a:t>
            </a: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gli USA si riproposero, con le missioni APOLLO, di portare l’uomo sulla Luna entro  la fine degli anni ’60</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 </a:t>
            </a:r>
            <a:r>
              <a:rPr lang="it-IT" sz="2400" b="1" smtClean="0">
                <a:solidFill>
                  <a:srgbClr val="FF0000"/>
                </a:solidFill>
                <a:effectLst>
                  <a:outerShdw blurRad="38100" dist="38100" dir="2700000" algn="tl">
                    <a:srgbClr val="000000"/>
                  </a:outerShdw>
                </a:effectLst>
                <a:latin typeface="Tahoma" pitchFamily="34" charset="0"/>
              </a:rPr>
              <a:t>parole del presidente J.F. Kennedy pronunciate al congresso degli Stati Uniti…. </a:t>
            </a:r>
            <a:br>
              <a:rPr lang="it-IT" sz="24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(il 25 maggio 1961)</a:t>
            </a: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500" smtClean="0">
                <a:latin typeface="Tahoma" pitchFamily="34" charset="0"/>
              </a:rPr>
              <a:t> </a:t>
            </a:r>
            <a:r>
              <a:rPr lang="it-IT" sz="2800" b="1" smtClean="0">
                <a:solidFill>
                  <a:schemeClr val="bg1"/>
                </a:solidFill>
                <a:effectLst>
                  <a:outerShdw blurRad="38100" dist="38100" dir="2700000" algn="tl">
                    <a:srgbClr val="000000"/>
                  </a:outerShdw>
                </a:effectLst>
                <a:latin typeface="Tahoma" pitchFamily="34" charset="0"/>
              </a:rPr>
              <a:t>“Credo che questa nazione debba impegnarsi a raggiungere l'obbiettivo di far scendere un uomo sulla Luna e di farlo tornare sano e salvo sulla Terra                                                                   prima della fine di questo decennio” </a:t>
            </a:r>
            <a:r>
              <a:rPr lang="it-IT" sz="2500" b="1" smtClean="0">
                <a:effectLst>
                  <a:outerShdw blurRad="38100" dist="38100" dir="2700000" algn="tl">
                    <a:srgbClr val="FFFFFF"/>
                  </a:outerShdw>
                </a:effectLst>
                <a:latin typeface="Tahoma" pitchFamily="34" charset="0"/>
              </a:rPr>
              <a:t/>
            </a:r>
            <a:br>
              <a:rPr lang="it-IT" sz="2500" b="1" smtClean="0">
                <a:effectLst>
                  <a:outerShdw blurRad="38100" dist="38100" dir="2700000" algn="tl">
                    <a:srgbClr val="FFFFFF"/>
                  </a:outerShdw>
                </a:effectLst>
                <a:latin typeface="Tahoma" pitchFamily="34" charset="0"/>
              </a:rPr>
            </a:br>
            <a:r>
              <a:rPr lang="it-IT" sz="3200" b="1" smtClean="0">
                <a:solidFill>
                  <a:srgbClr val="FFFF00"/>
                </a:solidFill>
                <a:effectLst>
                  <a:outerShdw blurRad="38100" dist="38100" dir="2700000" algn="tl">
                    <a:srgbClr val="000000"/>
                  </a:outerShdw>
                </a:effectLst>
                <a:latin typeface="Tahoma" pitchFamily="34" charset="0"/>
              </a:rPr>
              <a:t>JFK</a:t>
            </a:r>
            <a:r>
              <a:rPr lang="it-IT" sz="2500" b="1" smtClean="0">
                <a:solidFill>
                  <a:srgbClr val="FF0000"/>
                </a:solidFill>
                <a:effectLst>
                  <a:outerShdw blurRad="38100" dist="38100" dir="2700000" algn="tl">
                    <a:srgbClr val="000000"/>
                  </a:outerShdw>
                </a:effectLst>
                <a:latin typeface="Tahoma" pitchFamily="34" charset="0"/>
              </a:rPr>
              <a:t/>
            </a:r>
            <a:br>
              <a:rPr lang="it-IT" sz="2500" b="1" smtClean="0">
                <a:solidFill>
                  <a:srgbClr val="FF0000"/>
                </a:solidFill>
                <a:effectLst>
                  <a:outerShdw blurRad="38100" dist="38100" dir="2700000" algn="tl">
                    <a:srgbClr val="000000"/>
                  </a:outerShdw>
                </a:effectLst>
                <a:latin typeface="Tahoma" pitchFamily="34" charset="0"/>
              </a:rPr>
            </a:br>
            <a:r>
              <a:rPr lang="it-IT" sz="2500" b="1" smtClean="0">
                <a:solidFill>
                  <a:srgbClr val="FF0000"/>
                </a:solidFill>
                <a:effectLst>
                  <a:outerShdw blurRad="38100" dist="38100" dir="2700000" algn="tl">
                    <a:srgbClr val="000000"/>
                  </a:outerShdw>
                </a:effectLst>
                <a:latin typeface="Tahoma" pitchFamily="34" charset="0"/>
              </a:rPr>
              <a:t/>
            </a:r>
            <a:br>
              <a:rPr lang="it-IT" sz="2500" b="1" smtClean="0">
                <a:solidFill>
                  <a:srgbClr val="FF0000"/>
                </a:solidFill>
                <a:effectLst>
                  <a:outerShdw blurRad="38100" dist="38100" dir="2700000" algn="tl">
                    <a:srgbClr val="000000"/>
                  </a:outerShdw>
                </a:effectLst>
                <a:latin typeface="Tahoma" pitchFamily="34" charset="0"/>
              </a:rPr>
            </a:br>
            <a:endParaRPr lang="it-IT" sz="2500" b="1" smtClean="0">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200025" y="4508500"/>
            <a:ext cx="9505950" cy="2016125"/>
          </a:xfrm>
          <a:solidFill>
            <a:srgbClr val="0070C0"/>
          </a:solidFill>
        </p:spPr>
        <p:txBody>
          <a:bodyPr>
            <a:normAutofit/>
          </a:bodyPr>
          <a:lstStyle/>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 Il terzo astronauta della missione (Collins) rimase nel razzo vettore (modulo di comando) in orbita intorno alla luna nell’attesa di ricongiungersi con i suoi 2 compagni di ritorno dal suolo lunare a bordo del modulo lunare                                                        </a:t>
            </a:r>
            <a:r>
              <a:rPr lang="it-IT" sz="2800" b="1" smtClean="0">
                <a:solidFill>
                  <a:srgbClr val="FFFF00"/>
                </a:solidFill>
                <a:effectLst>
                  <a:outerShdw blurRad="38100" dist="38100" dir="2700000" algn="tl">
                    <a:srgbClr val="000000"/>
                  </a:outerShdw>
                </a:effectLst>
                <a:latin typeface="Tahoma" pitchFamily="34" charset="0"/>
              </a:rPr>
              <a:t>(LEM = Lunar Excursion Module)</a:t>
            </a:r>
          </a:p>
        </p:txBody>
      </p:sp>
      <p:pic>
        <p:nvPicPr>
          <p:cNvPr id="23554" name="Immagine 5" descr="apollo11_001.jpg"/>
          <p:cNvPicPr>
            <a:picLocks noChangeAspect="1"/>
          </p:cNvPicPr>
          <p:nvPr/>
        </p:nvPicPr>
        <p:blipFill>
          <a:blip r:embed="rId2"/>
          <a:srcRect/>
          <a:stretch>
            <a:fillRect/>
          </a:stretch>
        </p:blipFill>
        <p:spPr bwMode="auto">
          <a:xfrm>
            <a:off x="5262563" y="142875"/>
            <a:ext cx="4443412" cy="4222750"/>
          </a:xfrm>
          <a:prstGeom prst="rect">
            <a:avLst/>
          </a:prstGeom>
          <a:noFill/>
          <a:ln w="9525">
            <a:noFill/>
            <a:miter lim="800000"/>
            <a:headEnd/>
            <a:tailEnd/>
          </a:ln>
        </p:spPr>
      </p:pic>
      <p:sp>
        <p:nvSpPr>
          <p:cNvPr id="7" name="CasellaDiTesto 6"/>
          <p:cNvSpPr txBox="1"/>
          <p:nvPr/>
        </p:nvSpPr>
        <p:spPr>
          <a:xfrm>
            <a:off x="200025" y="188913"/>
            <a:ext cx="4984750" cy="1616075"/>
          </a:xfrm>
          <a:prstGeom prst="rect">
            <a:avLst/>
          </a:prstGeom>
          <a:solidFill>
            <a:srgbClr val="0070C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La missione della NASA, </a:t>
            </a:r>
            <a:r>
              <a:rPr lang="it-IT" sz="2000" b="1">
                <a:solidFill>
                  <a:srgbClr val="FF0000"/>
                </a:solidFill>
                <a:effectLst>
                  <a:outerShdw blurRad="38100" dist="38100" dir="2700000" algn="tl">
                    <a:srgbClr val="000000"/>
                  </a:outerShdw>
                </a:effectLst>
                <a:latin typeface="Tahoma" pitchFamily="34" charset="0"/>
              </a:rPr>
              <a:t>APOLLO 11</a:t>
            </a:r>
            <a:r>
              <a:rPr lang="it-IT" sz="2000" b="1">
                <a:solidFill>
                  <a:schemeClr val="bg1"/>
                </a:solidFill>
                <a:effectLst>
                  <a:outerShdw blurRad="38100" dist="38100" dir="2700000" algn="tl">
                    <a:srgbClr val="000000"/>
                  </a:outerShdw>
                </a:effectLst>
                <a:latin typeface="Tahoma" pitchFamily="34" charset="0"/>
              </a:rPr>
              <a:t>, il 20 Luglio 1969 portò i primi 2 astronauti sulla LUNA:</a:t>
            </a:r>
          </a:p>
          <a:p>
            <a:pPr algn="ctr">
              <a:defRPr/>
            </a:pPr>
            <a:r>
              <a:rPr lang="it-IT" sz="2000" b="1">
                <a:solidFill>
                  <a:schemeClr val="bg1"/>
                </a:solidFill>
                <a:effectLst>
                  <a:outerShdw blurRad="38100" dist="38100" dir="2700000" algn="tl">
                    <a:srgbClr val="000000"/>
                  </a:outerShdw>
                </a:effectLst>
                <a:latin typeface="Tahoma" pitchFamily="34" charset="0"/>
              </a:rPr>
              <a:t>Neil Armstrong (comandante)                   e Buzz Aldrin </a:t>
            </a:r>
          </a:p>
        </p:txBody>
      </p:sp>
      <p:sp>
        <p:nvSpPr>
          <p:cNvPr id="5" name="CasellaDiTesto 4"/>
          <p:cNvSpPr txBox="1"/>
          <p:nvPr/>
        </p:nvSpPr>
        <p:spPr>
          <a:xfrm>
            <a:off x="5457825" y="620713"/>
            <a:ext cx="1647825" cy="581025"/>
          </a:xfrm>
          <a:prstGeom prst="rect">
            <a:avLst/>
          </a:prstGeom>
          <a:no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rPr>
              <a:t>Neil </a:t>
            </a:r>
          </a:p>
          <a:p>
            <a:pPr algn="ctr">
              <a:defRPr/>
            </a:pPr>
            <a:r>
              <a:rPr lang="it-IT" sz="1600" b="1">
                <a:solidFill>
                  <a:srgbClr val="FF0000"/>
                </a:solidFill>
                <a:effectLst>
                  <a:outerShdw blurRad="38100" dist="38100" dir="2700000" algn="tl">
                    <a:srgbClr val="C0C0C0"/>
                  </a:outerShdw>
                </a:effectLst>
                <a:latin typeface="Tahoma" pitchFamily="34" charset="0"/>
              </a:rPr>
              <a:t>Armstrong </a:t>
            </a:r>
            <a:endParaRPr lang="it-IT" sz="1600">
              <a:solidFill>
                <a:srgbClr val="FF0000"/>
              </a:solidFill>
              <a:latin typeface="Tahoma" pitchFamily="34" charset="0"/>
            </a:endParaRPr>
          </a:p>
        </p:txBody>
      </p:sp>
      <p:pic>
        <p:nvPicPr>
          <p:cNvPr id="23557" name="Picture 2" descr="http://helios.gsfc.nasa.gov/apollo11logo.gif"/>
          <p:cNvPicPr>
            <a:picLocks noChangeAspect="1" noChangeArrowheads="1"/>
          </p:cNvPicPr>
          <p:nvPr/>
        </p:nvPicPr>
        <p:blipFill>
          <a:blip r:embed="rId3"/>
          <a:srcRect/>
          <a:stretch>
            <a:fillRect/>
          </a:stretch>
        </p:blipFill>
        <p:spPr bwMode="auto">
          <a:xfrm>
            <a:off x="200025" y="1916113"/>
            <a:ext cx="2376488" cy="2376487"/>
          </a:xfrm>
          <a:prstGeom prst="rect">
            <a:avLst/>
          </a:prstGeom>
          <a:noFill/>
          <a:ln w="9525">
            <a:noFill/>
            <a:miter lim="800000"/>
            <a:headEnd/>
            <a:tailEnd/>
          </a:ln>
        </p:spPr>
      </p:pic>
      <p:pic>
        <p:nvPicPr>
          <p:cNvPr id="23558" name="Picture 4" descr="http://www.mondoinformatico.info/foto/2009072007-20-04-apollo-11-lg-jpg.jpeg"/>
          <p:cNvPicPr>
            <a:picLocks noChangeAspect="1" noChangeArrowheads="1"/>
          </p:cNvPicPr>
          <p:nvPr/>
        </p:nvPicPr>
        <p:blipFill>
          <a:blip r:embed="rId4"/>
          <a:srcRect/>
          <a:stretch>
            <a:fillRect/>
          </a:stretch>
        </p:blipFill>
        <p:spPr bwMode="auto">
          <a:xfrm>
            <a:off x="2649538" y="1916113"/>
            <a:ext cx="2519362"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Segnaposto contenuto 3" descr="Apollo16LM.jpg"/>
          <p:cNvPicPr>
            <a:picLocks noGrp="1" noChangeAspect="1"/>
          </p:cNvPicPr>
          <p:nvPr>
            <p:ph idx="1"/>
          </p:nvPr>
        </p:nvPicPr>
        <p:blipFill>
          <a:blip r:embed="rId2"/>
          <a:srcRect/>
          <a:stretch>
            <a:fillRect/>
          </a:stretch>
        </p:blipFill>
        <p:spPr>
          <a:xfrm>
            <a:off x="0" y="0"/>
            <a:ext cx="9906000" cy="6858000"/>
          </a:xfrm>
        </p:spPr>
      </p:pic>
      <p:sp>
        <p:nvSpPr>
          <p:cNvPr id="24578" name="Titolo 1"/>
          <p:cNvSpPr>
            <a:spLocks noGrp="1"/>
          </p:cNvSpPr>
          <p:nvPr>
            <p:ph type="title"/>
          </p:nvPr>
        </p:nvSpPr>
        <p:spPr>
          <a:xfrm>
            <a:off x="0" y="0"/>
            <a:ext cx="9906000" cy="571500"/>
          </a:xfrm>
        </p:spPr>
        <p:txBody>
          <a:bodyPr/>
          <a:lstStyle/>
          <a:p>
            <a:pPr eaLnBrk="1" hangingPunct="1"/>
            <a:r>
              <a:rPr lang="it-IT" sz="2500" b="1" smtClean="0">
                <a:solidFill>
                  <a:schemeClr val="bg1"/>
                </a:solidFill>
                <a:latin typeface="Tahoma" pitchFamily="34" charset="0"/>
              </a:rPr>
              <a:t>LEM – </a:t>
            </a:r>
            <a:r>
              <a:rPr lang="it-IT" sz="2500" b="1" smtClean="0">
                <a:solidFill>
                  <a:srgbClr val="FF0000"/>
                </a:solidFill>
                <a:latin typeface="Tahoma" pitchFamily="34" charset="0"/>
              </a:rPr>
              <a:t>L</a:t>
            </a:r>
            <a:r>
              <a:rPr lang="it-IT" sz="2500" b="1" smtClean="0">
                <a:solidFill>
                  <a:schemeClr val="bg1"/>
                </a:solidFill>
                <a:latin typeface="Tahoma" pitchFamily="34" charset="0"/>
              </a:rPr>
              <a:t>unar </a:t>
            </a:r>
            <a:r>
              <a:rPr lang="it-IT" sz="2500" b="1" smtClean="0">
                <a:solidFill>
                  <a:srgbClr val="FF0000"/>
                </a:solidFill>
                <a:latin typeface="Tahoma" pitchFamily="34" charset="0"/>
              </a:rPr>
              <a:t>E</a:t>
            </a:r>
            <a:r>
              <a:rPr lang="it-IT" sz="2500" b="1" smtClean="0">
                <a:solidFill>
                  <a:schemeClr val="bg1"/>
                </a:solidFill>
                <a:latin typeface="Tahoma" pitchFamily="34" charset="0"/>
              </a:rPr>
              <a:t>xcursion </a:t>
            </a:r>
            <a:r>
              <a:rPr lang="it-IT" sz="2500" b="1" smtClean="0">
                <a:solidFill>
                  <a:srgbClr val="FF0000"/>
                </a:solidFill>
                <a:latin typeface="Tahoma" pitchFamily="34" charset="0"/>
              </a:rPr>
              <a:t>M</a:t>
            </a:r>
            <a:r>
              <a:rPr lang="it-IT" sz="2500" b="1" smtClean="0">
                <a:solidFill>
                  <a:schemeClr val="bg1"/>
                </a:solidFill>
                <a:latin typeface="Tahoma" pitchFamily="34" charset="0"/>
              </a:rPr>
              <a:t>odule</a:t>
            </a:r>
          </a:p>
        </p:txBody>
      </p:sp>
      <p:pic>
        <p:nvPicPr>
          <p:cNvPr id="24579" name="Picture 2" descr="http://www.ilgiornale.it/foto-id=525353-x=800-y=800/luna1.jpg"/>
          <p:cNvPicPr>
            <a:picLocks noChangeAspect="1" noChangeArrowheads="1"/>
          </p:cNvPicPr>
          <p:nvPr/>
        </p:nvPicPr>
        <p:blipFill>
          <a:blip r:embed="rId3"/>
          <a:srcRect/>
          <a:stretch>
            <a:fillRect/>
          </a:stretch>
        </p:blipFill>
        <p:spPr bwMode="auto">
          <a:xfrm>
            <a:off x="7616825" y="620713"/>
            <a:ext cx="2008188"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457px-LM_illustration_02">
            <a:hlinkClick r:id="rId2"/>
          </p:cNvPr>
          <p:cNvPicPr>
            <a:picLocks noChangeAspect="1" noChangeArrowheads="1"/>
          </p:cNvPicPr>
          <p:nvPr/>
        </p:nvPicPr>
        <p:blipFill>
          <a:blip r:embed="rId3"/>
          <a:srcRect/>
          <a:stretch>
            <a:fillRect/>
          </a:stretch>
        </p:blipFill>
        <p:spPr bwMode="auto">
          <a:xfrm>
            <a:off x="0" y="0"/>
            <a:ext cx="99060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153988" y="3500438"/>
            <a:ext cx="9598025" cy="3221037"/>
          </a:xfrm>
          <a:solidFill>
            <a:srgbClr val="0070C0"/>
          </a:solidFill>
        </p:spPr>
        <p:txBody>
          <a:bodyPr>
            <a:spAutoFit/>
          </a:bodyPr>
          <a:lstStyle/>
          <a:p>
            <a:pPr algn="ctr" eaLnBrk="1" hangingPunct="1">
              <a:buFontTx/>
              <a:buNone/>
              <a:defRPr/>
            </a:pPr>
            <a:r>
              <a:rPr lang="it-IT" sz="2800" b="1" u="sng" smtClean="0">
                <a:solidFill>
                  <a:srgbClr val="FFFF00"/>
                </a:solidFill>
                <a:effectLst>
                  <a:outerShdw blurRad="38100" dist="38100" dir="2700000" algn="tl">
                    <a:srgbClr val="000000"/>
                  </a:outerShdw>
                </a:effectLst>
                <a:latin typeface="Tahoma" pitchFamily="34" charset="0"/>
              </a:rPr>
              <a:t>VELOCITA’ di FUGA</a:t>
            </a:r>
          </a:p>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Spinta che occorre fornire ad un razzo vettore per               staccarsi dalla gravità di un pianeta</a:t>
            </a:r>
          </a:p>
          <a:p>
            <a:pPr algn="ctr" eaLnBrk="1" hangingPunct="1">
              <a:buFontTx/>
              <a:buNone/>
              <a:defRPr/>
            </a:pPr>
            <a:r>
              <a:rPr lang="it-IT" sz="2400" b="1" smtClean="0">
                <a:solidFill>
                  <a:schemeClr val="bg1"/>
                </a:solidFill>
                <a:effectLst>
                  <a:outerShdw blurRad="38100" dist="38100" dir="2700000" algn="tl">
                    <a:srgbClr val="000000"/>
                  </a:outerShdw>
                </a:effectLst>
                <a:latin typeface="Tahoma" pitchFamily="34" charset="0"/>
              </a:rPr>
              <a:t>Nel caso della TERRA equivale a circa</a:t>
            </a:r>
          </a:p>
          <a:p>
            <a:pPr algn="ctr" eaLnBrk="1" hangingPunct="1">
              <a:buFontTx/>
              <a:buNone/>
              <a:defRPr/>
            </a:pPr>
            <a:r>
              <a:rPr lang="it-IT" b="1" smtClean="0">
                <a:solidFill>
                  <a:srgbClr val="FFFF00"/>
                </a:solidFill>
                <a:effectLst>
                  <a:outerShdw blurRad="38100" dist="38100" dir="2700000" algn="tl">
                    <a:srgbClr val="000000"/>
                  </a:outerShdw>
                </a:effectLst>
                <a:latin typeface="Tahoma" pitchFamily="34" charset="0"/>
              </a:rPr>
              <a:t> </a:t>
            </a:r>
            <a:r>
              <a:rPr lang="it-IT" sz="2800" b="1" smtClean="0">
                <a:solidFill>
                  <a:srgbClr val="FFFF00"/>
                </a:solidFill>
                <a:effectLst>
                  <a:outerShdw blurRad="38100" dist="38100" dir="2700000" algn="tl">
                    <a:srgbClr val="000000"/>
                  </a:outerShdw>
                </a:effectLst>
                <a:latin typeface="Tahoma" pitchFamily="34" charset="0"/>
              </a:rPr>
              <a:t>11,2 Km /sec. (circa 40.000 Km/ora)</a:t>
            </a:r>
          </a:p>
          <a:p>
            <a:pPr algn="ctr" eaLnBrk="1" hangingPunct="1">
              <a:buFont typeface="Arial" charset="0"/>
              <a:buNone/>
              <a:defRPr/>
            </a:pPr>
            <a:r>
              <a:rPr lang="it-IT" sz="2400" b="1" smtClean="0">
                <a:solidFill>
                  <a:srgbClr val="FF0000"/>
                </a:solidFill>
                <a:effectLst>
                  <a:outerShdw blurRad="38100" dist="38100" dir="2700000" algn="tl">
                    <a:srgbClr val="000000"/>
                  </a:outerShdw>
                </a:effectLst>
                <a:latin typeface="Tahoma" pitchFamily="34" charset="0"/>
              </a:rPr>
              <a:t>Nei BUCHI NERI è superiore a quella della LUCE</a:t>
            </a:r>
          </a:p>
          <a:p>
            <a:pPr algn="ctr" eaLnBrk="1" hangingPunct="1">
              <a:buFont typeface="Arial" charset="0"/>
              <a:buNone/>
              <a:defRPr/>
            </a:pPr>
            <a:r>
              <a:rPr lang="it-IT" sz="2400" b="1" smtClean="0">
                <a:solidFill>
                  <a:srgbClr val="FF0000"/>
                </a:solidFill>
                <a:effectLst>
                  <a:outerShdw blurRad="38100" dist="38100" dir="2700000" algn="tl">
                    <a:srgbClr val="000000"/>
                  </a:outerShdw>
                </a:effectLst>
                <a:latin typeface="Tahoma" pitchFamily="34" charset="0"/>
              </a:rPr>
              <a:t>(per cui nemmeno la luce riesce a sfuggire)</a:t>
            </a:r>
          </a:p>
        </p:txBody>
      </p:sp>
      <p:pic>
        <p:nvPicPr>
          <p:cNvPr id="26626" name="Immagine 5" descr="apollo11_002.jpg"/>
          <p:cNvPicPr>
            <a:picLocks noChangeAspect="1"/>
          </p:cNvPicPr>
          <p:nvPr/>
        </p:nvPicPr>
        <p:blipFill>
          <a:blip r:embed="rId2"/>
          <a:srcRect/>
          <a:stretch>
            <a:fillRect/>
          </a:stretch>
        </p:blipFill>
        <p:spPr bwMode="auto">
          <a:xfrm>
            <a:off x="5184775" y="214313"/>
            <a:ext cx="4540250" cy="3214687"/>
          </a:xfrm>
          <a:prstGeom prst="rect">
            <a:avLst/>
          </a:prstGeom>
          <a:noFill/>
          <a:ln w="9525">
            <a:noFill/>
            <a:miter lim="800000"/>
            <a:headEnd/>
            <a:tailEnd/>
          </a:ln>
        </p:spPr>
      </p:pic>
      <p:sp>
        <p:nvSpPr>
          <p:cNvPr id="7" name="Rettangolo 6"/>
          <p:cNvSpPr/>
          <p:nvPr/>
        </p:nvSpPr>
        <p:spPr>
          <a:xfrm>
            <a:off x="153988" y="142875"/>
            <a:ext cx="4953000" cy="3081338"/>
          </a:xfrm>
          <a:prstGeom prst="rect">
            <a:avLst/>
          </a:prstGeom>
          <a:solidFill>
            <a:srgbClr val="0070C0"/>
          </a:solidFill>
          <a:ln>
            <a:noFill/>
          </a:ln>
        </p:spPr>
        <p:txBody>
          <a:bodyPr>
            <a:spAutoFit/>
          </a:bodyPr>
          <a:lstStyle/>
          <a:p>
            <a:pPr algn="ctr">
              <a:defRPr/>
            </a:pPr>
            <a:endParaRPr lang="it-IT" sz="1000" b="1">
              <a:solidFill>
                <a:schemeClr val="bg1"/>
              </a:solidFill>
              <a:effectLst>
                <a:outerShdw blurRad="38100" dist="38100" dir="2700000" algn="tl">
                  <a:srgbClr val="000000"/>
                </a:outerShdw>
              </a:effectLst>
              <a:latin typeface="Tahoma" pitchFamily="34" charset="0"/>
            </a:endParaRPr>
          </a:p>
          <a:p>
            <a:pPr algn="ctr">
              <a:defRPr/>
            </a:pPr>
            <a:r>
              <a:rPr lang="it-IT" b="1">
                <a:solidFill>
                  <a:schemeClr val="bg1"/>
                </a:solidFill>
                <a:effectLst>
                  <a:outerShdw blurRad="38100" dist="38100" dir="2700000" algn="tl">
                    <a:srgbClr val="000000"/>
                  </a:outerShdw>
                </a:effectLst>
                <a:latin typeface="Tahoma" pitchFamily="34" charset="0"/>
              </a:rPr>
              <a:t>Il </a:t>
            </a:r>
            <a:r>
              <a:rPr lang="it-IT" sz="2400" b="1">
                <a:solidFill>
                  <a:srgbClr val="FF0000"/>
                </a:solidFill>
                <a:effectLst>
                  <a:outerShdw blurRad="38100" dist="38100" dir="2700000" algn="tl">
                    <a:srgbClr val="000000"/>
                  </a:outerShdw>
                </a:effectLst>
                <a:latin typeface="Tahoma" pitchFamily="34" charset="0"/>
              </a:rPr>
              <a:t>RAZZO SATURNO 5 </a:t>
            </a:r>
            <a:r>
              <a:rPr lang="it-IT" b="1">
                <a:solidFill>
                  <a:schemeClr val="bg1"/>
                </a:solidFill>
                <a:effectLst>
                  <a:outerShdw blurRad="38100" dist="38100" dir="2700000" algn="tl">
                    <a:srgbClr val="000000"/>
                  </a:outerShdw>
                </a:effectLst>
                <a:latin typeface="Tahoma" pitchFamily="34" charset="0"/>
              </a:rPr>
              <a:t>a 3 stadi era il più potente della sua epoca, dovendo portare in orbita l'Apollo 11, il LEM e i 3 astronauti dell'equipaggio. </a:t>
            </a:r>
          </a:p>
          <a:p>
            <a:pPr algn="ctr">
              <a:defRPr/>
            </a:pPr>
            <a:r>
              <a:rPr lang="it-IT" b="1">
                <a:solidFill>
                  <a:schemeClr val="bg1"/>
                </a:solidFill>
                <a:effectLst>
                  <a:outerShdw blurRad="38100" dist="38100" dir="2700000" algn="tl">
                    <a:srgbClr val="000000"/>
                  </a:outerShdw>
                </a:effectLst>
                <a:latin typeface="Tahoma" pitchFamily="34" charset="0"/>
              </a:rPr>
              <a:t>Il terzo stadio avrebbe poi portato il modulo di comando e il LEM, uniti per il boccaporto, sino alla Luna e da qui di nuovo sino alla Terra, in un viaggio della durata complessiva di 8 giorni </a:t>
            </a:r>
          </a:p>
          <a:p>
            <a:pPr algn="ctr">
              <a:defRPr/>
            </a:pPr>
            <a:endParaRPr lang="it-IT" b="1">
              <a:solidFill>
                <a:schemeClr val="bg1"/>
              </a:solidFill>
              <a:effectLst>
                <a:outerShdw blurRad="38100" dist="38100" dir="2700000" algn="tl">
                  <a:srgbClr val="000000"/>
                </a:outerShdw>
              </a:effectLst>
              <a:latin typeface="Tahoma" pitchFamily="34" charset="0"/>
            </a:endParaRPr>
          </a:p>
        </p:txBody>
      </p:sp>
      <p:sp>
        <p:nvSpPr>
          <p:cNvPr id="5" name="CasellaDiTesto 4"/>
          <p:cNvSpPr txBox="1"/>
          <p:nvPr/>
        </p:nvSpPr>
        <p:spPr>
          <a:xfrm>
            <a:off x="5727700" y="285750"/>
            <a:ext cx="3481388" cy="338138"/>
          </a:xfrm>
          <a:prstGeom prst="rect">
            <a:avLst/>
          </a:prstGeom>
          <a:solidFill>
            <a:schemeClr val="bg1"/>
          </a:solidFill>
        </p:spPr>
        <p:txBody>
          <a:bodyPr>
            <a:spAutoFit/>
          </a:bodyPr>
          <a:lstStyle/>
          <a:p>
            <a:pPr algn="ctr">
              <a:defRPr/>
            </a:pPr>
            <a:r>
              <a:rPr lang="it-IT" sz="1600" b="1">
                <a:solidFill>
                  <a:srgbClr val="FF0000"/>
                </a:solidFill>
                <a:effectLst>
                  <a:outerShdw blurRad="38100" dist="38100" dir="2700000" algn="tl">
                    <a:srgbClr val="C0C0C0"/>
                  </a:outerShdw>
                </a:effectLst>
                <a:latin typeface="Tahoma" pitchFamily="34" charset="0"/>
              </a:rPr>
              <a:t>Razzo vettore SATURNO</a:t>
            </a:r>
          </a:p>
        </p:txBody>
      </p:sp>
      <p:sp>
        <p:nvSpPr>
          <p:cNvPr id="26629" name="CasellaDiTesto 5"/>
          <p:cNvSpPr txBox="1">
            <a:spLocks noChangeArrowheads="1"/>
          </p:cNvSpPr>
          <p:nvPr/>
        </p:nvSpPr>
        <p:spPr bwMode="auto">
          <a:xfrm>
            <a:off x="5024438" y="2786063"/>
            <a:ext cx="4494212" cy="641350"/>
          </a:xfrm>
          <a:prstGeom prst="rect">
            <a:avLst/>
          </a:prstGeom>
          <a:noFill/>
          <a:ln w="9525">
            <a:noFill/>
            <a:miter lim="800000"/>
            <a:headEnd/>
            <a:tailEnd/>
          </a:ln>
        </p:spPr>
        <p:txBody>
          <a:bodyPr>
            <a:spAutoFit/>
          </a:bodyPr>
          <a:lstStyle/>
          <a:p>
            <a:pPr algn="ctr"/>
            <a:r>
              <a:rPr lang="it-IT" b="1">
                <a:solidFill>
                  <a:schemeClr val="bg1"/>
                </a:solidFill>
                <a:latin typeface="Tahoma" pitchFamily="34" charset="0"/>
              </a:rPr>
              <a:t>Fase di lancio col primo stadio in spinta ascensionale a piena potenza</a:t>
            </a:r>
            <a:endParaRPr lang="it-IT">
              <a:latin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sat5_diagram">
            <a:hlinkClick r:id="rId2"/>
          </p:cNvPr>
          <p:cNvPicPr>
            <a:picLocks noChangeAspect="1" noChangeArrowheads="1"/>
          </p:cNvPicPr>
          <p:nvPr/>
        </p:nvPicPr>
        <p:blipFill>
          <a:blip r:embed="rId3"/>
          <a:srcRect/>
          <a:stretch>
            <a:fillRect/>
          </a:stretch>
        </p:blipFill>
        <p:spPr bwMode="auto">
          <a:xfrm>
            <a:off x="200025" y="188913"/>
            <a:ext cx="2665413" cy="6480175"/>
          </a:xfrm>
          <a:prstGeom prst="rect">
            <a:avLst/>
          </a:prstGeom>
          <a:noFill/>
          <a:ln w="9525">
            <a:noFill/>
            <a:miter lim="800000"/>
            <a:headEnd/>
            <a:tailEnd/>
          </a:ln>
        </p:spPr>
      </p:pic>
      <p:pic>
        <p:nvPicPr>
          <p:cNvPr id="27650" name="Picture 4" descr="800px-NASA_launch_vehicle_comparison">
            <a:hlinkClick r:id="rId4"/>
          </p:cNvPr>
          <p:cNvPicPr>
            <a:picLocks noChangeAspect="1" noChangeArrowheads="1"/>
          </p:cNvPicPr>
          <p:nvPr/>
        </p:nvPicPr>
        <p:blipFill>
          <a:blip r:embed="rId5"/>
          <a:srcRect/>
          <a:stretch>
            <a:fillRect/>
          </a:stretch>
        </p:blipFill>
        <p:spPr bwMode="auto">
          <a:xfrm>
            <a:off x="2936875" y="188913"/>
            <a:ext cx="6769100" cy="6480175"/>
          </a:xfrm>
          <a:prstGeom prst="rect">
            <a:avLst/>
          </a:prstGeom>
          <a:noFill/>
          <a:ln w="9525">
            <a:noFill/>
            <a:miter lim="800000"/>
            <a:headEnd/>
            <a:tailEnd/>
          </a:ln>
        </p:spPr>
      </p:pic>
      <p:sp>
        <p:nvSpPr>
          <p:cNvPr id="4" name="Rettangolo 3"/>
          <p:cNvSpPr/>
          <p:nvPr/>
        </p:nvSpPr>
        <p:spPr>
          <a:xfrm>
            <a:off x="2720975" y="188913"/>
            <a:ext cx="6969125" cy="1465262"/>
          </a:xfrm>
          <a:prstGeom prst="rect">
            <a:avLst/>
          </a:prstGeom>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SATURN V è un razzo multistadio a combustibile liquido, non riutilizzabile, usato dalla NASA nei programmi Apollo e Skylab. È il più grande mai prodotto della famiglia di razzi SATURN sviluppata sotto la direzione di Wernher VON BRAUN e di Arthur RUDOLPH</a:t>
            </a:r>
            <a:endParaRPr lang="it-IT">
              <a:solidFill>
                <a:srgbClr val="FF0000"/>
              </a:solidFill>
              <a:effectLst>
                <a:outerShdw blurRad="38100" dist="38100" dir="2700000" algn="tl">
                  <a:srgbClr val="C0C0C0"/>
                </a:outerShdw>
              </a:effectLst>
              <a:latin typeface="Tahoma" pitchFamily="34" charset="0"/>
            </a:endParaRPr>
          </a:p>
        </p:txBody>
      </p:sp>
      <p:sp>
        <p:nvSpPr>
          <p:cNvPr id="5" name="Rettangolo 4"/>
          <p:cNvSpPr/>
          <p:nvPr/>
        </p:nvSpPr>
        <p:spPr>
          <a:xfrm>
            <a:off x="2649538" y="2420938"/>
            <a:ext cx="1727200" cy="730250"/>
          </a:xfrm>
          <a:prstGeom prst="rect">
            <a:avLst/>
          </a:prstGeom>
          <a:solidFill>
            <a:srgbClr val="FF0000"/>
          </a:solidFill>
        </p:spPr>
        <p:txBody>
          <a:bodyPr>
            <a:spAutoFit/>
          </a:bodyPr>
          <a:lstStyle/>
          <a:p>
            <a:pPr algn="ctr">
              <a:defRPr/>
            </a:pPr>
            <a:r>
              <a:rPr lang="it-IT" sz="1400" b="1">
                <a:solidFill>
                  <a:schemeClr val="bg1"/>
                </a:solidFill>
                <a:effectLst>
                  <a:outerShdw blurRad="38100" dist="38100" dir="2700000" algn="tl">
                    <a:srgbClr val="000000"/>
                  </a:outerShdw>
                </a:effectLst>
                <a:latin typeface="Tahoma" pitchFamily="34" charset="0"/>
              </a:rPr>
              <a:t>alto oltre 110 m, diametro 10 m,  </a:t>
            </a:r>
          </a:p>
          <a:p>
            <a:pPr algn="ctr">
              <a:defRPr/>
            </a:pPr>
            <a:r>
              <a:rPr lang="it-IT" sz="1400" b="1">
                <a:solidFill>
                  <a:schemeClr val="bg1"/>
                </a:solidFill>
                <a:effectLst>
                  <a:outerShdw blurRad="38100" dist="38100" dir="2700000" algn="tl">
                    <a:srgbClr val="000000"/>
                  </a:outerShdw>
                </a:effectLst>
                <a:latin typeface="Tahoma" pitchFamily="34" charset="0"/>
              </a:rPr>
              <a:t> peso 3000 ton. </a:t>
            </a:r>
            <a:endParaRPr lang="it-IT" sz="1400">
              <a:solidFill>
                <a:schemeClr val="bg1"/>
              </a:solidFill>
              <a:effectLst>
                <a:outerShdw blurRad="38100" dist="38100" dir="2700000" algn="tl">
                  <a:srgbClr val="000000"/>
                </a:outerShdw>
              </a:effectLst>
              <a:latin typeface="Tahoma" pitchFamily="34" charset="0"/>
            </a:endParaRPr>
          </a:p>
        </p:txBody>
      </p:sp>
      <p:cxnSp>
        <p:nvCxnSpPr>
          <p:cNvPr id="27653" name="Connettore 2 6"/>
          <p:cNvCxnSpPr>
            <a:cxnSpLocks noChangeShapeType="1"/>
            <a:stCxn id="4" idx="1"/>
          </p:cNvCxnSpPr>
          <p:nvPr/>
        </p:nvCxnSpPr>
        <p:spPr bwMode="auto">
          <a:xfrm flipH="1">
            <a:off x="1712913" y="922338"/>
            <a:ext cx="1008062" cy="1498600"/>
          </a:xfrm>
          <a:prstGeom prst="straightConnector1">
            <a:avLst/>
          </a:prstGeom>
          <a:noFill/>
          <a:ln w="28575" algn="ctr">
            <a:solidFill>
              <a:srgbClr val="FF0000"/>
            </a:solidFill>
            <a:round/>
            <a:headEnd/>
            <a:tailEnd type="arrow" w="med" len="med"/>
          </a:ln>
        </p:spPr>
      </p:cxnSp>
      <p:cxnSp>
        <p:nvCxnSpPr>
          <p:cNvPr id="8" name="Connettore 2 7"/>
          <p:cNvCxnSpPr/>
          <p:nvPr/>
        </p:nvCxnSpPr>
        <p:spPr>
          <a:xfrm>
            <a:off x="3873500" y="1341438"/>
            <a:ext cx="647700" cy="574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442450" cy="6429375"/>
          </a:xfrm>
          <a:solidFill>
            <a:srgbClr val="0070C0"/>
          </a:solidFill>
        </p:spPr>
        <p:txBody>
          <a:bodyPr>
            <a:normAutofit/>
          </a:bodyPr>
          <a:lstStyle/>
          <a:p>
            <a:pPr marL="514350" indent="-514350" eaLnBrk="1" hangingPunct="1">
              <a:defRPr/>
            </a:pPr>
            <a:r>
              <a:rPr lang="it-IT" sz="2900" b="1" smtClean="0">
                <a:solidFill>
                  <a:srgbClr val="FF0000"/>
                </a:solidFill>
                <a:effectLst>
                  <a:outerShdw blurRad="38100" dist="38100" dir="2700000" algn="tl">
                    <a:srgbClr val="000000"/>
                  </a:outerShdw>
                </a:effectLst>
                <a:latin typeface="Tahoma" pitchFamily="34" charset="0"/>
              </a:rPr>
              <a:t/>
            </a:r>
            <a:br>
              <a:rPr lang="it-IT" sz="2900" b="1" smtClean="0">
                <a:solidFill>
                  <a:srgbClr val="FF00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6 missioni </a:t>
            </a:r>
            <a:r>
              <a:rPr lang="it-IT" sz="3200" b="1" smtClean="0">
                <a:solidFill>
                  <a:srgbClr val="FFFF00"/>
                </a:solidFill>
                <a:effectLst>
                  <a:outerShdw blurRad="38100" dist="38100" dir="2700000" algn="tl">
                    <a:srgbClr val="000000"/>
                  </a:outerShdw>
                </a:effectLst>
                <a:latin typeface="Tahoma" pitchFamily="34" charset="0"/>
              </a:rPr>
              <a:t>APOLLO</a:t>
            </a:r>
            <a:r>
              <a:rPr lang="it-IT" sz="2800" b="1" smtClean="0">
                <a:solidFill>
                  <a:srgbClr val="FF0000"/>
                </a:solidFill>
                <a:effectLst>
                  <a:outerShdw blurRad="38100" dist="38100" dir="2700000" algn="tl">
                    <a:srgbClr val="000000"/>
                  </a:outerShdw>
                </a:effectLst>
                <a:latin typeface="Tahoma" pitchFamily="34" charset="0"/>
              </a:rPr>
              <a:t> </a:t>
            </a:r>
            <a:br>
              <a:rPr lang="it-IT" sz="28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hanno portato uomini sulla LUNA</a:t>
            </a:r>
            <a:br>
              <a:rPr lang="it-IT" sz="24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(in totale 12 astronauti) </a:t>
            </a:r>
            <a:r>
              <a:rPr lang="it-IT" sz="2800" b="1" smtClean="0">
                <a:solidFill>
                  <a:srgbClr val="FF0000"/>
                </a:solidFill>
                <a:effectLst>
                  <a:outerShdw blurRad="38100" dist="38100" dir="2700000" algn="tl">
                    <a:srgbClr val="000000"/>
                  </a:outerShdw>
                </a:effectLst>
                <a:latin typeface="Tahoma" pitchFamily="34" charset="0"/>
              </a:rPr>
              <a:t/>
            </a:r>
            <a:br>
              <a:rPr lang="it-IT" sz="2800" b="1" smtClean="0">
                <a:solidFill>
                  <a:srgbClr val="FF0000"/>
                </a:solidFill>
                <a:effectLst>
                  <a:outerShdw blurRad="38100" dist="38100" dir="2700000" algn="tl">
                    <a:srgbClr val="000000"/>
                  </a:outerShdw>
                </a:effectLst>
                <a:latin typeface="Tahoma" pitchFamily="34" charset="0"/>
              </a:rPr>
            </a:br>
            <a:r>
              <a:rPr lang="it-IT" sz="2400" b="1" smtClean="0">
                <a:solidFill>
                  <a:srgbClr val="FF0000"/>
                </a:solidFill>
                <a:effectLst>
                  <a:outerShdw blurRad="38100" dist="38100" dir="2700000" algn="tl">
                    <a:srgbClr val="000000"/>
                  </a:outerShdw>
                </a:effectLst>
                <a:latin typeface="Tahoma" pitchFamily="34" charset="0"/>
              </a:rPr>
              <a:t> </a:t>
            </a:r>
            <a:r>
              <a:rPr lang="it-IT" sz="2000" b="1" smtClean="0">
                <a:solidFill>
                  <a:srgbClr val="FFFF00"/>
                </a:solidFill>
                <a:effectLst>
                  <a:outerShdw blurRad="38100" dist="38100" dir="2700000" algn="tl">
                    <a:srgbClr val="000000"/>
                  </a:outerShdw>
                </a:effectLst>
                <a:latin typeface="Tahoma" pitchFamily="34" charset="0"/>
              </a:rPr>
              <a:t>2 per missione</a:t>
            </a:r>
            <a:r>
              <a:rPr lang="it-IT" sz="2400" b="1" smtClean="0">
                <a:solidFill>
                  <a:srgbClr val="FF0000"/>
                </a:solidFill>
                <a:effectLst>
                  <a:outerShdw blurRad="38100" dist="38100" dir="2700000" algn="tl">
                    <a:srgbClr val="000000"/>
                  </a:outerShdw>
                </a:effectLst>
                <a:latin typeface="Tahoma" pitchFamily="34" charset="0"/>
              </a:rPr>
              <a:t/>
            </a:r>
            <a:br>
              <a:rPr lang="it-IT" sz="2400" b="1" smtClean="0">
                <a:solidFill>
                  <a:srgbClr val="FF0000"/>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11 </a:t>
            </a:r>
            <a:r>
              <a:rPr lang="it-IT" sz="2200" b="1" smtClean="0">
                <a:solidFill>
                  <a:srgbClr val="FFFF00"/>
                </a:solidFill>
                <a:effectLst>
                  <a:outerShdw blurRad="38100" dist="38100" dir="2700000" algn="tl">
                    <a:srgbClr val="000000"/>
                  </a:outerShdw>
                </a:effectLst>
                <a:latin typeface="Tahoma" pitchFamily="34" charset="0"/>
              </a:rPr>
              <a:t>(lug 1969)</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12 </a:t>
            </a:r>
            <a:r>
              <a:rPr lang="it-IT" sz="2200" b="1" smtClean="0">
                <a:solidFill>
                  <a:srgbClr val="FFFF00"/>
                </a:solidFill>
                <a:effectLst>
                  <a:outerShdw blurRad="38100" dist="38100" dir="2700000" algn="tl">
                    <a:srgbClr val="000000"/>
                  </a:outerShdw>
                </a:effectLst>
                <a:latin typeface="Tahoma" pitchFamily="34" charset="0"/>
              </a:rPr>
              <a:t>(nov 1969)</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14 </a:t>
            </a:r>
            <a:r>
              <a:rPr lang="it-IT" sz="2200" b="1" smtClean="0">
                <a:solidFill>
                  <a:srgbClr val="FFFF00"/>
                </a:solidFill>
                <a:effectLst>
                  <a:outerShdw blurRad="38100" dist="38100" dir="2700000" algn="tl">
                    <a:srgbClr val="000000"/>
                  </a:outerShdw>
                </a:effectLst>
                <a:latin typeface="Tahoma" pitchFamily="34" charset="0"/>
              </a:rPr>
              <a:t>(feb 1971)</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15 </a:t>
            </a:r>
            <a:r>
              <a:rPr lang="it-IT" sz="2200" b="1" smtClean="0">
                <a:solidFill>
                  <a:srgbClr val="FFFF00"/>
                </a:solidFill>
                <a:effectLst>
                  <a:outerShdw blurRad="38100" dist="38100" dir="2700000" algn="tl">
                    <a:srgbClr val="000000"/>
                  </a:outerShdw>
                </a:effectLst>
                <a:latin typeface="Tahoma" pitchFamily="34" charset="0"/>
              </a:rPr>
              <a:t>(lug 1971)</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APOLLO16 </a:t>
            </a:r>
            <a:r>
              <a:rPr lang="it-IT" sz="2200" b="1" smtClean="0">
                <a:solidFill>
                  <a:srgbClr val="FFFF00"/>
                </a:solidFill>
                <a:effectLst>
                  <a:outerShdw blurRad="38100" dist="38100" dir="2700000" algn="tl">
                    <a:srgbClr val="000000"/>
                  </a:outerShdw>
                </a:effectLst>
                <a:latin typeface="Tahoma" pitchFamily="34" charset="0"/>
              </a:rPr>
              <a:t>(apr 1972)</a:t>
            </a:r>
            <a:br>
              <a:rPr lang="it-IT" sz="22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
            </a:r>
            <a:br>
              <a:rPr lang="it-IT" sz="2500" b="1" smtClean="0">
                <a:solidFill>
                  <a:srgbClr val="FFFF00"/>
                </a:solidFill>
                <a:effectLst>
                  <a:outerShdw blurRad="38100" dist="38100" dir="2700000" algn="tl">
                    <a:srgbClr val="000000"/>
                  </a:outerShdw>
                </a:effectLst>
                <a:latin typeface="Tahoma" pitchFamily="34" charset="0"/>
              </a:rPr>
            </a:br>
            <a:r>
              <a:rPr lang="it-IT" sz="2500" b="1" smtClean="0">
                <a:solidFill>
                  <a:srgbClr val="FFFF00"/>
                </a:solidFill>
                <a:effectLst>
                  <a:outerShdw blurRad="38100" dist="38100" dir="2700000" algn="tl">
                    <a:srgbClr val="000000"/>
                  </a:outerShdw>
                </a:effectLst>
                <a:latin typeface="Tahoma" pitchFamily="34" charset="0"/>
              </a:rPr>
              <a:t>APOLLO 17 </a:t>
            </a:r>
            <a:r>
              <a:rPr lang="it-IT" sz="2200" b="1" smtClean="0">
                <a:solidFill>
                  <a:srgbClr val="FFFF00"/>
                </a:solidFill>
                <a:effectLst>
                  <a:outerShdw blurRad="38100" dist="38100" dir="2700000" algn="tl">
                    <a:srgbClr val="000000"/>
                  </a:outerShdw>
                </a:effectLst>
                <a:latin typeface="Tahoma" pitchFamily="34" charset="0"/>
              </a:rPr>
              <a:t>(dic 1972)</a:t>
            </a: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r>
              <a:rPr lang="it-IT" sz="2500" b="1" smtClean="0">
                <a:solidFill>
                  <a:schemeClr val="bg1"/>
                </a:solidFill>
                <a:effectLst>
                  <a:outerShdw blurRad="38100" dist="38100" dir="2700000" algn="tl">
                    <a:srgbClr val="000000"/>
                  </a:outerShdw>
                </a:effectLst>
                <a:latin typeface="Tahoma" pitchFamily="34" charset="0"/>
              </a:rPr>
              <a:t/>
            </a:r>
            <a:br>
              <a:rPr lang="it-IT" sz="2500" b="1" smtClean="0">
                <a:solidFill>
                  <a:schemeClr val="bg1"/>
                </a:solidFill>
                <a:effectLst>
                  <a:outerShdw blurRad="38100" dist="38100" dir="2700000" algn="tl">
                    <a:srgbClr val="000000"/>
                  </a:outerShdw>
                </a:effectLst>
                <a:latin typeface="Tahoma" pitchFamily="34" charset="0"/>
              </a:rPr>
            </a:br>
            <a:endParaRPr lang="it-IT" sz="2500" b="1" smtClean="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cosmocygnus.net/images/Apollo_15_Lunar_Rover.jpg"/>
          <p:cNvPicPr>
            <a:picLocks noChangeAspect="1" noChangeArrowheads="1"/>
          </p:cNvPicPr>
          <p:nvPr/>
        </p:nvPicPr>
        <p:blipFill>
          <a:blip r:embed="rId2"/>
          <a:srcRect/>
          <a:stretch>
            <a:fillRect/>
          </a:stretch>
        </p:blipFill>
        <p:spPr bwMode="auto">
          <a:xfrm>
            <a:off x="0" y="0"/>
            <a:ext cx="9906000" cy="6888163"/>
          </a:xfrm>
          <a:prstGeom prst="rect">
            <a:avLst/>
          </a:prstGeom>
          <a:noFill/>
          <a:ln w="9525">
            <a:noFill/>
            <a:miter lim="800000"/>
            <a:headEnd/>
            <a:tailEnd/>
          </a:ln>
        </p:spPr>
      </p:pic>
      <p:sp>
        <p:nvSpPr>
          <p:cNvPr id="3" name="Titolo 1"/>
          <p:cNvSpPr txBox="1">
            <a:spLocks/>
          </p:cNvSpPr>
          <p:nvPr/>
        </p:nvSpPr>
        <p:spPr>
          <a:xfrm>
            <a:off x="0" y="0"/>
            <a:ext cx="9906000" cy="571500"/>
          </a:xfrm>
          <a:prstGeom prst="rect">
            <a:avLst/>
          </a:prstGeom>
          <a:noFill/>
        </p:spPr>
        <p:txBody>
          <a:bodyPr>
            <a:normAutofit/>
          </a:bodyPr>
          <a:lstStyle/>
          <a:p>
            <a:pPr algn="ctr">
              <a:defRPr/>
            </a:pPr>
            <a:r>
              <a:rPr lang="it-IT" sz="2300" b="1">
                <a:solidFill>
                  <a:srgbClr val="FFFF00"/>
                </a:solidFill>
                <a:effectLst>
                  <a:outerShdw blurRad="38100" dist="38100" dir="2700000" algn="tl">
                    <a:srgbClr val="C0C0C0"/>
                  </a:outerShdw>
                </a:effectLst>
                <a:latin typeface="Tahoma" pitchFamily="34" charset="0"/>
              </a:rPr>
              <a:t>LUNAR ROVER  – </a:t>
            </a:r>
            <a:r>
              <a:rPr lang="it-IT" sz="2000" b="1">
                <a:solidFill>
                  <a:srgbClr val="FFFF00"/>
                </a:solidFill>
                <a:effectLst>
                  <a:outerShdw blurRad="38100" dist="38100" dir="2700000" algn="tl">
                    <a:srgbClr val="C0C0C0"/>
                  </a:outerShdw>
                </a:effectLst>
                <a:latin typeface="Tahoma" pitchFamily="34" charset="0"/>
              </a:rPr>
              <a:t>APOLLO 15</a:t>
            </a:r>
          </a:p>
        </p:txBody>
      </p:sp>
      <p:sp>
        <p:nvSpPr>
          <p:cNvPr id="29699" name="Rettangolo 3"/>
          <p:cNvSpPr>
            <a:spLocks noChangeArrowheads="1"/>
          </p:cNvSpPr>
          <p:nvPr/>
        </p:nvSpPr>
        <p:spPr bwMode="auto">
          <a:xfrm>
            <a:off x="0" y="6211888"/>
            <a:ext cx="9906000" cy="701675"/>
          </a:xfrm>
          <a:prstGeom prst="rect">
            <a:avLst/>
          </a:prstGeom>
          <a:noFill/>
          <a:ln w="9525">
            <a:noFill/>
            <a:miter lim="800000"/>
            <a:headEnd/>
            <a:tailEnd/>
          </a:ln>
        </p:spPr>
        <p:txBody>
          <a:bodyPr>
            <a:spAutoFit/>
          </a:bodyPr>
          <a:lstStyle/>
          <a:p>
            <a:pPr algn="ctr"/>
            <a:r>
              <a:rPr lang="it-IT" sz="2000" b="1">
                <a:solidFill>
                  <a:srgbClr val="FFFF00"/>
                </a:solidFill>
                <a:latin typeface="Tahoma" pitchFamily="34" charset="0"/>
              </a:rPr>
              <a:t>Veicolo elettrico che alla velocità di circa 10 km/h permise l'esplorazione a largo raggio della Luna con raccolta di rocce, sassi e polveri</a:t>
            </a:r>
          </a:p>
        </p:txBody>
      </p:sp>
      <p:pic>
        <p:nvPicPr>
          <p:cNvPr id="29700" name="Picture 4" descr="http://upload.wikimedia.org/wikipedia/commons/thumb/f/fe/Apollo_15_flag,_rover,_LM,_Irwin.jpg/200px-Apollo_15_flag,_rover,_LM,_Irwin.jpg"/>
          <p:cNvPicPr>
            <a:picLocks noChangeAspect="1" noChangeArrowheads="1"/>
          </p:cNvPicPr>
          <p:nvPr/>
        </p:nvPicPr>
        <p:blipFill>
          <a:blip r:embed="rId3"/>
          <a:srcRect/>
          <a:stretch>
            <a:fillRect/>
          </a:stretch>
        </p:blipFill>
        <p:spPr bwMode="auto">
          <a:xfrm>
            <a:off x="273050" y="188913"/>
            <a:ext cx="2303463" cy="2419350"/>
          </a:xfrm>
          <a:prstGeom prst="rect">
            <a:avLst/>
          </a:prstGeom>
          <a:noFill/>
          <a:ln w="9525">
            <a:noFill/>
            <a:miter lim="800000"/>
            <a:headEnd/>
            <a:tailEnd/>
          </a:ln>
        </p:spPr>
      </p:pic>
      <p:pic>
        <p:nvPicPr>
          <p:cNvPr id="29701" name="Picture 6" descr="File:Apollo 15-insignia.png">
            <a:hlinkClick r:id="rId4"/>
          </p:cNvPr>
          <p:cNvPicPr>
            <a:picLocks noChangeAspect="1" noChangeArrowheads="1"/>
          </p:cNvPicPr>
          <p:nvPr/>
        </p:nvPicPr>
        <p:blipFill>
          <a:blip r:embed="rId5"/>
          <a:srcRect/>
          <a:stretch>
            <a:fillRect/>
          </a:stretch>
        </p:blipFill>
        <p:spPr bwMode="auto">
          <a:xfrm>
            <a:off x="7400925" y="188913"/>
            <a:ext cx="1916113" cy="192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quattrovecchiinamerica.files.wordpress.com/2010/03/800px-apollo_15_descends_to_splashdown.jpg?w=720&amp;h=491"/>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pic>
        <p:nvPicPr>
          <p:cNvPr id="30722" name="Picture 4" descr="http://www.meccanicaweb.it/images/stories/Articoli/Aerospaziale/apollo/Ammaraggio.jpg"/>
          <p:cNvPicPr>
            <a:picLocks noChangeAspect="1" noChangeArrowheads="1"/>
          </p:cNvPicPr>
          <p:nvPr/>
        </p:nvPicPr>
        <p:blipFill>
          <a:blip r:embed="rId3"/>
          <a:srcRect/>
          <a:stretch>
            <a:fillRect/>
          </a:stretch>
        </p:blipFill>
        <p:spPr bwMode="auto">
          <a:xfrm>
            <a:off x="273050" y="3429000"/>
            <a:ext cx="3600450" cy="3240088"/>
          </a:xfrm>
          <a:prstGeom prst="rect">
            <a:avLst/>
          </a:prstGeom>
          <a:noFill/>
          <a:ln w="9525">
            <a:noFill/>
            <a:miter lim="800000"/>
            <a:headEnd/>
            <a:tailEnd/>
          </a:ln>
        </p:spPr>
      </p:pic>
      <p:sp>
        <p:nvSpPr>
          <p:cNvPr id="5" name="Rettangolo 4"/>
          <p:cNvSpPr/>
          <p:nvPr/>
        </p:nvSpPr>
        <p:spPr>
          <a:xfrm>
            <a:off x="128588" y="188913"/>
            <a:ext cx="4721225" cy="366712"/>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Il “ritorno” delle missioni APOLLO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575" y="214313"/>
            <a:ext cx="9518650" cy="2571750"/>
          </a:xfrm>
          <a:solidFill>
            <a:srgbClr val="0070C0"/>
          </a:solidFill>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National Aeronautics and Space Administration</a:t>
            </a:r>
            <a:r>
              <a:rPr lang="it-IT" sz="2400" b="1" smtClean="0">
                <a:solidFill>
                  <a:srgbClr val="FF0000"/>
                </a:solidFill>
                <a:effectLst>
                  <a:outerShdw blurRad="38100" dist="38100" dir="2700000" algn="tl">
                    <a:srgbClr val="000000"/>
                  </a:outerShdw>
                </a:effectLst>
                <a:latin typeface="Tahoma" pitchFamily="34" charset="0"/>
              </a:rPr>
              <a:t/>
            </a:r>
            <a:br>
              <a:rPr lang="it-IT" sz="2400" b="1" smtClean="0">
                <a:solidFill>
                  <a:srgbClr val="FF0000"/>
                </a:solidFill>
                <a:effectLst>
                  <a:outerShdw blurRad="38100" dist="38100" dir="2700000" algn="tl">
                    <a:srgbClr val="000000"/>
                  </a:outerShdw>
                </a:effectLst>
                <a:latin typeface="Tahoma" pitchFamily="34" charset="0"/>
              </a:rPr>
            </a:br>
            <a:r>
              <a:rPr lang="it-IT" sz="2000" b="1" smtClean="0">
                <a:solidFill>
                  <a:srgbClr val="FFFF00"/>
                </a:solidFill>
                <a:effectLst>
                  <a:outerShdw blurRad="38100" dist="38100" dir="2700000" algn="tl">
                    <a:srgbClr val="000000"/>
                  </a:outerShdw>
                </a:effectLst>
                <a:latin typeface="Tahoma" pitchFamily="34" charset="0"/>
              </a:rPr>
              <a:t>(Amministrazione Nazionale Aeronautica e Spazio)</a:t>
            </a:r>
            <a:br>
              <a:rPr lang="it-IT" sz="2000" b="1" smtClean="0">
                <a:solidFill>
                  <a:srgbClr val="FFFF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(NASA) </a:t>
            </a:r>
            <a:r>
              <a:rPr lang="it-IT" sz="2400" b="1" smtClean="0">
                <a:solidFill>
                  <a:srgbClr val="FFFF00"/>
                </a:solidFill>
                <a:effectLst>
                  <a:outerShdw blurRad="38100" dist="38100" dir="2700000" algn="tl">
                    <a:srgbClr val="000000"/>
                  </a:outerShdw>
                </a:effectLst>
                <a:latin typeface="Tahoma" pitchFamily="34" charset="0"/>
              </a:rPr>
              <a:t/>
            </a:r>
            <a:br>
              <a:rPr lang="it-IT" sz="2400" b="1" smtClean="0">
                <a:solidFill>
                  <a:srgbClr val="FFFF00"/>
                </a:solidFill>
                <a:effectLst>
                  <a:outerShdw blurRad="38100" dist="38100" dir="2700000" algn="tl">
                    <a:srgbClr val="000000"/>
                  </a:outerShdw>
                </a:effectLst>
                <a:latin typeface="Tahoma" pitchFamily="34" charset="0"/>
              </a:rPr>
            </a:br>
            <a:r>
              <a:rPr lang="it-IT" sz="2400" b="1" smtClean="0">
                <a:solidFill>
                  <a:srgbClr val="FFFF00"/>
                </a:solidFill>
                <a:effectLst>
                  <a:outerShdw blurRad="38100" dist="38100" dir="2700000" algn="tl">
                    <a:srgbClr val="000000"/>
                  </a:outerShdw>
                </a:effectLst>
                <a:latin typeface="Tahoma" pitchFamily="34" charset="0"/>
              </a:rPr>
              <a:t>è l'agenzia governativa civile responsabile per il programma di missioni spaziale degli Stati Uniti d'America e per la ricerca aereospaziale civile </a:t>
            </a:r>
          </a:p>
        </p:txBody>
      </p:sp>
      <p:pic>
        <p:nvPicPr>
          <p:cNvPr id="31746" name="Segnaposto contenuto 3" descr="300px-NASA_logo_svg.png"/>
          <p:cNvPicPr>
            <a:picLocks noGrp="1" noChangeAspect="1"/>
          </p:cNvPicPr>
          <p:nvPr>
            <p:ph idx="1"/>
          </p:nvPr>
        </p:nvPicPr>
        <p:blipFill>
          <a:blip r:embed="rId2"/>
          <a:srcRect/>
          <a:stretch>
            <a:fillRect/>
          </a:stretch>
        </p:blipFill>
        <p:spPr>
          <a:xfrm>
            <a:off x="1935163" y="2857500"/>
            <a:ext cx="6191250" cy="37861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988" y="142875"/>
            <a:ext cx="9442450" cy="3786188"/>
          </a:xfrm>
          <a:solidFill>
            <a:srgbClr val="00B050"/>
          </a:solidFill>
        </p:spPr>
        <p:txBody>
          <a:bodyPr>
            <a:normAutofit/>
          </a:bodyPr>
          <a:lstStyle/>
          <a:p>
            <a:pPr eaLnBrk="1" hangingPunct="1">
              <a:defRPr/>
            </a:pPr>
            <a:r>
              <a:rPr lang="it-IT" sz="3600" b="1" smtClean="0">
                <a:solidFill>
                  <a:schemeClr val="bg1"/>
                </a:solidFill>
                <a:effectLst>
                  <a:outerShdw blurRad="38100" dist="38100" dir="2700000" algn="tl">
                    <a:srgbClr val="000000"/>
                  </a:outerShdw>
                </a:effectLst>
                <a:latin typeface="Tahoma" pitchFamily="34" charset="0"/>
              </a:rPr>
              <a:t>Fine anni ‘50 inizio anni ’60                    </a:t>
            </a:r>
            <a:r>
              <a:rPr lang="it-IT" sz="3200" b="1" smtClean="0">
                <a:solidFill>
                  <a:schemeClr val="bg1"/>
                </a:solidFill>
                <a:effectLst>
                  <a:outerShdw blurRad="38100" dist="38100" dir="2700000" algn="tl">
                    <a:srgbClr val="000000"/>
                  </a:outerShdw>
                </a:effectLst>
                <a:latin typeface="Tahoma" pitchFamily="34" charset="0"/>
              </a:rPr>
              <a:t>(del 1900)</a:t>
            </a:r>
            <a:r>
              <a:rPr lang="it-IT" sz="3600" b="1" smtClean="0">
                <a:solidFill>
                  <a:schemeClr val="bg1"/>
                </a:solidFill>
                <a:effectLst>
                  <a:outerShdw blurRad="38100" dist="38100" dir="2700000" algn="tl">
                    <a:srgbClr val="000000"/>
                  </a:outerShdw>
                </a:effectLst>
                <a:latin typeface="Tahoma" pitchFamily="34" charset="0"/>
              </a:rPr>
              <a:t/>
            </a:r>
            <a:br>
              <a:rPr lang="it-IT" sz="3600" b="1" smtClean="0">
                <a:solidFill>
                  <a:schemeClr val="bg1"/>
                </a:solidFill>
                <a:effectLst>
                  <a:outerShdw blurRad="38100" dist="38100" dir="2700000" algn="tl">
                    <a:srgbClr val="000000"/>
                  </a:outerShdw>
                </a:effectLst>
                <a:latin typeface="Tahoma" pitchFamily="34" charset="0"/>
              </a:rPr>
            </a:br>
            <a:r>
              <a:rPr lang="it-IT" sz="4000" b="1" u="sng" smtClean="0">
                <a:solidFill>
                  <a:srgbClr val="FF0000"/>
                </a:solidFill>
                <a:effectLst>
                  <a:outerShdw blurRad="38100" dist="38100" dir="2700000" algn="tl">
                    <a:srgbClr val="000000"/>
                  </a:outerShdw>
                </a:effectLst>
                <a:latin typeface="Tahoma" pitchFamily="34" charset="0"/>
              </a:rPr>
              <a:t>GUERRA FREDDA</a:t>
            </a:r>
            <a:r>
              <a:rPr lang="it-IT" sz="4000" b="1" smtClean="0">
                <a:solidFill>
                  <a:schemeClr val="bg1"/>
                </a:solidFill>
                <a:effectLst>
                  <a:outerShdw blurRad="38100" dist="38100" dir="2700000" algn="tl">
                    <a:srgbClr val="000000"/>
                  </a:outerShdw>
                </a:effectLst>
                <a:latin typeface="Tahoma" pitchFamily="34" charset="0"/>
              </a:rPr>
              <a:t/>
            </a:r>
            <a:br>
              <a:rPr lang="it-IT" sz="4000" b="1" smtClean="0">
                <a:solidFill>
                  <a:schemeClr val="bg1"/>
                </a:solidFill>
                <a:effectLst>
                  <a:outerShdw blurRad="38100" dist="38100" dir="2700000" algn="tl">
                    <a:srgbClr val="000000"/>
                  </a:outerShdw>
                </a:effectLst>
                <a:latin typeface="Tahoma" pitchFamily="34" charset="0"/>
              </a:rPr>
            </a:br>
            <a:r>
              <a:rPr lang="it-IT" sz="4000" b="1" smtClean="0">
                <a:solidFill>
                  <a:schemeClr val="bg1"/>
                </a:solidFill>
                <a:effectLst>
                  <a:outerShdw blurRad="38100" dist="38100" dir="2700000" algn="tl">
                    <a:srgbClr val="000000"/>
                  </a:outerShdw>
                </a:effectLst>
                <a:latin typeface="Tahoma" pitchFamily="34" charset="0"/>
              </a:rPr>
              <a:t>U.R.S.S.         U.S.A.</a:t>
            </a:r>
          </a:p>
        </p:txBody>
      </p:sp>
      <p:sp>
        <p:nvSpPr>
          <p:cNvPr id="3" name="Segnaposto contenuto 2"/>
          <p:cNvSpPr>
            <a:spLocks noGrp="1"/>
          </p:cNvSpPr>
          <p:nvPr>
            <p:ph idx="1"/>
          </p:nvPr>
        </p:nvSpPr>
        <p:spPr>
          <a:xfrm>
            <a:off x="153988" y="4071938"/>
            <a:ext cx="9442450" cy="2500312"/>
          </a:xfrm>
          <a:solidFill>
            <a:srgbClr val="0070C0"/>
          </a:solidFill>
        </p:spPr>
        <p:txBody>
          <a:bodyPr>
            <a:normAutofit/>
          </a:bodyPr>
          <a:lstStyle/>
          <a:p>
            <a:pPr algn="ctr" eaLnBrk="1" hangingPunct="1">
              <a:buFontTx/>
              <a:buNone/>
              <a:defRPr/>
            </a:pPr>
            <a:r>
              <a:rPr lang="it-IT" b="1" u="sng" smtClean="0">
                <a:solidFill>
                  <a:srgbClr val="FF0000"/>
                </a:solidFill>
                <a:effectLst>
                  <a:outerShdw blurRad="38100" dist="38100" dir="2700000" algn="tl">
                    <a:srgbClr val="000000"/>
                  </a:outerShdw>
                </a:effectLst>
                <a:latin typeface="Tahoma" pitchFamily="34" charset="0"/>
              </a:rPr>
              <a:t>Inizio esplorazioni spaziali</a:t>
            </a:r>
          </a:p>
          <a:p>
            <a:pPr algn="ctr" eaLnBrk="1" hangingPunct="1">
              <a:buFontTx/>
              <a:buNone/>
              <a:defRPr/>
            </a:pPr>
            <a:r>
              <a:rPr lang="it-IT" sz="2800" b="1" smtClean="0">
                <a:solidFill>
                  <a:srgbClr val="FFFF00"/>
                </a:solidFill>
                <a:effectLst>
                  <a:outerShdw blurRad="38100" dist="38100" dir="2700000" algn="tl">
                    <a:srgbClr val="000000"/>
                  </a:outerShdw>
                </a:effectLst>
                <a:latin typeface="Tahoma" pitchFamily="34" charset="0"/>
              </a:rPr>
              <a:t>Corsa, tra le 2 superpotenze, a chi per prima riusciva a conquistare lo spazio, segno di potenza militare, tecnologica ed economica  </a:t>
            </a:r>
          </a:p>
        </p:txBody>
      </p:sp>
      <p:sp>
        <p:nvSpPr>
          <p:cNvPr id="4" name="Freccia a destra 3"/>
          <p:cNvSpPr/>
          <p:nvPr/>
        </p:nvSpPr>
        <p:spPr>
          <a:xfrm>
            <a:off x="4521200" y="2636838"/>
            <a:ext cx="1104900" cy="6397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pic>
        <p:nvPicPr>
          <p:cNvPr id="14340" name="Picture 5" descr="iya_logo"/>
          <p:cNvPicPr>
            <a:picLocks noChangeAspect="1" noChangeArrowheads="1"/>
          </p:cNvPicPr>
          <p:nvPr/>
        </p:nvPicPr>
        <p:blipFill>
          <a:blip r:embed="rId2"/>
          <a:srcRect/>
          <a:stretch>
            <a:fillRect/>
          </a:stretch>
        </p:blipFill>
        <p:spPr bwMode="auto">
          <a:xfrm>
            <a:off x="7761288" y="1700213"/>
            <a:ext cx="148907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364663" cy="2571750"/>
          </a:xfrm>
          <a:solidFill>
            <a:srgbClr val="0070C0"/>
          </a:solidFill>
        </p:spPr>
        <p:txBody>
          <a:bodyPr>
            <a:normAutofit/>
          </a:bodyPr>
          <a:lstStyle/>
          <a:p>
            <a:pPr eaLnBrk="1" hangingPunct="1">
              <a:defRPr/>
            </a:pPr>
            <a:r>
              <a:rPr lang="it-IT" sz="2400" b="1" smtClean="0">
                <a:solidFill>
                  <a:srgbClr val="FFFF00"/>
                </a:solidFill>
                <a:effectLst>
                  <a:outerShdw blurRad="38100" dist="38100" dir="2700000" algn="tl">
                    <a:srgbClr val="000000"/>
                  </a:outerShdw>
                </a:effectLst>
                <a:latin typeface="Tahoma" pitchFamily="34" charset="0"/>
              </a:rPr>
              <a:t>Il </a:t>
            </a:r>
            <a:r>
              <a:rPr lang="it-IT" sz="2400" b="1" smtClean="0">
                <a:solidFill>
                  <a:srgbClr val="FF0000"/>
                </a:solidFill>
                <a:effectLst>
                  <a:outerShdw blurRad="38100" dist="38100" dir="2700000" algn="tl">
                    <a:srgbClr val="000000"/>
                  </a:outerShdw>
                </a:effectLst>
                <a:latin typeface="Tahoma" pitchFamily="34" charset="0"/>
              </a:rPr>
              <a:t>John F. Kennedy Space Center (KSC) </a:t>
            </a:r>
            <a:r>
              <a:rPr lang="it-IT" sz="2400" b="1" smtClean="0">
                <a:solidFill>
                  <a:srgbClr val="FFFF00"/>
                </a:solidFill>
                <a:effectLst>
                  <a:outerShdw blurRad="38100" dist="38100" dir="2700000" algn="tl">
                    <a:srgbClr val="000000"/>
                  </a:outerShdw>
                </a:effectLst>
                <a:latin typeface="Tahoma" pitchFamily="34" charset="0"/>
              </a:rPr>
              <a:t>è la struttura per il lancio di veicoli spaziali (spazioporto) della NASA e si trova a </a:t>
            </a:r>
            <a:r>
              <a:rPr lang="it-IT" sz="3100" b="1" smtClean="0">
                <a:solidFill>
                  <a:srgbClr val="FF0000"/>
                </a:solidFill>
                <a:effectLst>
                  <a:outerShdw blurRad="38100" dist="38100" dir="2700000" algn="tl">
                    <a:srgbClr val="000000"/>
                  </a:outerShdw>
                </a:effectLst>
                <a:latin typeface="Tahoma" pitchFamily="34" charset="0"/>
              </a:rPr>
              <a:t>Cap Canaveral </a:t>
            </a:r>
            <a:r>
              <a:rPr lang="it-IT" sz="2400" b="1" smtClean="0">
                <a:solidFill>
                  <a:srgbClr val="FFFF00"/>
                </a:solidFill>
                <a:effectLst>
                  <a:outerShdw blurRad="38100" dist="38100" dir="2700000" algn="tl">
                    <a:srgbClr val="000000"/>
                  </a:outerShdw>
                </a:effectLst>
                <a:latin typeface="Tahoma" pitchFamily="34" charset="0"/>
              </a:rPr>
              <a:t>sull'isola Merritt in Florida (USA).                 È situato a metà strada tra Miami e Jacksonville.                  Lunga 55 km e larga mediamente 10, copre in tutto                un'area di 567 km²</a:t>
            </a:r>
          </a:p>
        </p:txBody>
      </p:sp>
      <p:pic>
        <p:nvPicPr>
          <p:cNvPr id="32770" name="Segnaposto contenuto 3" descr="300px-STS-36_rollout.jpg"/>
          <p:cNvPicPr>
            <a:picLocks noGrp="1" noChangeAspect="1"/>
          </p:cNvPicPr>
          <p:nvPr>
            <p:ph idx="1"/>
          </p:nvPr>
        </p:nvPicPr>
        <p:blipFill>
          <a:blip r:embed="rId2"/>
          <a:srcRect/>
          <a:stretch>
            <a:fillRect/>
          </a:stretch>
        </p:blipFill>
        <p:spPr>
          <a:xfrm>
            <a:off x="231775" y="2941638"/>
            <a:ext cx="9442450" cy="3630612"/>
          </a:xfrm>
        </p:spPr>
      </p:pic>
      <p:sp>
        <p:nvSpPr>
          <p:cNvPr id="5" name="Rettangolo 4"/>
          <p:cNvSpPr/>
          <p:nvPr/>
        </p:nvSpPr>
        <p:spPr>
          <a:xfrm>
            <a:off x="387350" y="3071813"/>
            <a:ext cx="4721225" cy="641350"/>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Lo Space Shuttle ATLANTIS trasportato alla rampa di lancio il 25 gennaio 1990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563" y="142875"/>
            <a:ext cx="9364662" cy="2000250"/>
          </a:xfrm>
          <a:solidFill>
            <a:srgbClr val="0070C0"/>
          </a:solidFill>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Il </a:t>
            </a:r>
            <a:r>
              <a:rPr lang="it-IT" sz="2400" b="1" smtClean="0">
                <a:solidFill>
                  <a:srgbClr val="FF0000"/>
                </a:solidFill>
                <a:effectLst>
                  <a:outerShdw blurRad="38100" dist="38100" dir="2700000" algn="tl">
                    <a:srgbClr val="000000"/>
                  </a:outerShdw>
                </a:effectLst>
                <a:latin typeface="Tahoma" pitchFamily="34" charset="0"/>
              </a:rPr>
              <a:t>Lyndon B. Johnson Space Center ("JSC") </a:t>
            </a:r>
            <a:r>
              <a:rPr lang="it-IT" sz="2400" b="1" smtClean="0">
                <a:solidFill>
                  <a:schemeClr val="bg1"/>
                </a:solidFill>
                <a:effectLst>
                  <a:outerShdw blurRad="38100" dist="38100" dir="2700000" algn="tl">
                    <a:srgbClr val="000000"/>
                  </a:outerShdw>
                </a:effectLst>
                <a:latin typeface="Tahoma" pitchFamily="34" charset="0"/>
              </a:rPr>
              <a:t>è il Centro di Controllo delle Missioni </a:t>
            </a:r>
            <a:r>
              <a:rPr lang="it-IT" sz="2000" b="1" smtClean="0">
                <a:solidFill>
                  <a:schemeClr val="bg1"/>
                </a:solidFill>
                <a:effectLst>
                  <a:outerShdw blurRad="38100" dist="38100" dir="2700000" algn="tl">
                    <a:srgbClr val="000000"/>
                  </a:outerShdw>
                </a:effectLst>
                <a:latin typeface="Tahoma" pitchFamily="34" charset="0"/>
              </a:rPr>
              <a:t>(Mission Control Center - MCC) </a:t>
            </a:r>
            <a:r>
              <a:rPr lang="it-IT" sz="2400" b="1" smtClean="0">
                <a:solidFill>
                  <a:schemeClr val="bg1"/>
                </a:solidFill>
                <a:effectLst>
                  <a:outerShdw blurRad="38100" dist="38100" dir="2700000" algn="tl">
                    <a:srgbClr val="000000"/>
                  </a:outerShdw>
                </a:effectLst>
                <a:latin typeface="Tahoma" pitchFamily="34" charset="0"/>
              </a:rPr>
              <a:t>della NASA per tutti i voli spaziali con equipaggio umano con sede a </a:t>
            </a:r>
            <a:r>
              <a:rPr lang="it-IT" sz="3200" b="1" smtClean="0">
                <a:solidFill>
                  <a:srgbClr val="FF0000"/>
                </a:solidFill>
                <a:effectLst>
                  <a:outerShdw blurRad="38100" dist="38100" dir="2700000" algn="tl">
                    <a:srgbClr val="000000"/>
                  </a:outerShdw>
                </a:effectLst>
                <a:latin typeface="Tahoma" pitchFamily="34" charset="0"/>
              </a:rPr>
              <a:t>HOUSTON </a:t>
            </a:r>
            <a:r>
              <a:rPr lang="it-IT" sz="2400" b="1" smtClean="0">
                <a:solidFill>
                  <a:schemeClr val="bg1"/>
                </a:solidFill>
                <a:effectLst>
                  <a:outerShdw blurRad="38100" dist="38100" dir="2700000" algn="tl">
                    <a:srgbClr val="000000"/>
                  </a:outerShdw>
                </a:effectLst>
                <a:latin typeface="Tahoma" pitchFamily="34" charset="0"/>
              </a:rPr>
              <a:t>(TEXAS)</a:t>
            </a:r>
          </a:p>
        </p:txBody>
      </p:sp>
      <p:pic>
        <p:nvPicPr>
          <p:cNvPr id="33794" name="Segnaposto contenuto 3" descr="250px-Aerial_View_of_the_Johnson_Space_Center_-_GPN-2000-001112.jpg"/>
          <p:cNvPicPr>
            <a:picLocks noGrp="1" noChangeAspect="1"/>
          </p:cNvPicPr>
          <p:nvPr>
            <p:ph idx="1"/>
          </p:nvPr>
        </p:nvPicPr>
        <p:blipFill>
          <a:blip r:embed="rId2"/>
          <a:srcRect/>
          <a:stretch>
            <a:fillRect/>
          </a:stretch>
        </p:blipFill>
        <p:spPr>
          <a:xfrm>
            <a:off x="309563" y="2214563"/>
            <a:ext cx="9364662" cy="4357687"/>
          </a:xfrm>
        </p:spPr>
      </p:pic>
      <p:sp>
        <p:nvSpPr>
          <p:cNvPr id="22532" name="Rettangolo 4"/>
          <p:cNvSpPr>
            <a:spLocks noChangeArrowheads="1"/>
          </p:cNvSpPr>
          <p:nvPr/>
        </p:nvSpPr>
        <p:spPr bwMode="auto">
          <a:xfrm>
            <a:off x="1779588" y="5929313"/>
            <a:ext cx="6269037" cy="396875"/>
          </a:xfrm>
          <a:prstGeom prst="rect">
            <a:avLst/>
          </a:prstGeom>
          <a:solidFill>
            <a:schemeClr val="bg1"/>
          </a:solidFill>
          <a:ln w="9525">
            <a:noFill/>
            <a:miter lim="800000"/>
            <a:headEnd/>
            <a:tailEnd/>
          </a:ln>
        </p:spPr>
        <p:txBody>
          <a:bodyPr>
            <a:spAutoFit/>
          </a:bodyPr>
          <a:lstStyle/>
          <a:p>
            <a:pPr>
              <a:defRPr/>
            </a:pPr>
            <a:r>
              <a:rPr lang="it-IT" sz="2000" b="1">
                <a:effectLst>
                  <a:outerShdw blurRad="38100" dist="38100" dir="2700000" algn="tl">
                    <a:srgbClr val="C0C0C0"/>
                  </a:outerShdw>
                </a:effectLst>
                <a:latin typeface="Tahoma" pitchFamily="34" charset="0"/>
              </a:rPr>
              <a:t>"Houston, abbiamo un problema…“ – Apollo 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9563" y="214313"/>
            <a:ext cx="9323387" cy="1571625"/>
          </a:xfrm>
          <a:solidFill>
            <a:srgbClr val="0070C0"/>
          </a:solidFill>
        </p:spPr>
        <p:txBody>
          <a:bodyPr>
            <a:normAutofit/>
          </a:bodyPr>
          <a:lstStyle/>
          <a:p>
            <a:pPr eaLnBrk="1" hangingPunct="1">
              <a:defRPr/>
            </a:pPr>
            <a:r>
              <a:rPr lang="it-IT" sz="3200" b="1" u="sng" smtClean="0">
                <a:solidFill>
                  <a:schemeClr val="bg1"/>
                </a:solidFill>
                <a:effectLst>
                  <a:outerShdw blurRad="38100" dist="38100" dir="2700000" algn="tl">
                    <a:srgbClr val="000000"/>
                  </a:outerShdw>
                </a:effectLst>
                <a:latin typeface="Tahoma" pitchFamily="34" charset="0"/>
              </a:rPr>
              <a:t>MISSIONI SHUTTLE</a:t>
            </a:r>
            <a:r>
              <a:rPr lang="it-IT" sz="3200" b="1" u="sng" smtClean="0">
                <a:solidFill>
                  <a:srgbClr val="FFFF00"/>
                </a:solidFill>
                <a:effectLst>
                  <a:outerShdw blurRad="38100" dist="38100" dir="2700000" algn="tl">
                    <a:srgbClr val="000000"/>
                  </a:outerShdw>
                </a:effectLst>
                <a:latin typeface="Tahoma" pitchFamily="34" charset="0"/>
              </a:rPr>
              <a:t/>
            </a:r>
            <a:br>
              <a:rPr lang="it-IT" sz="3200" b="1" u="sng" smtClean="0">
                <a:solidFill>
                  <a:srgbClr val="FFFF00"/>
                </a:solidFill>
                <a:effectLst>
                  <a:outerShdw blurRad="38100" dist="38100" dir="2700000" algn="tl">
                    <a:srgbClr val="000000"/>
                  </a:outerShdw>
                </a:effectLst>
                <a:latin typeface="Tahoma" pitchFamily="34" charset="0"/>
              </a:rPr>
            </a:br>
            <a:r>
              <a:rPr lang="it-IT" sz="3200" b="1" smtClean="0">
                <a:solidFill>
                  <a:srgbClr val="FF0000"/>
                </a:solidFill>
                <a:effectLst>
                  <a:outerShdw blurRad="38100" dist="38100" dir="2700000" algn="tl">
                    <a:srgbClr val="000000"/>
                  </a:outerShdw>
                </a:effectLst>
                <a:latin typeface="Tahoma" pitchFamily="34" charset="0"/>
              </a:rPr>
              <a:t/>
            </a:r>
            <a:br>
              <a:rPr lang="it-IT" sz="3200" b="1" smtClean="0">
                <a:solidFill>
                  <a:srgbClr val="FF0000"/>
                </a:solidFill>
                <a:effectLst>
                  <a:outerShdw blurRad="38100" dist="38100" dir="2700000" algn="tl">
                    <a:srgbClr val="000000"/>
                  </a:outerShdw>
                </a:effectLst>
                <a:latin typeface="Tahoma" pitchFamily="34" charset="0"/>
              </a:rPr>
            </a:br>
            <a:r>
              <a:rPr lang="it-IT" sz="2800" b="1" smtClean="0">
                <a:solidFill>
                  <a:srgbClr val="FF0000"/>
                </a:solidFill>
                <a:effectLst>
                  <a:outerShdw blurRad="38100" dist="38100" dir="2700000" algn="tl">
                    <a:srgbClr val="000000"/>
                  </a:outerShdw>
                </a:effectLst>
                <a:latin typeface="Tahoma" pitchFamily="34" charset="0"/>
              </a:rPr>
              <a:t>Prima MISSIONE: navicella COLUMBIA 1981</a:t>
            </a:r>
          </a:p>
        </p:txBody>
      </p:sp>
      <p:pic>
        <p:nvPicPr>
          <p:cNvPr id="34818" name="Segnaposto contenuto 3" descr="300px-Columbia_sts-1_01.jpg"/>
          <p:cNvPicPr>
            <a:picLocks noGrp="1" noChangeAspect="1"/>
          </p:cNvPicPr>
          <p:nvPr>
            <p:ph idx="1"/>
          </p:nvPr>
        </p:nvPicPr>
        <p:blipFill>
          <a:blip r:embed="rId2"/>
          <a:srcRect/>
          <a:stretch>
            <a:fillRect/>
          </a:stretch>
        </p:blipFill>
        <p:spPr>
          <a:xfrm>
            <a:off x="4721225" y="2420938"/>
            <a:ext cx="4984750" cy="4151312"/>
          </a:xfrm>
        </p:spPr>
      </p:pic>
      <p:pic>
        <p:nvPicPr>
          <p:cNvPr id="34819" name="Immagine 4" descr="300px-Space_Shuttle_Columbia_launching.jpg"/>
          <p:cNvPicPr>
            <a:picLocks noChangeAspect="1"/>
          </p:cNvPicPr>
          <p:nvPr/>
        </p:nvPicPr>
        <p:blipFill>
          <a:blip r:embed="rId3"/>
          <a:srcRect/>
          <a:stretch>
            <a:fillRect/>
          </a:stretch>
        </p:blipFill>
        <p:spPr bwMode="auto">
          <a:xfrm>
            <a:off x="309563" y="2420938"/>
            <a:ext cx="4256087" cy="4151312"/>
          </a:xfrm>
          <a:prstGeom prst="rect">
            <a:avLst/>
          </a:prstGeom>
          <a:noFill/>
          <a:ln w="9525">
            <a:noFill/>
            <a:miter lim="800000"/>
            <a:headEnd/>
            <a:tailEnd/>
          </a:ln>
        </p:spPr>
      </p:pic>
      <p:sp>
        <p:nvSpPr>
          <p:cNvPr id="6" name="CasellaDiTesto 5"/>
          <p:cNvSpPr txBox="1"/>
          <p:nvPr/>
        </p:nvSpPr>
        <p:spPr>
          <a:xfrm>
            <a:off x="309563" y="1928813"/>
            <a:ext cx="9396412" cy="3968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Ogni missione SHUTTLE costa 600 milioni di dollari!!!!</a:t>
            </a:r>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asellaDiTesto 2"/>
          <p:cNvSpPr txBox="1"/>
          <p:nvPr/>
        </p:nvSpPr>
        <p:spPr>
          <a:xfrm>
            <a:off x="920750" y="549275"/>
            <a:ext cx="3328988" cy="7016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Partenza  </a:t>
            </a:r>
          </a:p>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Space  SHUTTLE</a:t>
            </a:r>
          </a:p>
        </p:txBody>
      </p:sp>
      <p:sp>
        <p:nvSpPr>
          <p:cNvPr id="6" name="CasellaDiTesto 5"/>
          <p:cNvSpPr txBox="1"/>
          <p:nvPr/>
        </p:nvSpPr>
        <p:spPr>
          <a:xfrm>
            <a:off x="1352550" y="5876925"/>
            <a:ext cx="3327400" cy="701675"/>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Arrivo</a:t>
            </a:r>
          </a:p>
          <a:p>
            <a:pPr algn="ctr">
              <a:defRPr/>
            </a:pPr>
            <a:r>
              <a:rPr lang="it-IT" sz="2000" b="1">
                <a:solidFill>
                  <a:schemeClr val="bg1"/>
                </a:solidFill>
                <a:effectLst>
                  <a:outerShdw blurRad="38100" dist="38100" dir="2700000" algn="tl">
                    <a:srgbClr val="000000"/>
                  </a:outerShdw>
                </a:effectLst>
                <a:latin typeface="Tahoma" pitchFamily="34" charset="0"/>
                <a:cs typeface="Tahoma" pitchFamily="34" charset="0"/>
              </a:rPr>
              <a:t>Space  SHUTTLE</a:t>
            </a:r>
          </a:p>
        </p:txBody>
      </p:sp>
      <p:pic>
        <p:nvPicPr>
          <p:cNvPr id="35844" name="Picture 6" descr="shuttle-partenza"/>
          <p:cNvPicPr>
            <a:picLocks noChangeAspect="1" noChangeArrowheads="1"/>
          </p:cNvPicPr>
          <p:nvPr/>
        </p:nvPicPr>
        <p:blipFill>
          <a:blip r:embed="rId2"/>
          <a:srcRect/>
          <a:stretch>
            <a:fillRect/>
          </a:stretch>
        </p:blipFill>
        <p:spPr bwMode="auto">
          <a:xfrm>
            <a:off x="5024438" y="260350"/>
            <a:ext cx="4511675" cy="5040313"/>
          </a:xfrm>
          <a:prstGeom prst="rect">
            <a:avLst/>
          </a:prstGeom>
          <a:noFill/>
          <a:ln w="9525">
            <a:noFill/>
            <a:miter lim="800000"/>
            <a:headEnd/>
            <a:tailEnd/>
          </a:ln>
        </p:spPr>
      </p:pic>
      <p:pic>
        <p:nvPicPr>
          <p:cNvPr id="35845" name="Picture 7" descr="shuttle_discovery_nasa-400x300"/>
          <p:cNvPicPr>
            <a:picLocks noChangeAspect="1" noChangeArrowheads="1"/>
          </p:cNvPicPr>
          <p:nvPr/>
        </p:nvPicPr>
        <p:blipFill>
          <a:blip r:embed="rId3"/>
          <a:srcRect/>
          <a:stretch>
            <a:fillRect/>
          </a:stretch>
        </p:blipFill>
        <p:spPr bwMode="auto">
          <a:xfrm>
            <a:off x="344488" y="1773238"/>
            <a:ext cx="5616575" cy="3810000"/>
          </a:xfrm>
          <a:prstGeom prst="rect">
            <a:avLst/>
          </a:prstGeom>
          <a:noFill/>
          <a:ln w="9525">
            <a:noFill/>
            <a:miter lim="800000"/>
            <a:headEnd/>
            <a:tailEnd/>
          </a:ln>
        </p:spPr>
      </p:pic>
      <p:sp>
        <p:nvSpPr>
          <p:cNvPr id="35846" name="AutoShape 9"/>
          <p:cNvSpPr>
            <a:spLocks noChangeArrowheads="1"/>
          </p:cNvSpPr>
          <p:nvPr/>
        </p:nvSpPr>
        <p:spPr bwMode="auto">
          <a:xfrm>
            <a:off x="3944938" y="692150"/>
            <a:ext cx="1439862" cy="485775"/>
          </a:xfrm>
          <a:prstGeom prst="rightArrow">
            <a:avLst>
              <a:gd name="adj1" fmla="val 50000"/>
              <a:gd name="adj2" fmla="val 74101"/>
            </a:avLst>
          </a:prstGeom>
          <a:solidFill>
            <a:srgbClr val="00FF00"/>
          </a:solidFill>
          <a:ln w="9525">
            <a:solidFill>
              <a:schemeClr val="tx1"/>
            </a:solidFill>
            <a:miter lim="800000"/>
            <a:headEnd/>
            <a:tailEnd/>
          </a:ln>
        </p:spPr>
        <p:txBody>
          <a:bodyPr wrap="none" anchor="ctr"/>
          <a:lstStyle/>
          <a:p>
            <a:endParaRPr lang="it-IT"/>
          </a:p>
        </p:txBody>
      </p:sp>
      <p:sp>
        <p:nvSpPr>
          <p:cNvPr id="35847" name="AutoShape 10"/>
          <p:cNvSpPr>
            <a:spLocks noChangeArrowheads="1"/>
          </p:cNvSpPr>
          <p:nvPr/>
        </p:nvSpPr>
        <p:spPr bwMode="auto">
          <a:xfrm>
            <a:off x="1497013" y="5084763"/>
            <a:ext cx="485775" cy="976312"/>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Space_Shuttle_Discovery_Catches_a_Ride_by_Lori_Losey_NASA_August_19_2005_NASA"/>
          <p:cNvPicPr>
            <a:picLocks noChangeAspect="1" noChangeArrowheads="1"/>
          </p:cNvPicPr>
          <p:nvPr/>
        </p:nvPicPr>
        <p:blipFill>
          <a:blip r:embed="rId2"/>
          <a:srcRect/>
          <a:stretch>
            <a:fillRect/>
          </a:stretch>
        </p:blipFill>
        <p:spPr bwMode="auto">
          <a:xfrm>
            <a:off x="344488" y="1412875"/>
            <a:ext cx="9217025" cy="5184775"/>
          </a:xfrm>
          <a:prstGeom prst="rect">
            <a:avLst/>
          </a:prstGeom>
          <a:noFill/>
          <a:ln w="9525">
            <a:noFill/>
            <a:miter lim="800000"/>
            <a:headEnd/>
            <a:tailEnd/>
          </a:ln>
        </p:spPr>
      </p:pic>
      <p:sp>
        <p:nvSpPr>
          <p:cNvPr id="36866" name="CasellaDiTesto 2"/>
          <p:cNvSpPr txBox="1">
            <a:spLocks noChangeArrowheads="1"/>
          </p:cNvSpPr>
          <p:nvPr/>
        </p:nvSpPr>
        <p:spPr bwMode="auto">
          <a:xfrm>
            <a:off x="344488" y="260350"/>
            <a:ext cx="9217025" cy="1006475"/>
          </a:xfrm>
          <a:prstGeom prst="rect">
            <a:avLst/>
          </a:prstGeom>
          <a:solidFill>
            <a:srgbClr val="FF0000"/>
          </a:solidFill>
          <a:ln w="9525">
            <a:noFill/>
            <a:miter lim="800000"/>
            <a:headEnd/>
            <a:tailEnd/>
          </a:ln>
        </p:spPr>
        <p:txBody>
          <a:bodyPr>
            <a:spAutoFit/>
          </a:bodyPr>
          <a:lstStyle/>
          <a:p>
            <a:pPr algn="ctr"/>
            <a:r>
              <a:rPr lang="it-IT" sz="2000" b="1">
                <a:solidFill>
                  <a:schemeClr val="bg1"/>
                </a:solidFill>
                <a:latin typeface="Tahoma" pitchFamily="34" charset="0"/>
                <a:cs typeface="Tahoma" pitchFamily="34" charset="0"/>
              </a:rPr>
              <a:t>Space  SHUTTLE trasportato con un aereo della NASA dall’aeroporto di atterraggio </a:t>
            </a:r>
            <a:r>
              <a:rPr lang="it-IT" b="1">
                <a:solidFill>
                  <a:schemeClr val="bg1"/>
                </a:solidFill>
                <a:latin typeface="Tahoma" pitchFamily="34" charset="0"/>
                <a:cs typeface="Tahoma" pitchFamily="34" charset="0"/>
              </a:rPr>
              <a:t> presso la </a:t>
            </a:r>
            <a:r>
              <a:rPr lang="it-IT" b="1">
                <a:solidFill>
                  <a:schemeClr val="bg1"/>
                </a:solidFill>
                <a:latin typeface="Tahoma" pitchFamily="34" charset="0"/>
              </a:rPr>
              <a:t>Edwards Air Force Base (California)</a:t>
            </a:r>
            <a:r>
              <a:rPr lang="it-IT" sz="2000" b="1">
                <a:solidFill>
                  <a:schemeClr val="bg1"/>
                </a:solidFill>
                <a:latin typeface="Tahoma" pitchFamily="34" charset="0"/>
                <a:cs typeface="Tahoma" pitchFamily="34" charset="0"/>
              </a:rPr>
              <a:t> nuovamente al centro spaziale di CAP CANAVERAL (Florida) per una nuova partenza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85750"/>
            <a:ext cx="9442450" cy="1928813"/>
          </a:xfrm>
          <a:solidFill>
            <a:srgbClr val="0070C0"/>
          </a:solidFill>
        </p:spPr>
        <p:txBody>
          <a:bodyPr>
            <a:normAutofit/>
          </a:bodyPr>
          <a:lstStyle/>
          <a:p>
            <a:pPr eaLnBrk="1" hangingPunct="1">
              <a:defRPr/>
            </a:pPr>
            <a:r>
              <a:rPr lang="it-IT" sz="2500" b="1" smtClean="0">
                <a:solidFill>
                  <a:srgbClr val="FFFF00"/>
                </a:solidFill>
                <a:effectLst>
                  <a:outerShdw blurRad="38100" dist="38100" dir="2700000" algn="tl">
                    <a:srgbClr val="000000"/>
                  </a:outerShdw>
                </a:effectLst>
                <a:latin typeface="Tahoma" pitchFamily="34" charset="0"/>
              </a:rPr>
              <a:t>Agenzia Spaziale Europea o ESA</a:t>
            </a:r>
            <a:r>
              <a:rPr lang="it-IT" sz="2200" b="1" smtClean="0">
                <a:solidFill>
                  <a:srgbClr val="FFFF00"/>
                </a:solidFill>
                <a:effectLst>
                  <a:outerShdw blurRad="38100" dist="38100" dir="2700000" algn="tl">
                    <a:srgbClr val="000000"/>
                  </a:outerShdw>
                </a:effectLst>
                <a:latin typeface="Tahoma" pitchFamily="34" charset="0"/>
              </a:rPr>
              <a:t> </a:t>
            </a:r>
            <a:r>
              <a:rPr lang="it-IT" sz="2200" b="1" smtClean="0">
                <a:solidFill>
                  <a:schemeClr val="bg1"/>
                </a:solidFill>
                <a:effectLst>
                  <a:outerShdw blurRad="38100" dist="38100" dir="2700000" algn="tl">
                    <a:srgbClr val="000000"/>
                  </a:outerShdw>
                </a:effectLst>
                <a:latin typeface="Tahoma" pitchFamily="34" charset="0"/>
              </a:rPr>
              <a:t>(European Space Agency) </a:t>
            </a:r>
            <a:r>
              <a:rPr lang="it-IT" sz="1800" b="1" smtClean="0">
                <a:solidFill>
                  <a:srgbClr val="FF0000"/>
                </a:solidFill>
                <a:effectLst>
                  <a:outerShdw blurRad="38100" dist="38100" dir="2700000" algn="tl">
                    <a:srgbClr val="000000"/>
                  </a:outerShdw>
                </a:effectLst>
                <a:latin typeface="Tahoma" pitchFamily="34" charset="0"/>
              </a:rPr>
              <a:t/>
            </a:r>
            <a:br>
              <a:rPr lang="it-IT" sz="1800" b="1" smtClean="0">
                <a:solidFill>
                  <a:srgbClr val="FF0000"/>
                </a:solidFill>
                <a:effectLst>
                  <a:outerShdw blurRad="38100" dist="38100" dir="2700000" algn="tl">
                    <a:srgbClr val="000000"/>
                  </a:outerShdw>
                </a:effectLst>
                <a:latin typeface="Tahoma" pitchFamily="34" charset="0"/>
              </a:rPr>
            </a:br>
            <a:r>
              <a:rPr lang="it-IT" sz="2200" b="1" smtClean="0">
                <a:solidFill>
                  <a:srgbClr val="FF0000"/>
                </a:solidFill>
                <a:effectLst>
                  <a:outerShdw blurRad="38100" dist="38100" dir="2700000" algn="tl">
                    <a:srgbClr val="000000"/>
                  </a:outerShdw>
                </a:effectLst>
                <a:latin typeface="Tahoma" pitchFamily="34" charset="0"/>
              </a:rPr>
              <a:t>è un'agenzia internazionale fondata nel </a:t>
            </a:r>
            <a:r>
              <a:rPr lang="it-IT" sz="2200" b="1" smtClean="0">
                <a:solidFill>
                  <a:schemeClr val="bg1"/>
                </a:solidFill>
                <a:effectLst>
                  <a:outerShdw blurRad="38100" dist="38100" dir="2700000" algn="tl">
                    <a:srgbClr val="000000"/>
                  </a:outerShdw>
                </a:effectLst>
                <a:latin typeface="Tahoma" pitchFamily="34" charset="0"/>
              </a:rPr>
              <a:t>1975 </a:t>
            </a:r>
            <a:r>
              <a:rPr lang="it-IT" sz="2200" b="1" smtClean="0">
                <a:solidFill>
                  <a:srgbClr val="FF0000"/>
                </a:solidFill>
                <a:effectLst>
                  <a:outerShdw blurRad="38100" dist="38100" dir="2700000" algn="tl">
                    <a:srgbClr val="000000"/>
                  </a:outerShdw>
                </a:effectLst>
                <a:latin typeface="Tahoma" pitchFamily="34" charset="0"/>
              </a:rPr>
              <a:t>il cui fine è quello di coordinare i progetti spaziali di </a:t>
            </a:r>
            <a:r>
              <a:rPr lang="it-IT" sz="2200" b="1" smtClean="0">
                <a:solidFill>
                  <a:schemeClr val="bg1"/>
                </a:solidFill>
                <a:effectLst>
                  <a:outerShdw blurRad="38100" dist="38100" dir="2700000" algn="tl">
                    <a:srgbClr val="000000"/>
                  </a:outerShdw>
                </a:effectLst>
                <a:latin typeface="Tahoma" pitchFamily="34" charset="0"/>
              </a:rPr>
              <a:t>18</a:t>
            </a:r>
            <a:r>
              <a:rPr lang="it-IT" sz="2200" b="1" smtClean="0">
                <a:solidFill>
                  <a:srgbClr val="FF0000"/>
                </a:solidFill>
                <a:effectLst>
                  <a:outerShdw blurRad="38100" dist="38100" dir="2700000" algn="tl">
                    <a:srgbClr val="000000"/>
                  </a:outerShdw>
                </a:effectLst>
                <a:latin typeface="Tahoma" pitchFamily="34" charset="0"/>
              </a:rPr>
              <a:t> paesi europei</a:t>
            </a:r>
          </a:p>
        </p:txBody>
      </p:sp>
      <p:pic>
        <p:nvPicPr>
          <p:cNvPr id="4" name="Segnaposto contenuto 3" descr="Logo-Esa.png"/>
          <p:cNvPicPr>
            <a:picLocks noGrp="1" noChangeAspect="1"/>
          </p:cNvPicPr>
          <p:nvPr>
            <p:ph idx="1"/>
          </p:nvPr>
        </p:nvPicPr>
        <p:blipFill>
          <a:blip r:embed="rId2"/>
          <a:stretch>
            <a:fillRect/>
          </a:stretch>
        </p:blipFill>
        <p:spPr>
          <a:xfrm>
            <a:off x="155575" y="2428875"/>
            <a:ext cx="9518650" cy="4143375"/>
          </a:xfrm>
          <a:solidFill>
            <a:schemeClr val="bg1">
              <a:lumMod val="75000"/>
            </a:schemeClr>
          </a:solid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0025" y="214313"/>
            <a:ext cx="9432925" cy="5975350"/>
          </a:xfrm>
          <a:prstGeom prst="rect">
            <a:avLst/>
          </a:prstGeom>
          <a:solidFill>
            <a:srgbClr val="0070C0"/>
          </a:solidFill>
        </p:spPr>
        <p:txBody>
          <a:bodyPr>
            <a:spAutoFit/>
          </a:bodyPr>
          <a:lstStyle/>
          <a:p>
            <a:pPr algn="ctr">
              <a:defRPr/>
            </a:pPr>
            <a:r>
              <a:rPr lang="it-IT" sz="3200" b="1" u="sng">
                <a:solidFill>
                  <a:srgbClr val="FFFF00"/>
                </a:solidFill>
                <a:effectLst>
                  <a:outerShdw blurRad="38100" dist="38100" dir="2700000" algn="tl">
                    <a:srgbClr val="000000"/>
                  </a:outerShdw>
                </a:effectLst>
                <a:latin typeface="Tahoma" pitchFamily="34" charset="0"/>
              </a:rPr>
              <a:t>SPAZIOPORTO dell'ESA</a:t>
            </a:r>
            <a:r>
              <a:rPr lang="it-IT" sz="3200" b="1" u="sng">
                <a:solidFill>
                  <a:srgbClr val="FF0000"/>
                </a:solidFill>
                <a:effectLst>
                  <a:outerShdw blurRad="38100" dist="38100" dir="2700000" algn="tl">
                    <a:srgbClr val="000000"/>
                  </a:outerShdw>
                </a:effectLst>
                <a:latin typeface="Tahoma" pitchFamily="34" charset="0"/>
              </a:rPr>
              <a:t> </a:t>
            </a:r>
          </a:p>
          <a:p>
            <a:pPr algn="ctr">
              <a:defRPr/>
            </a:pPr>
            <a:r>
              <a:rPr lang="it-IT" sz="2800" b="1">
                <a:solidFill>
                  <a:schemeClr val="bg1"/>
                </a:solidFill>
                <a:effectLst>
                  <a:outerShdw blurRad="38100" dist="38100" dir="2700000" algn="tl">
                    <a:srgbClr val="000000"/>
                  </a:outerShdw>
                </a:effectLst>
                <a:latin typeface="Tahoma" pitchFamily="34" charset="0"/>
              </a:rPr>
              <a:t>Centre Spatial Guyanais</a:t>
            </a:r>
          </a:p>
          <a:p>
            <a:pPr algn="ctr">
              <a:defRPr/>
            </a:pPr>
            <a:r>
              <a:rPr lang="it-IT" sz="3200" b="1">
                <a:solidFill>
                  <a:schemeClr val="bg1"/>
                </a:solidFill>
                <a:effectLst>
                  <a:outerShdw blurRad="38100" dist="38100" dir="2700000" algn="tl">
                    <a:srgbClr val="000000"/>
                  </a:outerShdw>
                </a:effectLst>
                <a:latin typeface="Tahoma" pitchFamily="34" charset="0"/>
              </a:rPr>
              <a:t> </a:t>
            </a:r>
            <a:r>
              <a:rPr lang="it-IT" sz="2800" b="1">
                <a:solidFill>
                  <a:srgbClr val="FF0000"/>
                </a:solidFill>
                <a:effectLst>
                  <a:outerShdw blurRad="38100" dist="38100" dir="2700000" algn="tl">
                    <a:srgbClr val="000000"/>
                  </a:outerShdw>
                </a:effectLst>
                <a:latin typeface="Tahoma" pitchFamily="34" charset="0"/>
              </a:rPr>
              <a:t>Kourou </a:t>
            </a:r>
            <a:r>
              <a:rPr lang="it-IT" sz="2400" b="1">
                <a:solidFill>
                  <a:srgbClr val="FFFF00"/>
                </a:solidFill>
                <a:effectLst>
                  <a:outerShdw blurRad="38100" dist="38100" dir="2700000" algn="tl">
                    <a:srgbClr val="000000"/>
                  </a:outerShdw>
                </a:effectLst>
                <a:latin typeface="Tahoma" pitchFamily="34" charset="0"/>
              </a:rPr>
              <a:t>(Guyana Francese)</a:t>
            </a:r>
            <a:endParaRPr lang="it-IT" sz="2800" b="1">
              <a:solidFill>
                <a:srgbClr val="FFFF00"/>
              </a:solidFill>
              <a:effectLst>
                <a:outerShdw blurRad="38100" dist="38100" dir="2700000" algn="tl">
                  <a:srgbClr val="000000"/>
                </a:outerShdw>
              </a:effectLst>
              <a:latin typeface="Tahoma" pitchFamily="34" charset="0"/>
            </a:endParaRPr>
          </a:p>
          <a:p>
            <a:pPr algn="ctr">
              <a:defRPr/>
            </a:pPr>
            <a:endParaRPr lang="it-IT" sz="2800" b="1">
              <a:solidFill>
                <a:srgbClr val="FF0000"/>
              </a:solidFill>
              <a:effectLst>
                <a:outerShdw blurRad="38100" dist="38100" dir="2700000" algn="tl">
                  <a:srgbClr val="000000"/>
                </a:outerShdw>
              </a:effectLst>
              <a:latin typeface="Tahoma" pitchFamily="34" charset="0"/>
            </a:endParaRPr>
          </a:p>
          <a:p>
            <a:pPr algn="ctr">
              <a:defRPr/>
            </a:pPr>
            <a:r>
              <a:rPr lang="it-IT" sz="28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Sito scelto, come tutte le basi di lancio, per via della              sua vicinanza con l'equatore in modo da sfruttare al           meglio la spinta della rotazione terrestre</a:t>
            </a:r>
            <a:r>
              <a:rPr lang="it-IT" sz="1600" b="1">
                <a:solidFill>
                  <a:schemeClr val="bg1"/>
                </a:solidFill>
                <a:effectLst>
                  <a:outerShdw blurRad="38100" dist="38100" dir="2700000" algn="tl">
                    <a:srgbClr val="000000"/>
                  </a:outerShdw>
                </a:effectLst>
                <a:latin typeface="Tahoma" pitchFamily="34" charset="0"/>
              </a:rPr>
              <a:t> </a:t>
            </a:r>
            <a:endParaRPr lang="it-IT" b="1">
              <a:solidFill>
                <a:schemeClr val="bg1"/>
              </a:solidFill>
              <a:effectLst>
                <a:outerShdw blurRad="38100" dist="38100" dir="2700000" algn="tl">
                  <a:srgbClr val="000000"/>
                </a:outerShdw>
              </a:effectLst>
              <a:latin typeface="Tahoma" pitchFamily="34" charset="0"/>
            </a:endParaRPr>
          </a:p>
          <a:p>
            <a:pPr>
              <a:defRPr/>
            </a:pPr>
            <a:endParaRPr lang="it-IT" b="1">
              <a:solidFill>
                <a:srgbClr val="FFFF00"/>
              </a:solidFill>
              <a:effectLst>
                <a:outerShdw blurRad="38100" dist="38100" dir="2700000" algn="tl">
                  <a:srgbClr val="000000"/>
                </a:outerShdw>
              </a:effectLst>
              <a:latin typeface="Tahoma" pitchFamily="34" charset="0"/>
            </a:endParaRPr>
          </a:p>
          <a:p>
            <a:pPr algn="ctr">
              <a:defRPr/>
            </a:pPr>
            <a:r>
              <a:rPr lang="it-IT" sz="2800" b="1">
                <a:solidFill>
                  <a:schemeClr val="bg1"/>
                </a:solidFill>
                <a:effectLst>
                  <a:outerShdw blurRad="38100" dist="38100" dir="2700000" algn="tl">
                    <a:srgbClr val="000000"/>
                  </a:outerShdw>
                </a:effectLst>
                <a:latin typeface="Tahoma" pitchFamily="34" charset="0"/>
              </a:rPr>
              <a:t>Durante gli ultimi anni il lanciatore </a:t>
            </a:r>
            <a:r>
              <a:rPr lang="it-IT" sz="3200" b="1">
                <a:solidFill>
                  <a:srgbClr val="FF0000"/>
                </a:solidFill>
                <a:effectLst>
                  <a:outerShdw blurRad="38100" dist="38100" dir="2700000" algn="tl">
                    <a:srgbClr val="000000"/>
                  </a:outerShdw>
                </a:effectLst>
                <a:latin typeface="Tahoma" pitchFamily="34" charset="0"/>
              </a:rPr>
              <a:t>Ariane 5</a:t>
            </a:r>
            <a:r>
              <a:rPr lang="it-IT" sz="2800" b="1">
                <a:solidFill>
                  <a:schemeClr val="bg1"/>
                </a:solidFill>
                <a:effectLst>
                  <a:outerShdw blurRad="38100" dist="38100" dir="2700000" algn="tl">
                    <a:srgbClr val="000000"/>
                  </a:outerShdw>
                </a:effectLst>
                <a:latin typeface="Tahoma" pitchFamily="34" charset="0"/>
              </a:rPr>
              <a:t> ha consentito all'ESA di raggiungere una posizione di primo piano nei lanci commerciali tanto che l'ESA è il principale competitore della NASA                       nell'esplorazione spaziale</a:t>
            </a:r>
          </a:p>
          <a:p>
            <a:pPr algn="ctr">
              <a:defRPr/>
            </a:pPr>
            <a:endParaRPr lang="it-IT" sz="2800" b="1">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5575" y="214313"/>
            <a:ext cx="9440863" cy="1143000"/>
          </a:xfrm>
          <a:solidFill>
            <a:srgbClr val="0070C0"/>
          </a:solidFill>
        </p:spPr>
        <p:txBody>
          <a:bodyPr>
            <a:normAutofit/>
          </a:bodyPr>
          <a:lstStyle/>
          <a:p>
            <a:pPr eaLnBrk="1" hangingPunct="1">
              <a:defRPr/>
            </a:pPr>
            <a:r>
              <a:rPr lang="it-IT" sz="2800" b="1" smtClean="0">
                <a:solidFill>
                  <a:schemeClr val="bg1"/>
                </a:solidFill>
                <a:effectLst>
                  <a:outerShdw blurRad="38100" dist="38100" dir="2700000" algn="tl">
                    <a:srgbClr val="000000"/>
                  </a:outerShdw>
                </a:effectLst>
                <a:latin typeface="Tahoma" pitchFamily="34" charset="0"/>
              </a:rPr>
              <a:t>Il razzo</a:t>
            </a:r>
            <a:r>
              <a:rPr lang="it-IT" sz="2800" b="1" smtClean="0">
                <a:solidFill>
                  <a:srgbClr val="FFFF00"/>
                </a:solidFill>
                <a:effectLst>
                  <a:outerShdw blurRad="38100" dist="38100" dir="2700000" algn="tl">
                    <a:srgbClr val="000000"/>
                  </a:outerShdw>
                </a:effectLst>
                <a:latin typeface="Tahoma" pitchFamily="34" charset="0"/>
              </a:rPr>
              <a:t> </a:t>
            </a:r>
            <a:r>
              <a:rPr lang="it-IT" sz="2800" b="1" smtClean="0">
                <a:solidFill>
                  <a:srgbClr val="FF0000"/>
                </a:solidFill>
                <a:effectLst>
                  <a:outerShdw blurRad="38100" dist="38100" dir="2700000" algn="tl">
                    <a:srgbClr val="000000"/>
                  </a:outerShdw>
                </a:effectLst>
                <a:latin typeface="Tahoma" pitchFamily="34" charset="0"/>
              </a:rPr>
              <a:t>ARIANE 5</a:t>
            </a:r>
            <a:r>
              <a:rPr lang="it-IT" sz="2800" b="1" smtClean="0">
                <a:solidFill>
                  <a:srgbClr val="FFFF00"/>
                </a:solidFill>
                <a:effectLst>
                  <a:outerShdw blurRad="38100" dist="38100" dir="2700000" algn="tl">
                    <a:srgbClr val="000000"/>
                  </a:outerShdw>
                </a:effectLst>
                <a:latin typeface="Tahoma" pitchFamily="34" charset="0"/>
              </a:rPr>
              <a:t> </a:t>
            </a:r>
            <a:r>
              <a:rPr lang="it-IT" sz="2800" b="1" smtClean="0">
                <a:solidFill>
                  <a:schemeClr val="bg1"/>
                </a:solidFill>
                <a:effectLst>
                  <a:outerShdw blurRad="38100" dist="38100" dir="2700000" algn="tl">
                    <a:srgbClr val="000000"/>
                  </a:outerShdw>
                </a:effectLst>
                <a:latin typeface="Tahoma" pitchFamily="34" charset="0"/>
              </a:rPr>
              <a:t>lancia in orbita la sonda Rosetta </a:t>
            </a:r>
            <a:r>
              <a:rPr lang="it-IT" sz="2000" b="1" smtClean="0">
                <a:solidFill>
                  <a:schemeClr val="bg1"/>
                </a:solidFill>
                <a:effectLst>
                  <a:outerShdw blurRad="38100" dist="38100" dir="2700000" algn="tl">
                    <a:srgbClr val="000000"/>
                  </a:outerShdw>
                </a:effectLst>
                <a:latin typeface="Tahoma" pitchFamily="34" charset="0"/>
              </a:rPr>
              <a:t>(Marzo 2004)</a:t>
            </a:r>
            <a:endParaRPr lang="it-IT" sz="2400" b="1" smtClean="0">
              <a:solidFill>
                <a:schemeClr val="bg1"/>
              </a:solidFill>
              <a:effectLst>
                <a:outerShdw blurRad="38100" dist="38100" dir="2700000" algn="tl">
                  <a:srgbClr val="000000"/>
                </a:outerShdw>
              </a:effectLst>
              <a:latin typeface="Tahoma" pitchFamily="34" charset="0"/>
            </a:endParaRPr>
          </a:p>
        </p:txBody>
      </p:sp>
      <p:pic>
        <p:nvPicPr>
          <p:cNvPr id="39938" name="Segnaposto contenuto 3" descr="Ariane_5_Launch_1.jpg"/>
          <p:cNvPicPr>
            <a:picLocks noGrp="1" noChangeAspect="1"/>
          </p:cNvPicPr>
          <p:nvPr>
            <p:ph idx="1"/>
          </p:nvPr>
        </p:nvPicPr>
        <p:blipFill>
          <a:blip r:embed="rId2"/>
          <a:srcRect/>
          <a:stretch>
            <a:fillRect/>
          </a:stretch>
        </p:blipFill>
        <p:spPr>
          <a:xfrm>
            <a:off x="5418138" y="1500188"/>
            <a:ext cx="4178300" cy="5143500"/>
          </a:xfrm>
        </p:spPr>
      </p:pic>
      <p:sp>
        <p:nvSpPr>
          <p:cNvPr id="4" name="Rettangolo 3"/>
          <p:cNvSpPr/>
          <p:nvPr/>
        </p:nvSpPr>
        <p:spPr>
          <a:xfrm>
            <a:off x="200025" y="2133600"/>
            <a:ext cx="5832475" cy="3652838"/>
          </a:xfrm>
          <a:prstGeom prst="rect">
            <a:avLst/>
          </a:prstGeom>
          <a:solidFill>
            <a:srgbClr val="0070C0"/>
          </a:solidFill>
        </p:spPr>
        <p:txBody>
          <a:bodyPr>
            <a:spAutoFit/>
          </a:bodyPr>
          <a:lstStyle/>
          <a:p>
            <a:pPr algn="ctr">
              <a:defRPr/>
            </a:pPr>
            <a:endParaRPr lang="it-IT" sz="2400" b="1">
              <a:solidFill>
                <a:schemeClr val="bg1"/>
              </a:solidFill>
              <a:effectLst>
                <a:outerShdw blurRad="38100" dist="38100" dir="2700000" algn="tl">
                  <a:srgbClr val="000000"/>
                </a:outerShdw>
              </a:effectLst>
              <a:latin typeface="Tahoma" pitchFamily="34" charset="0"/>
            </a:endParaRPr>
          </a:p>
          <a:p>
            <a:pPr algn="ctr">
              <a:defRPr/>
            </a:pPr>
            <a:r>
              <a:rPr lang="it-IT" sz="2400" b="1">
                <a:solidFill>
                  <a:schemeClr val="bg1"/>
                </a:solidFill>
                <a:effectLst>
                  <a:outerShdw blurRad="38100" dist="38100" dir="2700000" algn="tl">
                    <a:srgbClr val="000000"/>
                  </a:outerShdw>
                </a:effectLst>
                <a:latin typeface="Tahoma" pitchFamily="34" charset="0"/>
              </a:rPr>
              <a:t>Il Programma </a:t>
            </a:r>
            <a:r>
              <a:rPr lang="it-IT" sz="2400" b="1">
                <a:solidFill>
                  <a:srgbClr val="FF0000"/>
                </a:solidFill>
                <a:effectLst>
                  <a:outerShdw blurRad="38100" dist="38100" dir="2700000" algn="tl">
                    <a:srgbClr val="000000"/>
                  </a:outerShdw>
                </a:effectLst>
                <a:latin typeface="Tahoma" pitchFamily="34" charset="0"/>
              </a:rPr>
              <a:t>ARIANE</a:t>
            </a:r>
            <a:r>
              <a:rPr lang="it-IT" sz="2400" b="1">
                <a:solidFill>
                  <a:schemeClr val="bg1"/>
                </a:solidFill>
                <a:effectLst>
                  <a:outerShdw blurRad="38100" dist="38100" dir="2700000" algn="tl">
                    <a:srgbClr val="000000"/>
                  </a:outerShdw>
                </a:effectLst>
                <a:latin typeface="Tahoma" pitchFamily="34" charset="0"/>
              </a:rPr>
              <a:t> si riferisce ad una serie di razzi vettori di uso civile costruiti e progettati dal consorzio </a:t>
            </a:r>
            <a:r>
              <a:rPr lang="it-IT" sz="2400" b="1">
                <a:solidFill>
                  <a:srgbClr val="FF0000"/>
                </a:solidFill>
                <a:effectLst>
                  <a:outerShdw blurRad="38100" dist="38100" dir="2700000" algn="tl">
                    <a:srgbClr val="000000"/>
                  </a:outerShdw>
                </a:effectLst>
                <a:latin typeface="Tahoma" pitchFamily="34" charset="0"/>
              </a:rPr>
              <a:t>Arianespace</a:t>
            </a:r>
            <a:r>
              <a:rPr lang="it-IT" sz="2400" b="1">
                <a:solidFill>
                  <a:schemeClr val="bg1"/>
                </a:solidFill>
                <a:effectLst>
                  <a:outerShdw blurRad="38100" dist="38100" dir="2700000" algn="tl">
                    <a:srgbClr val="000000"/>
                  </a:outerShdw>
                </a:effectLst>
                <a:latin typeface="Tahoma" pitchFamily="34" charset="0"/>
              </a:rPr>
              <a:t> per conto dell'Agenzia  Spaziale Europea </a:t>
            </a:r>
            <a:r>
              <a:rPr lang="it-IT" sz="2400" b="1">
                <a:solidFill>
                  <a:srgbClr val="FFFF00"/>
                </a:solidFill>
                <a:effectLst>
                  <a:outerShdw blurRad="38100" dist="38100" dir="2700000" algn="tl">
                    <a:srgbClr val="000000"/>
                  </a:outerShdw>
                </a:effectLst>
                <a:latin typeface="Tahoma" pitchFamily="34" charset="0"/>
              </a:rPr>
              <a:t>(ESA) </a:t>
            </a:r>
          </a:p>
          <a:p>
            <a:pPr algn="ctr">
              <a:defRPr/>
            </a:pPr>
            <a:endParaRPr lang="it-IT" b="1">
              <a:effectLst>
                <a:outerShdw blurRad="38100" dist="38100" dir="2700000" algn="tl">
                  <a:srgbClr val="FFFFFF"/>
                </a:outerShdw>
              </a:effectLst>
              <a:latin typeface="Tahoma" pitchFamily="34" charset="0"/>
            </a:endParaRPr>
          </a:p>
          <a:p>
            <a:pPr algn="ctr">
              <a:defRPr/>
            </a:pPr>
            <a:r>
              <a:rPr lang="it-IT" sz="2400" b="1">
                <a:solidFill>
                  <a:schemeClr val="bg1"/>
                </a:solidFill>
                <a:effectLst>
                  <a:outerShdw blurRad="38100" dist="38100" dir="2700000" algn="tl">
                    <a:srgbClr val="000000"/>
                  </a:outerShdw>
                </a:effectLst>
                <a:latin typeface="Tahoma" pitchFamily="34" charset="0"/>
              </a:rPr>
              <a:t>Ariane viene dal francese, e deriva dal nome mitologico di Arianna</a:t>
            </a:r>
          </a:p>
          <a:p>
            <a:pPr algn="ctr">
              <a:defRPr/>
            </a:pPr>
            <a:endParaRPr lang="it-IT" sz="2400" b="1">
              <a:solidFill>
                <a:srgbClr val="FF0000"/>
              </a:solidFill>
              <a:effectLst>
                <a:outerShdw blurRad="38100" dist="38100" dir="2700000" algn="tl">
                  <a:srgbClr val="000000"/>
                </a:outerShdw>
              </a:effectLst>
              <a:latin typeface="Tahoma" pitchFamily="34" charset="0"/>
            </a:endParaRPr>
          </a:p>
        </p:txBody>
      </p:sp>
      <p:sp>
        <p:nvSpPr>
          <p:cNvPr id="5" name="CasellaDiTesto 4"/>
          <p:cNvSpPr txBox="1"/>
          <p:nvPr/>
        </p:nvSpPr>
        <p:spPr>
          <a:xfrm>
            <a:off x="7816850" y="1643063"/>
            <a:ext cx="1701800" cy="366712"/>
          </a:xfrm>
          <a:prstGeom prst="rect">
            <a:avLst/>
          </a:prstGeom>
          <a:solidFill>
            <a:schemeClr val="bg1"/>
          </a:solidFill>
        </p:spPr>
        <p:txBody>
          <a:bodyPr>
            <a:spAutoFit/>
          </a:bodyPr>
          <a:lstStyle/>
          <a:p>
            <a:pPr algn="ctr">
              <a:defRPr/>
            </a:pPr>
            <a:r>
              <a:rPr lang="it-IT" b="1">
                <a:solidFill>
                  <a:srgbClr val="FF0000"/>
                </a:solidFill>
                <a:effectLst>
                  <a:outerShdw blurRad="38100" dist="38100" dir="2700000" algn="tl">
                    <a:srgbClr val="C0C0C0"/>
                  </a:outerShdw>
                </a:effectLst>
                <a:latin typeface="Tahoma" pitchFamily="34" charset="0"/>
              </a:rPr>
              <a:t>ARIANE 5</a:t>
            </a:r>
          </a:p>
        </p:txBody>
      </p:sp>
      <p:sp>
        <p:nvSpPr>
          <p:cNvPr id="39941" name="Line 6"/>
          <p:cNvSpPr>
            <a:spLocks noChangeShapeType="1"/>
          </p:cNvSpPr>
          <p:nvPr/>
        </p:nvSpPr>
        <p:spPr bwMode="auto">
          <a:xfrm>
            <a:off x="6105525" y="981075"/>
            <a:ext cx="935038" cy="1295400"/>
          </a:xfrm>
          <a:prstGeom prst="line">
            <a:avLst/>
          </a:prstGeom>
          <a:noFill/>
          <a:ln w="28575">
            <a:solidFill>
              <a:srgbClr val="FFFF00"/>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1" descr="200px-Umberto_Guidoni_NASA.jpg"/>
          <p:cNvPicPr>
            <a:picLocks noChangeAspect="1"/>
          </p:cNvPicPr>
          <p:nvPr/>
        </p:nvPicPr>
        <p:blipFill>
          <a:blip r:embed="rId2"/>
          <a:srcRect/>
          <a:stretch>
            <a:fillRect/>
          </a:stretch>
        </p:blipFill>
        <p:spPr bwMode="auto">
          <a:xfrm>
            <a:off x="5649913" y="285750"/>
            <a:ext cx="3946525" cy="4714875"/>
          </a:xfrm>
          <a:prstGeom prst="rect">
            <a:avLst/>
          </a:prstGeom>
          <a:noFill/>
          <a:ln w="9525">
            <a:noFill/>
            <a:miter lim="800000"/>
            <a:headEnd/>
            <a:tailEnd/>
          </a:ln>
        </p:spPr>
      </p:pic>
      <p:sp>
        <p:nvSpPr>
          <p:cNvPr id="3" name="Rettangolo 2"/>
          <p:cNvSpPr/>
          <p:nvPr/>
        </p:nvSpPr>
        <p:spPr>
          <a:xfrm>
            <a:off x="231775" y="428625"/>
            <a:ext cx="5340350" cy="5795963"/>
          </a:xfrm>
          <a:prstGeom prst="rect">
            <a:avLst/>
          </a:prstGeom>
          <a:solidFill>
            <a:srgbClr val="0070C0"/>
          </a:solidFill>
        </p:spPr>
        <p:txBody>
          <a:bodyPr>
            <a:spAutoFit/>
          </a:bodyPr>
          <a:lstStyle/>
          <a:p>
            <a:pPr algn="ctr">
              <a:defRPr/>
            </a:pPr>
            <a:endParaRPr lang="it-IT" sz="2800" b="1" u="sng">
              <a:solidFill>
                <a:srgbClr val="FFFF00"/>
              </a:solidFill>
              <a:effectLst>
                <a:outerShdw blurRad="38100" dist="38100" dir="2700000" algn="tl">
                  <a:srgbClr val="000000"/>
                </a:outerShdw>
              </a:effectLst>
              <a:latin typeface="Tahoma" pitchFamily="34" charset="0"/>
            </a:endParaRPr>
          </a:p>
          <a:p>
            <a:pPr algn="ctr">
              <a:defRPr/>
            </a:pPr>
            <a:r>
              <a:rPr lang="it-IT" sz="2800" b="1" u="sng">
                <a:solidFill>
                  <a:srgbClr val="FFFF00"/>
                </a:solidFill>
                <a:effectLst>
                  <a:outerShdw blurRad="38100" dist="38100" dir="2700000" algn="tl">
                    <a:srgbClr val="000000"/>
                  </a:outerShdw>
                </a:effectLst>
                <a:latin typeface="Tahoma" pitchFamily="34" charset="0"/>
              </a:rPr>
              <a:t>UMBERTO GUIDONI</a:t>
            </a:r>
          </a:p>
          <a:p>
            <a:pPr algn="ctr">
              <a:defRPr/>
            </a:pPr>
            <a:r>
              <a:rPr lang="it-IT" sz="2000" b="1">
                <a:solidFill>
                  <a:schemeClr val="bg1"/>
                </a:solidFill>
                <a:effectLst>
                  <a:outerShdw blurRad="38100" dist="38100" dir="2700000" algn="tl">
                    <a:srgbClr val="000000"/>
                  </a:outerShdw>
                </a:effectLst>
                <a:latin typeface="Tahoma" pitchFamily="34" charset="0"/>
              </a:rPr>
              <a:t>(Roma, 18 agosto1954) </a:t>
            </a:r>
          </a:p>
          <a:p>
            <a:pPr algn="ctr">
              <a:defRPr/>
            </a:pPr>
            <a:r>
              <a:rPr lang="it-IT" sz="2800" b="1">
                <a:solidFill>
                  <a:srgbClr val="FF0000"/>
                </a:solidFill>
                <a:effectLst>
                  <a:outerShdw blurRad="38100" dist="38100" dir="2700000" algn="tl">
                    <a:srgbClr val="000000"/>
                  </a:outerShdw>
                </a:effectLst>
                <a:latin typeface="Tahoma" pitchFamily="34" charset="0"/>
              </a:rPr>
              <a:t>astronauta, astrofisico                e politico italiano</a:t>
            </a:r>
          </a:p>
          <a:p>
            <a:pPr algn="ctr">
              <a:defRPr/>
            </a:pPr>
            <a:endParaRPr lang="it-IT" b="1">
              <a:solidFill>
                <a:srgbClr val="FFFF00"/>
              </a:solidFill>
              <a:effectLst>
                <a:outerShdw blurRad="38100" dist="38100" dir="2700000" algn="tl">
                  <a:srgbClr val="000000"/>
                </a:outerShdw>
              </a:effectLst>
              <a:latin typeface="Tahoma" pitchFamily="34" charset="0"/>
            </a:endParaRPr>
          </a:p>
          <a:p>
            <a:pPr algn="ctr">
              <a:defRPr/>
            </a:pPr>
            <a:r>
              <a:rPr lang="it-IT" sz="2800" b="1">
                <a:solidFill>
                  <a:schemeClr val="bg1"/>
                </a:solidFill>
                <a:effectLst>
                  <a:outerShdw blurRad="38100" dist="38100" dir="2700000" algn="tl">
                    <a:srgbClr val="000000"/>
                  </a:outerShdw>
                </a:effectLst>
                <a:latin typeface="Tahoma" pitchFamily="34" charset="0"/>
              </a:rPr>
              <a:t>Ha partecipato a 2 missioni NASA a bordo dello Space Shuttle: </a:t>
            </a:r>
          </a:p>
          <a:p>
            <a:pPr algn="ctr">
              <a:defRPr/>
            </a:pPr>
            <a:endParaRPr lang="it-IT" sz="2800" b="1">
              <a:solidFill>
                <a:srgbClr val="FFFF00"/>
              </a:solidFill>
              <a:effectLst>
                <a:outerShdw blurRad="38100" dist="38100" dir="2700000" algn="tl">
                  <a:srgbClr val="000000"/>
                </a:outerShdw>
              </a:effectLst>
              <a:latin typeface="Tahoma" pitchFamily="34" charset="0"/>
            </a:endParaRPr>
          </a:p>
          <a:p>
            <a:pPr algn="ctr">
              <a:buFontTx/>
              <a:buChar char="•"/>
              <a:defRPr/>
            </a:pPr>
            <a:r>
              <a:rPr lang="it-IT" sz="2800" b="1">
                <a:solidFill>
                  <a:srgbClr val="FF0000"/>
                </a:solidFill>
                <a:effectLst>
                  <a:outerShdw blurRad="38100" dist="38100" dir="2700000" algn="tl">
                    <a:srgbClr val="000000"/>
                  </a:outerShdw>
                </a:effectLst>
                <a:latin typeface="Tahoma" pitchFamily="34" charset="0"/>
              </a:rPr>
              <a:t> COLUMBIA</a:t>
            </a:r>
            <a:r>
              <a:rPr lang="it-IT" sz="2800" b="1">
                <a:solidFill>
                  <a:srgbClr val="FFFF00"/>
                </a:solidFill>
                <a:effectLst>
                  <a:outerShdw blurRad="38100" dist="38100" dir="2700000" algn="tl">
                    <a:srgbClr val="000000"/>
                  </a:outerShdw>
                </a:effectLst>
                <a:latin typeface="Tahoma" pitchFamily="34" charset="0"/>
              </a:rPr>
              <a:t> (1996) </a:t>
            </a:r>
          </a:p>
          <a:p>
            <a:pPr algn="ctr">
              <a:buFontTx/>
              <a:buChar char="•"/>
              <a:defRPr/>
            </a:pPr>
            <a:endParaRPr lang="it-IT" sz="2800" b="1">
              <a:solidFill>
                <a:srgbClr val="FFFF00"/>
              </a:solidFill>
              <a:effectLst>
                <a:outerShdw blurRad="38100" dist="38100" dir="2700000" algn="tl">
                  <a:srgbClr val="000000"/>
                </a:outerShdw>
              </a:effectLst>
              <a:latin typeface="Tahoma" pitchFamily="34" charset="0"/>
            </a:endParaRPr>
          </a:p>
          <a:p>
            <a:pPr algn="ctr">
              <a:buFontTx/>
              <a:buChar char="•"/>
              <a:defRPr/>
            </a:pPr>
            <a:r>
              <a:rPr lang="it-IT" sz="2800" b="1">
                <a:solidFill>
                  <a:srgbClr val="FFFF00"/>
                </a:solidFill>
                <a:effectLst>
                  <a:outerShdw blurRad="38100" dist="38100" dir="2700000" algn="tl">
                    <a:srgbClr val="000000"/>
                  </a:outerShdw>
                </a:effectLst>
                <a:latin typeface="Tahoma" pitchFamily="34" charset="0"/>
              </a:rPr>
              <a:t>  </a:t>
            </a:r>
            <a:r>
              <a:rPr lang="it-IT" sz="2800" b="1">
                <a:solidFill>
                  <a:srgbClr val="FF0000"/>
                </a:solidFill>
                <a:effectLst>
                  <a:outerShdw blurRad="38100" dist="38100" dir="2700000" algn="tl">
                    <a:srgbClr val="000000"/>
                  </a:outerShdw>
                </a:effectLst>
                <a:latin typeface="Tahoma" pitchFamily="34" charset="0"/>
              </a:rPr>
              <a:t>ENDEAVOUR </a:t>
            </a:r>
            <a:r>
              <a:rPr lang="it-IT" sz="2800" b="1">
                <a:solidFill>
                  <a:srgbClr val="FFFF00"/>
                </a:solidFill>
                <a:effectLst>
                  <a:outerShdw blurRad="38100" dist="38100" dir="2700000" algn="tl">
                    <a:srgbClr val="000000"/>
                  </a:outerShdw>
                </a:effectLst>
                <a:latin typeface="Tahoma" pitchFamily="34" charset="0"/>
              </a:rPr>
              <a:t>(2001)</a:t>
            </a:r>
          </a:p>
          <a:p>
            <a:pPr algn="ctr">
              <a:defRPr/>
            </a:pPr>
            <a:endParaRPr lang="it-IT" sz="2800" b="1">
              <a:solidFill>
                <a:srgbClr val="FFFF00"/>
              </a:solidFill>
              <a:effectLst>
                <a:outerShdw blurRad="38100" dist="38100" dir="2700000" algn="tl">
                  <a:srgbClr val="000000"/>
                </a:outerShdw>
              </a:effectLst>
              <a:latin typeface="Tahoma" pitchFamily="34" charset="0"/>
            </a:endParaRPr>
          </a:p>
        </p:txBody>
      </p:sp>
      <p:sp>
        <p:nvSpPr>
          <p:cNvPr id="4" name="Rettangolo 3"/>
          <p:cNvSpPr/>
          <p:nvPr/>
        </p:nvSpPr>
        <p:spPr>
          <a:xfrm>
            <a:off x="5649913" y="5108575"/>
            <a:ext cx="4024312" cy="1006475"/>
          </a:xfrm>
          <a:prstGeom prst="rect">
            <a:avLst/>
          </a:prstGeom>
          <a:solidFill>
            <a:srgbClr val="00206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Gli è stato dedicato un asteroide:</a:t>
            </a:r>
          </a:p>
          <a:p>
            <a:pPr algn="ctr">
              <a:defRPr/>
            </a:pPr>
            <a:r>
              <a:rPr lang="it-IT" sz="2000" b="1">
                <a:effectLst>
                  <a:outerShdw blurRad="38100" dist="38100" dir="2700000" algn="tl">
                    <a:srgbClr val="FFFFFF"/>
                  </a:outerShdw>
                </a:effectLst>
                <a:latin typeface="Tahoma" pitchFamily="34" charset="0"/>
              </a:rPr>
              <a:t> </a:t>
            </a:r>
            <a:r>
              <a:rPr lang="it-IT" sz="2000" b="1">
                <a:solidFill>
                  <a:srgbClr val="FF0000"/>
                </a:solidFill>
                <a:effectLst>
                  <a:outerShdw blurRad="38100" dist="38100" dir="2700000" algn="tl">
                    <a:srgbClr val="000000"/>
                  </a:outerShdw>
                </a:effectLst>
                <a:latin typeface="Tahoma" pitchFamily="34" charset="0"/>
              </a:rPr>
              <a:t>10605 Guidoni</a:t>
            </a:r>
            <a:endParaRPr lang="it-IT" sz="2400" b="1">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988" y="142875"/>
            <a:ext cx="9520237" cy="3000375"/>
          </a:xfrm>
          <a:solidFill>
            <a:srgbClr val="0070C0"/>
          </a:solidFill>
        </p:spPr>
        <p:txBody>
          <a:bodyPr>
            <a:normAutofit/>
          </a:bodyPr>
          <a:lstStyle/>
          <a:p>
            <a:pPr eaLnBrk="1" hangingPunct="1">
              <a:defRPr/>
            </a:pPr>
            <a:r>
              <a:rPr lang="it-IT" sz="2800" b="1" u="sng" smtClean="0">
                <a:solidFill>
                  <a:srgbClr val="FF0000"/>
                </a:solidFill>
                <a:effectLst>
                  <a:outerShdw blurRad="38100" dist="38100" dir="2700000" algn="tl">
                    <a:srgbClr val="000000"/>
                  </a:outerShdw>
                </a:effectLst>
                <a:latin typeface="Tahoma" pitchFamily="34" charset="0"/>
              </a:rPr>
              <a:t>STAZIONE SPAZIALE INTERNAZIONALE</a:t>
            </a:r>
            <a:r>
              <a:rPr lang="it-IT" sz="2400" b="1" smtClean="0">
                <a:solidFill>
                  <a:srgbClr val="FF0000"/>
                </a:solidFill>
                <a:effectLst>
                  <a:outerShdw blurRad="38100" dist="38100" dir="2700000" algn="tl">
                    <a:srgbClr val="000000"/>
                  </a:outerShdw>
                </a:effectLst>
                <a:latin typeface="Tahoma" pitchFamily="34" charset="0"/>
              </a:rPr>
              <a:t>                                        </a:t>
            </a:r>
            <a:r>
              <a:rPr lang="it-IT" sz="2400" b="1" smtClean="0">
                <a:solidFill>
                  <a:schemeClr val="bg1"/>
                </a:solidFill>
                <a:effectLst>
                  <a:outerShdw blurRad="38100" dist="38100" dir="2700000" algn="tl">
                    <a:srgbClr val="000000"/>
                  </a:outerShdw>
                </a:effectLst>
                <a:latin typeface="Tahoma" pitchFamily="34" charset="0"/>
              </a:rPr>
              <a:t>( International Space Station o </a:t>
            </a:r>
            <a:r>
              <a:rPr lang="it-IT" sz="3200" b="1" smtClean="0">
                <a:solidFill>
                  <a:srgbClr val="FF0000"/>
                </a:solidFill>
                <a:effectLst>
                  <a:outerShdw blurRad="38100" dist="38100" dir="2700000" algn="tl">
                    <a:srgbClr val="000000"/>
                  </a:outerShdw>
                </a:effectLst>
                <a:latin typeface="Tahoma" pitchFamily="34" charset="0"/>
              </a:rPr>
              <a:t>ISS</a:t>
            </a:r>
            <a:r>
              <a:rPr lang="it-IT" sz="2400" b="1" smtClean="0">
                <a:solidFill>
                  <a:schemeClr val="bg1"/>
                </a:solidFill>
                <a:effectLst>
                  <a:outerShdw blurRad="38100" dist="38100" dir="2700000" algn="tl">
                    <a:srgbClr val="000000"/>
                  </a:outerShdw>
                </a:effectLst>
                <a:latin typeface="Tahoma" pitchFamily="34" charset="0"/>
              </a:rPr>
              <a:t>)</a:t>
            </a:r>
            <a:r>
              <a:rPr lang="it-IT" sz="2000" b="1" smtClean="0">
                <a:solidFill>
                  <a:schemeClr val="bg1"/>
                </a:solidFill>
                <a:effectLst>
                  <a:outerShdw blurRad="38100" dist="38100" dir="2700000" algn="tl">
                    <a:srgbClr val="000000"/>
                  </a:outerShdw>
                </a:effectLst>
                <a:latin typeface="Tahoma" pitchFamily="34" charset="0"/>
              </a:rPr>
              <a:t/>
            </a:r>
            <a:br>
              <a:rPr lang="it-IT" sz="2000" b="1" smtClean="0">
                <a:solidFill>
                  <a:schemeClr val="bg1"/>
                </a:solidFill>
                <a:effectLst>
                  <a:outerShdw blurRad="38100" dist="38100" dir="2700000" algn="tl">
                    <a:srgbClr val="000000"/>
                  </a:outerShdw>
                </a:effectLst>
                <a:latin typeface="Tahoma" pitchFamily="34" charset="0"/>
              </a:rPr>
            </a:br>
            <a:r>
              <a:rPr lang="it-IT" sz="2000" b="1" smtClean="0">
                <a:solidFill>
                  <a:schemeClr val="bg1"/>
                </a:solidFill>
                <a:effectLst>
                  <a:outerShdw blurRad="38100" dist="38100" dir="2700000" algn="tl">
                    <a:srgbClr val="000000"/>
                  </a:outerShdw>
                </a:effectLst>
                <a:latin typeface="Tahoma" pitchFamily="34" charset="0"/>
              </a:rPr>
              <a:t> Rappresenta un avamposto permanente della presenza umana nello spazio ed è abitata in modo continuo dal 2 novembre 2000                               da almeno 2 astronauti.                                                                                                           L'equipaggio, da allora, è stato sostituito più volte, con cadenza semestrale. Segue i programmi Skylab (USA) e Mir (russo)</a:t>
            </a:r>
          </a:p>
        </p:txBody>
      </p:sp>
      <p:pic>
        <p:nvPicPr>
          <p:cNvPr id="41986" name="Segnaposto contenuto 3" descr="250px-ISS_after_STS-119_03_2009.jpg"/>
          <p:cNvPicPr>
            <a:picLocks noGrp="1" noChangeAspect="1"/>
          </p:cNvPicPr>
          <p:nvPr>
            <p:ph idx="1"/>
          </p:nvPr>
        </p:nvPicPr>
        <p:blipFill>
          <a:blip r:embed="rId2"/>
          <a:srcRect/>
          <a:stretch>
            <a:fillRect/>
          </a:stretch>
        </p:blipFill>
        <p:spPr>
          <a:xfrm>
            <a:off x="153988" y="3214688"/>
            <a:ext cx="4333875" cy="2428875"/>
          </a:xfrm>
        </p:spPr>
      </p:pic>
      <p:pic>
        <p:nvPicPr>
          <p:cNvPr id="41987" name="Immagine 4" descr="350px-STS-116_spacewalk_1.jpg"/>
          <p:cNvPicPr>
            <a:picLocks noChangeAspect="1"/>
          </p:cNvPicPr>
          <p:nvPr/>
        </p:nvPicPr>
        <p:blipFill>
          <a:blip r:embed="rId3"/>
          <a:srcRect/>
          <a:stretch>
            <a:fillRect/>
          </a:stretch>
        </p:blipFill>
        <p:spPr bwMode="auto">
          <a:xfrm>
            <a:off x="4721225" y="3286125"/>
            <a:ext cx="4953000" cy="3429000"/>
          </a:xfrm>
          <a:prstGeom prst="rect">
            <a:avLst/>
          </a:prstGeom>
          <a:noFill/>
          <a:ln w="9525">
            <a:noFill/>
            <a:miter lim="800000"/>
            <a:headEnd/>
            <a:tailEnd/>
          </a:ln>
        </p:spPr>
      </p:pic>
      <p:sp>
        <p:nvSpPr>
          <p:cNvPr id="6" name="CasellaDiTesto 5"/>
          <p:cNvSpPr txBox="1"/>
          <p:nvPr/>
        </p:nvSpPr>
        <p:spPr>
          <a:xfrm>
            <a:off x="231775" y="5786438"/>
            <a:ext cx="3636963" cy="641350"/>
          </a:xfrm>
          <a:prstGeom prst="rect">
            <a:avLst/>
          </a:prstGeom>
          <a:solidFill>
            <a:srgbClr val="00206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Lavori all’esterno dell’ISS, sorvolando la </a:t>
            </a:r>
            <a:r>
              <a:rPr lang="it-IT" b="1">
                <a:solidFill>
                  <a:srgbClr val="FF0000"/>
                </a:solidFill>
                <a:effectLst>
                  <a:outerShdw blurRad="38100" dist="38100" dir="2700000" algn="tl">
                    <a:srgbClr val="000000"/>
                  </a:outerShdw>
                </a:effectLst>
                <a:latin typeface="Tahoma" pitchFamily="34" charset="0"/>
              </a:rPr>
              <a:t>Nuova Zelanda</a:t>
            </a:r>
          </a:p>
        </p:txBody>
      </p:sp>
      <p:sp>
        <p:nvSpPr>
          <p:cNvPr id="7" name="Freccia a destra 6"/>
          <p:cNvSpPr/>
          <p:nvPr/>
        </p:nvSpPr>
        <p:spPr>
          <a:xfrm>
            <a:off x="3800475" y="6000750"/>
            <a:ext cx="1308100" cy="6683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in giù 7"/>
          <p:cNvSpPr/>
          <p:nvPr/>
        </p:nvSpPr>
        <p:spPr>
          <a:xfrm>
            <a:off x="231775" y="2786063"/>
            <a:ext cx="525463" cy="10715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http://t3.gstatic.com/images?q=tbn:zZi7UnifqIen0M:http://i227.photobucket.com/albums/dd18/matzeglatze/sputnik_asm.jpg">
            <a:hlinkClick r:id="rId2"/>
          </p:cNvPr>
          <p:cNvPicPr>
            <a:picLocks noChangeAspect="1" noChangeArrowheads="1"/>
          </p:cNvPicPr>
          <p:nvPr/>
        </p:nvPicPr>
        <p:blipFill>
          <a:blip r:embed="rId3"/>
          <a:srcRect/>
          <a:stretch>
            <a:fillRect/>
          </a:stretch>
        </p:blipFill>
        <p:spPr bwMode="auto">
          <a:xfrm>
            <a:off x="5313363" y="785813"/>
            <a:ext cx="4360862" cy="1928812"/>
          </a:xfrm>
          <a:prstGeom prst="rect">
            <a:avLst/>
          </a:prstGeom>
          <a:noFill/>
          <a:ln w="9525">
            <a:noFill/>
            <a:miter lim="800000"/>
            <a:headEnd/>
            <a:tailEnd/>
          </a:ln>
        </p:spPr>
      </p:pic>
      <p:sp>
        <p:nvSpPr>
          <p:cNvPr id="38913" name="Rectangle 1"/>
          <p:cNvSpPr>
            <a:spLocks noChangeArrowheads="1"/>
          </p:cNvSpPr>
          <p:nvPr/>
        </p:nvSpPr>
        <p:spPr bwMode="auto">
          <a:xfrm>
            <a:off x="273050" y="850900"/>
            <a:ext cx="4935538" cy="5765800"/>
          </a:xfrm>
          <a:prstGeom prst="rect">
            <a:avLst/>
          </a:prstGeom>
          <a:solidFill>
            <a:srgbClr val="FF0000"/>
          </a:solidFill>
          <a:ln w="9525">
            <a:noFill/>
            <a:miter lim="800000"/>
            <a:headEnd/>
            <a:tailEnd/>
          </a:ln>
          <a:effectLst/>
        </p:spPr>
        <p:txBody>
          <a:bodyPr anchor="ct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Il </a:t>
            </a:r>
            <a:r>
              <a:rPr lang="it-IT" sz="2400" b="1">
                <a:solidFill>
                  <a:srgbClr val="FFFF00"/>
                </a:solidFill>
                <a:effectLst>
                  <a:outerShdw blurRad="38100" dist="38100" dir="2700000" algn="tl">
                    <a:srgbClr val="000000"/>
                  </a:outerShdw>
                </a:effectLst>
                <a:latin typeface="Tahoma" pitchFamily="34" charset="0"/>
              </a:rPr>
              <a:t>4 </a:t>
            </a:r>
            <a:r>
              <a:rPr lang="it-IT" sz="2800" b="1">
                <a:solidFill>
                  <a:srgbClr val="FFFF00"/>
                </a:solidFill>
                <a:effectLst>
                  <a:outerShdw blurRad="38100" dist="38100" dir="2700000" algn="tl">
                    <a:srgbClr val="000000"/>
                  </a:outerShdw>
                </a:effectLst>
                <a:latin typeface="Tahoma" pitchFamily="34" charset="0"/>
              </a:rPr>
              <a:t>ottobre 1957 </a:t>
            </a:r>
            <a:r>
              <a:rPr lang="it-IT" sz="2000" b="1">
                <a:solidFill>
                  <a:schemeClr val="bg1"/>
                </a:solidFill>
                <a:effectLst>
                  <a:outerShdw blurRad="38100" dist="38100" dir="2700000" algn="tl">
                    <a:srgbClr val="000000"/>
                  </a:outerShdw>
                </a:effectLst>
                <a:latin typeface="Tahoma" pitchFamily="34" charset="0"/>
              </a:rPr>
              <a:t>è una data storica per la civiltà in quanto i </a:t>
            </a:r>
            <a:r>
              <a:rPr lang="it-IT" sz="2000" b="1">
                <a:solidFill>
                  <a:schemeClr val="bg1"/>
                </a:solidFill>
                <a:effectLst>
                  <a:outerShdw blurRad="38100" dist="38100" dir="2700000" algn="tl">
                    <a:srgbClr val="000000"/>
                  </a:outerShdw>
                </a:effectLst>
                <a:latin typeface="Tahoma" pitchFamily="34" charset="0"/>
                <a:cs typeface="Arial" charset="0"/>
              </a:rPr>
              <a:t>Sovietici lanciarono in orbita il primo satellite artificiale, lo </a:t>
            </a:r>
            <a:r>
              <a:rPr lang="it-IT" sz="2800" b="1" u="sng">
                <a:solidFill>
                  <a:srgbClr val="FFFF00"/>
                </a:solidFill>
                <a:effectLst>
                  <a:outerShdw blurRad="38100" dist="38100" dir="2700000" algn="tl">
                    <a:srgbClr val="000000"/>
                  </a:outerShdw>
                </a:effectLst>
                <a:latin typeface="Tahoma" pitchFamily="34" charset="0"/>
                <a:cs typeface="Arial" charset="0"/>
              </a:rPr>
              <a:t>SPUTNIK 1</a:t>
            </a:r>
            <a:r>
              <a:rPr lang="it-IT" sz="2400" b="1">
                <a:solidFill>
                  <a:srgbClr val="FFFF00"/>
                </a:solidFill>
                <a:effectLst>
                  <a:outerShdw blurRad="38100" dist="38100" dir="2700000" algn="tl">
                    <a:srgbClr val="000000"/>
                  </a:outerShdw>
                </a:effectLst>
                <a:latin typeface="Tahoma" pitchFamily="34" charset="0"/>
                <a:cs typeface="Arial" charset="0"/>
              </a:rPr>
              <a:t> </a:t>
            </a:r>
          </a:p>
          <a:p>
            <a:pPr algn="ctr">
              <a:defRPr/>
            </a:pPr>
            <a:r>
              <a:rPr lang="it-IT" sz="2400" b="1">
                <a:solidFill>
                  <a:srgbClr val="FFFF00"/>
                </a:solidFill>
                <a:effectLst>
                  <a:outerShdw blurRad="38100" dist="38100" dir="2700000" algn="tl">
                    <a:srgbClr val="000000"/>
                  </a:outerShdw>
                </a:effectLst>
                <a:latin typeface="Tahoma" pitchFamily="34" charset="0"/>
                <a:cs typeface="Arial" charset="0"/>
              </a:rPr>
              <a:t> </a:t>
            </a:r>
            <a:r>
              <a:rPr lang="it-IT" b="1">
                <a:solidFill>
                  <a:schemeClr val="bg1"/>
                </a:solidFill>
                <a:effectLst>
                  <a:outerShdw blurRad="38100" dist="38100" dir="2700000" algn="tl">
                    <a:srgbClr val="000000"/>
                  </a:outerShdw>
                </a:effectLst>
                <a:latin typeface="Tahoma" pitchFamily="34" charset="0"/>
                <a:cs typeface="Arial" charset="0"/>
              </a:rPr>
              <a:t>Questo era una sfera pressurizzata di alluminio di 58 cm di raggio da cui fuoriuscivano 4 antenne                                          lunghe circa 2,5 metri. </a:t>
            </a:r>
          </a:p>
          <a:p>
            <a:pPr algn="ctr">
              <a:defRPr/>
            </a:pPr>
            <a:r>
              <a:rPr lang="it-IT" b="1">
                <a:solidFill>
                  <a:schemeClr val="bg1"/>
                </a:solidFill>
                <a:effectLst>
                  <a:outerShdw blurRad="38100" dist="38100" dir="2700000" algn="tl">
                    <a:srgbClr val="000000"/>
                  </a:outerShdw>
                </a:effectLst>
                <a:latin typeface="Tahoma" pitchFamily="34" charset="0"/>
                <a:cs typeface="Arial" charset="0"/>
              </a:rPr>
              <a:t>Il satellite fu posto su di un'orbita fortemente ellittica (950 km apogeo               e 230 km perigeo) che percorreva               ogni 96 minuti </a:t>
            </a:r>
          </a:p>
          <a:p>
            <a:pPr algn="ctr">
              <a:defRPr/>
            </a:pPr>
            <a:endParaRPr lang="it-IT" b="1">
              <a:solidFill>
                <a:schemeClr val="bg1"/>
              </a:solidFill>
              <a:effectLst>
                <a:outerShdw blurRad="38100" dist="38100" dir="2700000" algn="tl">
                  <a:srgbClr val="000000"/>
                </a:outerShdw>
              </a:effectLst>
              <a:latin typeface="Tahoma" pitchFamily="34" charset="0"/>
              <a:cs typeface="Arial" charset="0"/>
            </a:endParaRPr>
          </a:p>
          <a:p>
            <a:pPr algn="ctr" eaLnBrk="0" hangingPunct="0">
              <a:defRPr/>
            </a:pPr>
            <a:r>
              <a:rPr lang="it-IT" b="1">
                <a:solidFill>
                  <a:schemeClr val="bg1"/>
                </a:solidFill>
                <a:effectLst>
                  <a:outerShdw blurRad="38100" dist="38100" dir="2700000" algn="tl">
                    <a:srgbClr val="000000"/>
                  </a:outerShdw>
                </a:effectLst>
                <a:latin typeface="Tahoma" pitchFamily="34" charset="0"/>
                <a:cs typeface="Arial" charset="0"/>
              </a:rPr>
              <a:t>Il satellite rimase in orbita per circa 21 giorni per poi bruciare a causa dell'attrito con l'atmosfera terrestre quando la sua orbita si abbassò  verso  gli strati più densi dell'aria. </a:t>
            </a:r>
          </a:p>
          <a:p>
            <a:pPr algn="ctr" eaLnBrk="0" hangingPunct="0">
              <a:defRPr/>
            </a:pPr>
            <a:endParaRPr lang="it-IT" b="1">
              <a:solidFill>
                <a:schemeClr val="bg1"/>
              </a:solidFill>
              <a:effectLst>
                <a:outerShdw blurRad="38100" dist="38100" dir="2700000" algn="tl">
                  <a:srgbClr val="000000"/>
                </a:outerShdw>
              </a:effectLst>
              <a:latin typeface="Tahoma" pitchFamily="34" charset="0"/>
              <a:cs typeface="Arial" charset="0"/>
            </a:endParaRPr>
          </a:p>
        </p:txBody>
      </p:sp>
      <p:pic>
        <p:nvPicPr>
          <p:cNvPr id="15363" name="Picture 2" descr="http://www.liceoagnoletti.it/attivita/attivita_professori/fisicafacile/Gravitazione/Immagini%20Finali/Sputnik_teck.jpg"/>
          <p:cNvPicPr>
            <a:picLocks noChangeAspect="1" noChangeArrowheads="1"/>
          </p:cNvPicPr>
          <p:nvPr/>
        </p:nvPicPr>
        <p:blipFill>
          <a:blip r:embed="rId4"/>
          <a:srcRect/>
          <a:stretch>
            <a:fillRect/>
          </a:stretch>
        </p:blipFill>
        <p:spPr bwMode="auto">
          <a:xfrm>
            <a:off x="5457825" y="4508500"/>
            <a:ext cx="3929063" cy="2076450"/>
          </a:xfrm>
          <a:prstGeom prst="rect">
            <a:avLst/>
          </a:prstGeom>
          <a:noFill/>
          <a:ln w="9525">
            <a:noFill/>
            <a:miter lim="800000"/>
            <a:headEnd/>
            <a:tailEnd/>
          </a:ln>
        </p:spPr>
      </p:pic>
      <p:sp>
        <p:nvSpPr>
          <p:cNvPr id="9" name="CasellaDiTesto 8"/>
          <p:cNvSpPr txBox="1"/>
          <p:nvPr/>
        </p:nvSpPr>
        <p:spPr>
          <a:xfrm>
            <a:off x="231775" y="142875"/>
            <a:ext cx="9442450" cy="519113"/>
          </a:xfrm>
          <a:prstGeom prst="rect">
            <a:avLst/>
          </a:prstGeom>
          <a:solidFill>
            <a:srgbClr val="0070C0"/>
          </a:solidFill>
        </p:spPr>
        <p:txBody>
          <a:bodyPr>
            <a:spAutoFit/>
          </a:bodyPr>
          <a:lstStyle/>
          <a:p>
            <a:pPr algn="ctr">
              <a:defRPr/>
            </a:pPr>
            <a:r>
              <a:rPr lang="it-IT" sz="2800" b="1" u="sng">
                <a:solidFill>
                  <a:srgbClr val="FF0000"/>
                </a:solidFill>
                <a:effectLst>
                  <a:outerShdw blurRad="38100" dist="38100" dir="2700000" algn="tl">
                    <a:srgbClr val="000000"/>
                  </a:outerShdw>
                </a:effectLst>
                <a:latin typeface="Tahoma" pitchFamily="34" charset="0"/>
              </a:rPr>
              <a:t>SPUTNIK 1:</a:t>
            </a:r>
            <a:r>
              <a:rPr lang="it-IT" sz="28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satellite artificiale nello spazio</a:t>
            </a:r>
            <a:r>
              <a:rPr lang="it-IT" sz="2000" b="1">
                <a:solidFill>
                  <a:schemeClr val="bg1"/>
                </a:solidFill>
                <a:effectLst>
                  <a:outerShdw blurRad="38100" dist="38100" dir="2700000" algn="tl">
                    <a:srgbClr val="000000"/>
                  </a:outerShdw>
                </a:effectLst>
                <a:latin typeface="Tahoma" pitchFamily="34" charset="0"/>
              </a:rPr>
              <a:t> </a:t>
            </a:r>
            <a:r>
              <a:rPr lang="it-IT" sz="2400" b="1">
                <a:solidFill>
                  <a:srgbClr val="FF0000"/>
                </a:solidFill>
                <a:effectLst>
                  <a:outerShdw blurRad="38100" dist="38100" dir="2700000" algn="tl">
                    <a:srgbClr val="000000"/>
                  </a:outerShdw>
                </a:effectLst>
                <a:latin typeface="Tahoma" pitchFamily="34" charset="0"/>
              </a:rPr>
              <a:t>(1957)</a:t>
            </a:r>
            <a:endParaRPr lang="it-IT" sz="2000" b="1">
              <a:solidFill>
                <a:srgbClr val="FF0000"/>
              </a:solidFill>
              <a:effectLst>
                <a:outerShdw blurRad="38100" dist="38100" dir="2700000" algn="tl">
                  <a:srgbClr val="000000"/>
                </a:outerShdw>
              </a:effectLst>
              <a:latin typeface="Tahoma" pitchFamily="34" charset="0"/>
            </a:endParaRPr>
          </a:p>
        </p:txBody>
      </p:sp>
      <p:sp>
        <p:nvSpPr>
          <p:cNvPr id="10" name="Rettangolo 9"/>
          <p:cNvSpPr/>
          <p:nvPr/>
        </p:nvSpPr>
        <p:spPr>
          <a:xfrm>
            <a:off x="4881563" y="2786063"/>
            <a:ext cx="4824412" cy="1676400"/>
          </a:xfrm>
          <a:prstGeom prst="rect">
            <a:avLst/>
          </a:prstGeom>
          <a:solidFill>
            <a:srgbClr val="00206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La notizia del volo dello </a:t>
            </a:r>
            <a:r>
              <a:rPr lang="it-IT" sz="2400" b="1">
                <a:solidFill>
                  <a:srgbClr val="FFFF00"/>
                </a:solidFill>
                <a:effectLst>
                  <a:outerShdw blurRad="38100" dist="38100" dir="2700000" algn="tl">
                    <a:srgbClr val="000000"/>
                  </a:outerShdw>
                </a:effectLst>
                <a:latin typeface="Tahoma" pitchFamily="34" charset="0"/>
              </a:rPr>
              <a:t>SPUTNIK</a:t>
            </a:r>
            <a:r>
              <a:rPr lang="it-IT" sz="2000" b="1">
                <a:solidFill>
                  <a:schemeClr val="bg1"/>
                </a:solidFill>
                <a:effectLst>
                  <a:outerShdw blurRad="38100" dist="38100" dir="2700000" algn="tl">
                    <a:srgbClr val="000000"/>
                  </a:outerShdw>
                </a:effectLst>
                <a:latin typeface="Tahoma" pitchFamily="34" charset="0"/>
              </a:rPr>
              <a:t> ebbe una grandissima eco in tutto il mondo: era la prima volta che si riusciva a concretizzare il sogno dell'uomo di volare nello spazio</a:t>
            </a:r>
          </a:p>
        </p:txBody>
      </p:sp>
      <p:cxnSp>
        <p:nvCxnSpPr>
          <p:cNvPr id="15366" name="Connettore 2 7"/>
          <p:cNvCxnSpPr>
            <a:cxnSpLocks noChangeShapeType="1"/>
          </p:cNvCxnSpPr>
          <p:nvPr/>
        </p:nvCxnSpPr>
        <p:spPr bwMode="auto">
          <a:xfrm flipV="1">
            <a:off x="5168900" y="1916113"/>
            <a:ext cx="576263" cy="288925"/>
          </a:xfrm>
          <a:prstGeom prst="straightConnector1">
            <a:avLst/>
          </a:prstGeom>
          <a:noFill/>
          <a:ln w="19050" algn="ctr">
            <a:solidFill>
              <a:srgbClr val="FFFF00"/>
            </a:solidFill>
            <a:round/>
            <a:headEnd/>
            <a:tailEnd type="arrow" w="med" len="me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775" y="214313"/>
            <a:ext cx="9442450" cy="1143000"/>
          </a:xfrm>
          <a:solidFill>
            <a:srgbClr val="0070C0"/>
          </a:solidFill>
        </p:spPr>
        <p:txBody>
          <a:bodyPr>
            <a:normAutofit/>
          </a:bodyPr>
          <a:lstStyle/>
          <a:p>
            <a:pPr eaLnBrk="1" hangingPunct="1">
              <a:defRPr/>
            </a:pPr>
            <a:r>
              <a:rPr lang="it-IT" sz="2800" b="1" smtClean="0">
                <a:solidFill>
                  <a:schemeClr val="bg1"/>
                </a:solidFill>
                <a:effectLst>
                  <a:outerShdw blurRad="38100" dist="38100" dir="2700000" algn="tl">
                    <a:srgbClr val="000000"/>
                  </a:outerShdw>
                </a:effectLst>
                <a:latin typeface="Tahoma" pitchFamily="34" charset="0"/>
              </a:rPr>
              <a:t>PAESI EMERGENTI nell’esplorazione dello spazio:</a:t>
            </a:r>
          </a:p>
        </p:txBody>
      </p:sp>
      <p:sp>
        <p:nvSpPr>
          <p:cNvPr id="3" name="Segnaposto contenuto 2"/>
          <p:cNvSpPr>
            <a:spLocks noGrp="1"/>
          </p:cNvSpPr>
          <p:nvPr>
            <p:ph idx="1"/>
          </p:nvPr>
        </p:nvSpPr>
        <p:spPr>
          <a:xfrm>
            <a:off x="200025" y="1484313"/>
            <a:ext cx="9442450" cy="5000625"/>
          </a:xfrm>
          <a:solidFill>
            <a:schemeClr val="tx2">
              <a:lumMod val="40000"/>
              <a:lumOff val="60000"/>
            </a:schemeClr>
          </a:solidFill>
        </p:spPr>
        <p:txBody>
          <a:bodyPr>
            <a:normAutofit/>
          </a:bodyPr>
          <a:lstStyle/>
          <a:p>
            <a:pPr algn="ctr" eaLnBrk="1" hangingPunct="1">
              <a:buFont typeface="Wingdings" pitchFamily="2" charset="2"/>
              <a:buChar char="Ø"/>
              <a:defRPr/>
            </a:pPr>
            <a:endParaRPr lang="it-IT" sz="4000" b="1" smtClean="0">
              <a:solidFill>
                <a:srgbClr val="FF0000"/>
              </a:solidFill>
              <a:effectLst>
                <a:outerShdw blurRad="38100" dist="38100" dir="2700000" algn="tl">
                  <a:srgbClr val="000000"/>
                </a:outerShdw>
              </a:effectLst>
              <a:latin typeface="Tahoma" pitchFamily="34" charset="0"/>
            </a:endParaRP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CINA</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INDIA</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Corea del nord</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Giappone</a:t>
            </a:r>
          </a:p>
          <a:p>
            <a:pPr algn="ctr" eaLnBrk="1" hangingPunct="1">
              <a:buFont typeface="Wingdings" pitchFamily="2" charset="2"/>
              <a:buChar char="Ø"/>
              <a:defRPr/>
            </a:pPr>
            <a:r>
              <a:rPr lang="it-IT" sz="4000" b="1" smtClean="0">
                <a:solidFill>
                  <a:srgbClr val="FF0000"/>
                </a:solidFill>
                <a:effectLst>
                  <a:outerShdw blurRad="38100" dist="38100" dir="2700000" algn="tl">
                    <a:srgbClr val="000000"/>
                  </a:outerShdw>
                </a:effectLst>
                <a:latin typeface="Tahoma" pitchFamily="34" charset="0"/>
              </a:rPr>
              <a:t>Brasile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 &quot;Ecco lo Shuttle per il turismo spaziale&quot; "/>
          <p:cNvPicPr>
            <a:picLocks noChangeAspect="1" noChangeArrowheads="1"/>
          </p:cNvPicPr>
          <p:nvPr/>
        </p:nvPicPr>
        <p:blipFill>
          <a:blip r:embed="rId2"/>
          <a:srcRect/>
          <a:stretch>
            <a:fillRect/>
          </a:stretch>
        </p:blipFill>
        <p:spPr bwMode="auto">
          <a:xfrm>
            <a:off x="0" y="0"/>
            <a:ext cx="9906000" cy="6858000"/>
          </a:xfrm>
          <a:prstGeom prst="rect">
            <a:avLst/>
          </a:prstGeom>
          <a:noFill/>
          <a:ln w="76200">
            <a:noFill/>
            <a:miter lim="800000"/>
            <a:headEnd/>
            <a:tailEnd/>
          </a:ln>
        </p:spPr>
      </p:pic>
      <p:sp>
        <p:nvSpPr>
          <p:cNvPr id="44034" name="Rectangle 1"/>
          <p:cNvSpPr>
            <a:spLocks noChangeArrowheads="1"/>
          </p:cNvSpPr>
          <p:nvPr/>
        </p:nvSpPr>
        <p:spPr bwMode="auto">
          <a:xfrm>
            <a:off x="595313" y="5127625"/>
            <a:ext cx="8643937" cy="1558925"/>
          </a:xfrm>
          <a:prstGeom prst="rect">
            <a:avLst/>
          </a:prstGeom>
          <a:noFill/>
          <a:ln w="9525">
            <a:noFill/>
            <a:miter lim="800000"/>
            <a:headEnd/>
            <a:tailEnd/>
          </a:ln>
        </p:spPr>
        <p:txBody>
          <a:bodyPr anchor="ctr">
            <a:spAutoFit/>
          </a:bodyPr>
          <a:lstStyle/>
          <a:p>
            <a:pPr algn="ctr"/>
            <a:r>
              <a:rPr lang="it-IT" sz="1600" b="1">
                <a:solidFill>
                  <a:schemeClr val="bg1"/>
                </a:solidFill>
                <a:latin typeface="Tahoma" pitchFamily="34" charset="0"/>
                <a:cs typeface="Times New Roman" pitchFamily="18" charset="0"/>
              </a:rPr>
              <a:t>ll</a:t>
            </a:r>
            <a:r>
              <a:rPr lang="it-IT" sz="1600" b="1">
                <a:solidFill>
                  <a:schemeClr val="bg1"/>
                </a:solidFill>
                <a:latin typeface="Tahoma" pitchFamily="34" charset="0"/>
                <a:ea typeface="Calibri" pitchFamily="34" charset="0"/>
                <a:cs typeface="Times New Roman" pitchFamily="18" charset="0"/>
              </a:rPr>
              <a:t> miliardario Richard Branson, patron dell'etichetta discografica Virgin, ha svelato il velivolo con cui si lancia ufficialmente nel turismo spaziale. </a:t>
            </a:r>
          </a:p>
          <a:p>
            <a:pPr algn="ctr"/>
            <a:r>
              <a:rPr lang="it-IT" sz="1600" b="1">
                <a:solidFill>
                  <a:schemeClr val="bg1"/>
                </a:solidFill>
                <a:latin typeface="Tahoma" pitchFamily="34" charset="0"/>
                <a:ea typeface="Calibri" pitchFamily="34" charset="0"/>
                <a:cs typeface="Times New Roman" pitchFamily="18" charset="0"/>
              </a:rPr>
              <a:t>Il veivolo e' composto da due fusoliere unite da un'unica ala, con al centro lo shuttle (lo SpaceShip) vero e proprio che, una volta raggiunta la distanza di 18 km dal suolo terrestre, si stacchera' dal corpo imprimendo un'accelerazione di 320 chilometri orari in 10 secondi che gli permettera' di ''bucare'' l'atmosfera terrestre</a:t>
            </a:r>
            <a:endParaRPr lang="it-IT" sz="4000" b="1">
              <a:solidFill>
                <a:schemeClr val="bg1"/>
              </a:solidFill>
              <a:latin typeface="Tahoma" pitchFamily="34" charset="0"/>
              <a:cs typeface="Arial" charset="0"/>
            </a:endParaRPr>
          </a:p>
        </p:txBody>
      </p:sp>
      <p:sp>
        <p:nvSpPr>
          <p:cNvPr id="44035" name="CasellaDiTesto 3"/>
          <p:cNvSpPr txBox="1">
            <a:spLocks noChangeArrowheads="1"/>
          </p:cNvSpPr>
          <p:nvPr/>
        </p:nvSpPr>
        <p:spPr bwMode="auto">
          <a:xfrm>
            <a:off x="2952750" y="0"/>
            <a:ext cx="3786188" cy="946150"/>
          </a:xfrm>
          <a:prstGeom prst="rect">
            <a:avLst/>
          </a:prstGeom>
          <a:noFill/>
          <a:ln w="9525">
            <a:noFill/>
            <a:miter lim="800000"/>
            <a:headEnd/>
            <a:tailEnd/>
          </a:ln>
        </p:spPr>
        <p:txBody>
          <a:bodyPr>
            <a:spAutoFit/>
          </a:bodyPr>
          <a:lstStyle/>
          <a:p>
            <a:pPr algn="ctr"/>
            <a:r>
              <a:rPr lang="it-IT" sz="2800" b="1">
                <a:solidFill>
                  <a:srgbClr val="00B0F0"/>
                </a:solidFill>
                <a:latin typeface="Tahoma" pitchFamily="34" charset="0"/>
              </a:rPr>
              <a:t>TURISMO SPAZIALE</a:t>
            </a:r>
          </a:p>
          <a:p>
            <a:pPr algn="ctr"/>
            <a:r>
              <a:rPr lang="it-IT" sz="2800" b="1">
                <a:solidFill>
                  <a:srgbClr val="00B0F0"/>
                </a:solidFill>
                <a:latin typeface="Tahoma" pitchFamily="34" charset="0"/>
              </a:rPr>
              <a:t>2009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descr="La neve su Marte"/>
          <p:cNvPicPr>
            <a:picLocks noChangeAspect="1" noChangeArrowheads="1"/>
          </p:cNvPicPr>
          <p:nvPr/>
        </p:nvPicPr>
        <p:blipFill>
          <a:blip r:embed="rId2"/>
          <a:srcRect/>
          <a:stretch>
            <a:fillRect/>
          </a:stretch>
        </p:blipFill>
        <p:spPr bwMode="auto">
          <a:xfrm>
            <a:off x="0" y="0"/>
            <a:ext cx="9906000" cy="6858000"/>
          </a:xfrm>
          <a:prstGeom prst="rect">
            <a:avLst/>
          </a:prstGeom>
          <a:noFill/>
          <a:ln w="57150">
            <a:noFill/>
            <a:miter lim="800000"/>
            <a:headEnd/>
            <a:tailEnd/>
          </a:ln>
        </p:spPr>
      </p:pic>
      <p:sp>
        <p:nvSpPr>
          <p:cNvPr id="45058" name="Text Box 9"/>
          <p:cNvSpPr txBox="1">
            <a:spLocks noChangeArrowheads="1"/>
          </p:cNvSpPr>
          <p:nvPr/>
        </p:nvSpPr>
        <p:spPr bwMode="auto">
          <a:xfrm>
            <a:off x="0" y="6027738"/>
            <a:ext cx="9906000" cy="793750"/>
          </a:xfrm>
          <a:prstGeom prst="rect">
            <a:avLst/>
          </a:prstGeom>
          <a:noFill/>
          <a:ln w="38100">
            <a:noFill/>
            <a:miter lim="800000"/>
            <a:headEnd/>
            <a:tailEnd/>
          </a:ln>
        </p:spPr>
        <p:txBody>
          <a:bodyPr>
            <a:spAutoFit/>
          </a:bodyPr>
          <a:lstStyle/>
          <a:p>
            <a:pPr algn="ctr"/>
            <a:r>
              <a:rPr lang="it-IT" sz="2800" b="1" u="sng">
                <a:solidFill>
                  <a:srgbClr val="FFFF00"/>
                </a:solidFill>
                <a:latin typeface="Tahoma" pitchFamily="34" charset="0"/>
              </a:rPr>
              <a:t>SONDA PHOENIX MARS LANDER</a:t>
            </a:r>
          </a:p>
          <a:p>
            <a:pPr algn="ctr"/>
            <a:r>
              <a:rPr lang="it-IT" b="1">
                <a:solidFill>
                  <a:srgbClr val="FFFF00"/>
                </a:solidFill>
                <a:latin typeface="Tahoma" pitchFamily="34" charset="0"/>
              </a:rPr>
              <a:t>“Atterrata” su MARTE il 25 Maggio 2008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71463" y="188913"/>
            <a:ext cx="9363075" cy="503237"/>
          </a:xfrm>
          <a:solidFill>
            <a:srgbClr val="FF0000"/>
          </a:solidFill>
          <a:ln w="38100"/>
        </p:spPr>
        <p:txBody>
          <a:bodyPr>
            <a:norm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FOTO ASTRONOMICHE attuali </a:t>
            </a:r>
            <a:r>
              <a:rPr lang="it-IT" sz="2000" b="1" smtClean="0">
                <a:solidFill>
                  <a:schemeClr val="bg1"/>
                </a:solidFill>
                <a:effectLst>
                  <a:outerShdw blurRad="38100" dist="38100" dir="2700000" algn="tl">
                    <a:srgbClr val="000000"/>
                  </a:outerShdw>
                </a:effectLst>
                <a:latin typeface="Tahoma" pitchFamily="34" charset="0"/>
              </a:rPr>
              <a:t>(2008)</a:t>
            </a:r>
          </a:p>
        </p:txBody>
      </p:sp>
      <p:sp>
        <p:nvSpPr>
          <p:cNvPr id="46082" name="Text Box 7"/>
          <p:cNvSpPr txBox="1">
            <a:spLocks noChangeArrowheads="1"/>
          </p:cNvSpPr>
          <p:nvPr/>
        </p:nvSpPr>
        <p:spPr bwMode="auto">
          <a:xfrm>
            <a:off x="271463" y="765175"/>
            <a:ext cx="9363075" cy="4524375"/>
          </a:xfrm>
          <a:prstGeom prst="rect">
            <a:avLst/>
          </a:prstGeom>
          <a:solidFill>
            <a:srgbClr val="EAEAEA"/>
          </a:solidFill>
          <a:ln w="38100">
            <a:noFill/>
            <a:miter lim="800000"/>
            <a:headEnd/>
            <a:tailEnd/>
          </a:ln>
        </p:spPr>
        <p:txBody>
          <a:bodyPr>
            <a:spAutoFit/>
          </a:bodyPr>
          <a:lstStyle/>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p:txBody>
      </p:sp>
      <p:pic>
        <p:nvPicPr>
          <p:cNvPr id="46083" name="Picture 5" descr="Ida e la sua luna"/>
          <p:cNvPicPr>
            <a:picLocks noChangeAspect="1" noChangeArrowheads="1"/>
          </p:cNvPicPr>
          <p:nvPr/>
        </p:nvPicPr>
        <p:blipFill>
          <a:blip r:embed="rId2"/>
          <a:srcRect/>
          <a:stretch>
            <a:fillRect/>
          </a:stretch>
        </p:blipFill>
        <p:spPr bwMode="auto">
          <a:xfrm>
            <a:off x="819150" y="3860800"/>
            <a:ext cx="4524375" cy="2233613"/>
          </a:xfrm>
          <a:prstGeom prst="rect">
            <a:avLst/>
          </a:prstGeom>
          <a:noFill/>
          <a:ln w="57150">
            <a:noFill/>
            <a:miter lim="800000"/>
            <a:headEnd/>
            <a:tailEnd/>
          </a:ln>
        </p:spPr>
      </p:pic>
      <p:sp>
        <p:nvSpPr>
          <p:cNvPr id="57352" name="Text Box 8"/>
          <p:cNvSpPr txBox="1">
            <a:spLocks noChangeArrowheads="1"/>
          </p:cNvSpPr>
          <p:nvPr/>
        </p:nvSpPr>
        <p:spPr bwMode="auto">
          <a:xfrm>
            <a:off x="508000" y="6021388"/>
            <a:ext cx="4522788"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Asteroide IDA e la sua luna</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Scoperto nel 1884  - Diametro 56 Km</a:t>
            </a:r>
          </a:p>
        </p:txBody>
      </p:sp>
      <p:pic>
        <p:nvPicPr>
          <p:cNvPr id="46085" name="Picture 12" descr="I crateri di Mercurio"/>
          <p:cNvPicPr>
            <a:picLocks noChangeAspect="1" noChangeArrowheads="1"/>
          </p:cNvPicPr>
          <p:nvPr/>
        </p:nvPicPr>
        <p:blipFill>
          <a:blip r:embed="rId3"/>
          <a:srcRect/>
          <a:stretch>
            <a:fillRect/>
          </a:stretch>
        </p:blipFill>
        <p:spPr bwMode="auto">
          <a:xfrm>
            <a:off x="5421313" y="908050"/>
            <a:ext cx="3822700" cy="2663825"/>
          </a:xfrm>
          <a:prstGeom prst="rect">
            <a:avLst/>
          </a:prstGeom>
          <a:noFill/>
          <a:ln w="57150">
            <a:noFill/>
            <a:miter lim="800000"/>
            <a:headEnd/>
            <a:tailEnd/>
          </a:ln>
        </p:spPr>
      </p:pic>
      <p:pic>
        <p:nvPicPr>
          <p:cNvPr id="46086" name="Picture 15" descr="I lunghi canyon di Mercurio"/>
          <p:cNvPicPr>
            <a:picLocks noChangeAspect="1" noChangeArrowheads="1"/>
          </p:cNvPicPr>
          <p:nvPr/>
        </p:nvPicPr>
        <p:blipFill>
          <a:blip r:embed="rId4"/>
          <a:srcRect/>
          <a:stretch>
            <a:fillRect/>
          </a:stretch>
        </p:blipFill>
        <p:spPr bwMode="auto">
          <a:xfrm>
            <a:off x="5654675" y="3933825"/>
            <a:ext cx="3743325" cy="2663825"/>
          </a:xfrm>
          <a:prstGeom prst="rect">
            <a:avLst/>
          </a:prstGeom>
          <a:noFill/>
          <a:ln w="57150">
            <a:noFill/>
            <a:miter lim="800000"/>
            <a:headEnd/>
            <a:tailEnd/>
          </a:ln>
        </p:spPr>
      </p:pic>
      <p:pic>
        <p:nvPicPr>
          <p:cNvPr id="46087" name="Picture 18" descr="La neve su Marte"/>
          <p:cNvPicPr>
            <a:picLocks noChangeAspect="1" noChangeArrowheads="1"/>
          </p:cNvPicPr>
          <p:nvPr/>
        </p:nvPicPr>
        <p:blipFill>
          <a:blip r:embed="rId5"/>
          <a:srcRect/>
          <a:stretch>
            <a:fillRect/>
          </a:stretch>
        </p:blipFill>
        <p:spPr bwMode="auto">
          <a:xfrm>
            <a:off x="508000" y="908050"/>
            <a:ext cx="4211638" cy="2276475"/>
          </a:xfrm>
          <a:prstGeom prst="rect">
            <a:avLst/>
          </a:prstGeom>
          <a:noFill/>
          <a:ln w="57150">
            <a:noFill/>
            <a:miter lim="800000"/>
            <a:headEnd/>
            <a:tailEnd/>
          </a:ln>
        </p:spPr>
      </p:pic>
      <p:sp>
        <p:nvSpPr>
          <p:cNvPr id="57357" name="Text Box 13"/>
          <p:cNvSpPr txBox="1">
            <a:spLocks noChangeArrowheads="1"/>
          </p:cNvSpPr>
          <p:nvPr/>
        </p:nvSpPr>
        <p:spPr bwMode="auto">
          <a:xfrm>
            <a:off x="5262563" y="3500438"/>
            <a:ext cx="4411662"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Crateri  e Canyon - MERCURIO</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Sonda Messenger (NASA 2008)</a:t>
            </a:r>
          </a:p>
        </p:txBody>
      </p:sp>
      <p:sp>
        <p:nvSpPr>
          <p:cNvPr id="57363" name="Text Box 19"/>
          <p:cNvSpPr txBox="1">
            <a:spLocks noChangeArrowheads="1"/>
          </p:cNvSpPr>
          <p:nvPr/>
        </p:nvSpPr>
        <p:spPr bwMode="auto">
          <a:xfrm>
            <a:off x="350838" y="3068638"/>
            <a:ext cx="4835525" cy="685800"/>
          </a:xfrm>
          <a:prstGeom prst="rect">
            <a:avLst/>
          </a:prstGeom>
          <a:solidFill>
            <a:srgbClr val="0070C0"/>
          </a:solidFill>
          <a:ln w="38100">
            <a:noFill/>
            <a:miter lim="800000"/>
            <a:headEnd/>
            <a:tailEnd/>
          </a:ln>
          <a:effectLst/>
        </p:spPr>
        <p:txBody>
          <a:bodyPr>
            <a:spAutoFit/>
          </a:bodyPr>
          <a:lstStyle/>
          <a:p>
            <a:pPr algn="ctr">
              <a:spcBef>
                <a:spcPct val="50000"/>
              </a:spcBef>
              <a:defRPr/>
            </a:pPr>
            <a:r>
              <a:rPr lang="it-IT" b="1">
                <a:solidFill>
                  <a:schemeClr val="bg1"/>
                </a:solidFill>
                <a:effectLst>
                  <a:outerShdw blurRad="38100" dist="38100" dir="2700000" algn="tl">
                    <a:srgbClr val="000000"/>
                  </a:outerShdw>
                </a:effectLst>
                <a:latin typeface="Tahoma" pitchFamily="34" charset="0"/>
              </a:rPr>
              <a:t>La NEVE su MARTE</a:t>
            </a:r>
          </a:p>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Sonda Phoenix Mars Lander (NASA 2008)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193675" y="285750"/>
            <a:ext cx="9518650" cy="4524375"/>
          </a:xfrm>
          <a:prstGeom prst="rect">
            <a:avLst/>
          </a:prstGeom>
          <a:solidFill>
            <a:srgbClr val="EAEAEA"/>
          </a:solidFill>
          <a:ln w="57150">
            <a:noFill/>
            <a:miter lim="800000"/>
            <a:headEnd/>
            <a:tailEnd/>
          </a:ln>
        </p:spPr>
        <p:txBody>
          <a:bodyPr>
            <a:spAutoFit/>
          </a:bodyPr>
          <a:lstStyle/>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a:p>
            <a:pPr>
              <a:spcBef>
                <a:spcPct val="50000"/>
              </a:spcBef>
            </a:pPr>
            <a:endParaRPr lang="it-IT">
              <a:latin typeface="Calibri" pitchFamily="34" charset="0"/>
            </a:endParaRPr>
          </a:p>
        </p:txBody>
      </p:sp>
      <p:pic>
        <p:nvPicPr>
          <p:cNvPr id="47106" name="Picture 7" descr="Toutatis"/>
          <p:cNvPicPr>
            <a:picLocks noChangeAspect="1" noChangeArrowheads="1"/>
          </p:cNvPicPr>
          <p:nvPr/>
        </p:nvPicPr>
        <p:blipFill>
          <a:blip r:embed="rId2"/>
          <a:srcRect/>
          <a:stretch>
            <a:fillRect/>
          </a:stretch>
        </p:blipFill>
        <p:spPr bwMode="auto">
          <a:xfrm>
            <a:off x="819150" y="1125538"/>
            <a:ext cx="8424863" cy="4038600"/>
          </a:xfrm>
          <a:prstGeom prst="rect">
            <a:avLst/>
          </a:prstGeom>
          <a:noFill/>
          <a:ln w="9525">
            <a:noFill/>
            <a:miter lim="800000"/>
            <a:headEnd/>
            <a:tailEnd/>
          </a:ln>
        </p:spPr>
      </p:pic>
      <p:sp>
        <p:nvSpPr>
          <p:cNvPr id="59400" name="Text Box 8"/>
          <p:cNvSpPr txBox="1">
            <a:spLocks noChangeArrowheads="1"/>
          </p:cNvSpPr>
          <p:nvPr/>
        </p:nvSpPr>
        <p:spPr bwMode="auto">
          <a:xfrm>
            <a:off x="231775" y="5373688"/>
            <a:ext cx="9520238" cy="1344612"/>
          </a:xfrm>
          <a:prstGeom prst="rect">
            <a:avLst/>
          </a:prstGeom>
          <a:solidFill>
            <a:srgbClr val="FF0000"/>
          </a:solidFill>
          <a:ln w="57150">
            <a:noFill/>
            <a:miter lim="800000"/>
            <a:headEnd/>
            <a:tailEnd/>
          </a:ln>
          <a:effectLst/>
        </p:spPr>
        <p:txBody>
          <a:bodyPr>
            <a:spAutoFit/>
          </a:bodyPr>
          <a:lstStyle/>
          <a:p>
            <a:pPr algn="ctr">
              <a:spcBef>
                <a:spcPct val="50000"/>
              </a:spcBef>
              <a:defRPr/>
            </a:pPr>
            <a:r>
              <a:rPr lang="it-IT" sz="2000" b="1" u="sng">
                <a:solidFill>
                  <a:schemeClr val="bg1"/>
                </a:solidFill>
                <a:effectLst>
                  <a:outerShdw blurRad="38100" dist="38100" dir="2700000" algn="tl">
                    <a:srgbClr val="000000"/>
                  </a:outerShdw>
                </a:effectLst>
                <a:latin typeface="Tahoma" pitchFamily="34" charset="0"/>
              </a:rPr>
              <a:t>ASTEROIDE </a:t>
            </a:r>
            <a:r>
              <a:rPr lang="it-IT" sz="2800" b="1" u="sng">
                <a:solidFill>
                  <a:schemeClr val="bg1"/>
                </a:solidFill>
                <a:effectLst>
                  <a:outerShdw blurRad="38100" dist="38100" dir="2700000" algn="tl">
                    <a:srgbClr val="000000"/>
                  </a:outerShdw>
                </a:effectLst>
                <a:latin typeface="Tahoma" pitchFamily="34" charset="0"/>
              </a:rPr>
              <a:t>TOUTATIS</a:t>
            </a:r>
          </a:p>
          <a:p>
            <a:pPr algn="ctr">
              <a:spcBef>
                <a:spcPct val="50000"/>
              </a:spcBef>
              <a:defRPr/>
            </a:pPr>
            <a:r>
              <a:rPr lang="it-IT" b="1">
                <a:solidFill>
                  <a:schemeClr val="bg1"/>
                </a:solidFill>
                <a:effectLst>
                  <a:outerShdw blurRad="38100" dist="38100" dir="2700000" algn="tl">
                    <a:srgbClr val="000000"/>
                  </a:outerShdw>
                </a:effectLst>
                <a:latin typeface="Tahoma" pitchFamily="34" charset="0"/>
              </a:rPr>
              <a:t>Il 29 Settembre 2004 ha sfiorato la Terra (circa 1,5 MIL/Km)</a:t>
            </a:r>
          </a:p>
          <a:p>
            <a:pPr algn="ctr">
              <a:spcBef>
                <a:spcPct val="50000"/>
              </a:spcBef>
              <a:defRPr/>
            </a:pPr>
            <a:r>
              <a:rPr lang="it-IT" b="1">
                <a:solidFill>
                  <a:schemeClr val="bg1"/>
                </a:solidFill>
                <a:effectLst>
                  <a:outerShdw blurRad="38100" dist="38100" dir="2700000" algn="tl">
                    <a:srgbClr val="000000"/>
                  </a:outerShdw>
                </a:effectLst>
                <a:latin typeface="Tahoma" pitchFamily="34" charset="0"/>
              </a:rPr>
              <a:t>Diametro medio circa 5 Km – Scoperto il 4 Gennaio 1989</a:t>
            </a:r>
          </a:p>
        </p:txBody>
      </p:sp>
      <p:sp>
        <p:nvSpPr>
          <p:cNvPr id="47108" name="Text Box 9"/>
          <p:cNvSpPr txBox="1">
            <a:spLocks noChangeArrowheads="1"/>
          </p:cNvSpPr>
          <p:nvPr/>
        </p:nvSpPr>
        <p:spPr bwMode="auto">
          <a:xfrm>
            <a:off x="3159125" y="1125538"/>
            <a:ext cx="4133850" cy="369887"/>
          </a:xfrm>
          <a:prstGeom prst="rect">
            <a:avLst/>
          </a:prstGeom>
          <a:noFill/>
          <a:ln w="9525">
            <a:noFill/>
            <a:miter lim="800000"/>
            <a:headEnd/>
            <a:tailEnd/>
          </a:ln>
        </p:spPr>
        <p:txBody>
          <a:bodyPr>
            <a:spAutoFit/>
          </a:bodyPr>
          <a:lstStyle/>
          <a:p>
            <a:pPr>
              <a:spcBef>
                <a:spcPct val="50000"/>
              </a:spcBef>
            </a:pPr>
            <a:endParaRPr lang="it-IT">
              <a:latin typeface="Calibri" pitchFamily="34" charset="0"/>
            </a:endParaRPr>
          </a:p>
        </p:txBody>
      </p:sp>
      <p:sp>
        <p:nvSpPr>
          <p:cNvPr id="59402" name="Text Box 10"/>
          <p:cNvSpPr txBox="1">
            <a:spLocks noChangeArrowheads="1"/>
          </p:cNvSpPr>
          <p:nvPr/>
        </p:nvSpPr>
        <p:spPr bwMode="auto">
          <a:xfrm>
            <a:off x="231775" y="428625"/>
            <a:ext cx="9442450" cy="519113"/>
          </a:xfrm>
          <a:prstGeom prst="rect">
            <a:avLst/>
          </a:prstGeom>
          <a:solidFill>
            <a:srgbClr val="002060"/>
          </a:solidFill>
          <a:ln w="57150">
            <a:noFill/>
            <a:miter lim="800000"/>
            <a:headEnd/>
            <a:tailEnd/>
          </a:ln>
          <a:effectLst/>
        </p:spPr>
        <p:txBody>
          <a:bodyPr>
            <a:spAutoFit/>
          </a:bodyPr>
          <a:lstStyle/>
          <a:p>
            <a:pPr algn="ctr">
              <a:spcBef>
                <a:spcPct val="50000"/>
              </a:spcBef>
              <a:defRPr/>
            </a:pPr>
            <a:r>
              <a:rPr lang="it-IT" sz="2800" b="1">
                <a:solidFill>
                  <a:schemeClr val="bg1"/>
                </a:solidFill>
                <a:effectLst>
                  <a:outerShdw blurRad="38100" dist="38100" dir="2700000" algn="tl">
                    <a:srgbClr val="000000"/>
                  </a:outerShdw>
                </a:effectLst>
                <a:latin typeface="Tahoma" pitchFamily="34" charset="0"/>
              </a:rPr>
              <a:t>Asteroide </a:t>
            </a:r>
            <a:r>
              <a:rPr lang="it-IT" sz="2800" b="1">
                <a:solidFill>
                  <a:srgbClr val="FF0000"/>
                </a:solidFill>
                <a:effectLst>
                  <a:outerShdw blurRad="38100" dist="38100" dir="2700000" algn="tl">
                    <a:srgbClr val="000000"/>
                  </a:outerShdw>
                </a:effectLst>
                <a:latin typeface="Tahoma" pitchFamily="34" charset="0"/>
              </a:rPr>
              <a:t>TOUTATIS</a:t>
            </a:r>
            <a:r>
              <a:rPr lang="it-IT" sz="2800" b="1">
                <a:solidFill>
                  <a:schemeClr val="bg1"/>
                </a:solidFill>
                <a:effectLst>
                  <a:outerShdw blurRad="38100" dist="38100" dir="2700000" algn="tl">
                    <a:srgbClr val="000000"/>
                  </a:outerShdw>
                </a:effectLst>
                <a:latin typeface="Tahoma" pitchFamily="34" charset="0"/>
              </a:rPr>
              <a:t>… ci ha sfiorati!!!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Grp="1" noChangeArrowheads="1"/>
          </p:cNvSpPr>
          <p:nvPr>
            <p:ph type="title"/>
          </p:nvPr>
        </p:nvSpPr>
        <p:spPr>
          <a:xfrm>
            <a:off x="193675" y="188913"/>
            <a:ext cx="9440863" cy="525462"/>
          </a:xfrm>
          <a:solidFill>
            <a:srgbClr val="FF0000"/>
          </a:solidFill>
          <a:ln w="28575"/>
        </p:spPr>
        <p:txBody>
          <a:bodyPr>
            <a:noAutofit/>
          </a:bodyPr>
          <a:lstStyle/>
          <a:p>
            <a:pPr eaLnBrk="1" hangingPunct="1">
              <a:defRPr/>
            </a:pPr>
            <a:r>
              <a:rPr lang="it-IT" sz="2400" b="1" smtClean="0">
                <a:solidFill>
                  <a:schemeClr val="bg1"/>
                </a:solidFill>
                <a:effectLst>
                  <a:outerShdw blurRad="38100" dist="38100" dir="2700000" algn="tl">
                    <a:srgbClr val="000000"/>
                  </a:outerShdw>
                </a:effectLst>
                <a:latin typeface="Tahoma" pitchFamily="34" charset="0"/>
              </a:rPr>
              <a:t>ASTEROIDE </a:t>
            </a:r>
            <a:r>
              <a:rPr lang="it-IT" sz="2000" b="1" smtClean="0">
                <a:solidFill>
                  <a:schemeClr val="bg1"/>
                </a:solidFill>
                <a:effectLst>
                  <a:outerShdw blurRad="38100" dist="38100" dir="2700000" algn="tl">
                    <a:srgbClr val="000000"/>
                  </a:outerShdw>
                </a:effectLst>
                <a:latin typeface="Tahoma" pitchFamily="34" charset="0"/>
              </a:rPr>
              <a:t>(2008 TC</a:t>
            </a:r>
            <a:r>
              <a:rPr lang="it-IT" sz="1400" b="1" smtClean="0">
                <a:solidFill>
                  <a:schemeClr val="bg1"/>
                </a:solidFill>
                <a:effectLst>
                  <a:outerShdw blurRad="38100" dist="38100" dir="2700000" algn="tl">
                    <a:srgbClr val="000000"/>
                  </a:outerShdw>
                </a:effectLst>
                <a:latin typeface="Tahoma" pitchFamily="34" charset="0"/>
              </a:rPr>
              <a:t>3</a:t>
            </a:r>
            <a:r>
              <a:rPr lang="it-IT" sz="2000" b="1" smtClean="0">
                <a:solidFill>
                  <a:schemeClr val="bg1"/>
                </a:solidFill>
                <a:effectLst>
                  <a:outerShdw blurRad="38100" dist="38100" dir="2700000" algn="tl">
                    <a:srgbClr val="000000"/>
                  </a:outerShdw>
                </a:effectLst>
                <a:latin typeface="Tahoma" pitchFamily="34" charset="0"/>
              </a:rPr>
              <a:t>)</a:t>
            </a:r>
          </a:p>
        </p:txBody>
      </p:sp>
      <p:pic>
        <p:nvPicPr>
          <p:cNvPr id="48130" name="Picture 8" descr="Le immagini della traiettoria dell'asteroide"/>
          <p:cNvPicPr>
            <a:picLocks noChangeAspect="1" noChangeArrowheads="1"/>
          </p:cNvPicPr>
          <p:nvPr/>
        </p:nvPicPr>
        <p:blipFill>
          <a:blip r:embed="rId2"/>
          <a:srcRect/>
          <a:stretch>
            <a:fillRect/>
          </a:stretch>
        </p:blipFill>
        <p:spPr bwMode="auto">
          <a:xfrm>
            <a:off x="428625" y="836613"/>
            <a:ext cx="3354388" cy="2736850"/>
          </a:xfrm>
          <a:prstGeom prst="rect">
            <a:avLst/>
          </a:prstGeom>
          <a:noFill/>
          <a:ln w="57150">
            <a:noFill/>
            <a:miter lim="800000"/>
            <a:headEnd/>
            <a:tailEnd/>
          </a:ln>
        </p:spPr>
      </p:pic>
      <p:sp>
        <p:nvSpPr>
          <p:cNvPr id="60425" name="Text Box 9"/>
          <p:cNvSpPr txBox="1">
            <a:spLocks noChangeArrowheads="1"/>
          </p:cNvSpPr>
          <p:nvPr/>
        </p:nvSpPr>
        <p:spPr bwMode="auto">
          <a:xfrm>
            <a:off x="415925" y="5805488"/>
            <a:ext cx="9318625" cy="762000"/>
          </a:xfrm>
          <a:prstGeom prst="rect">
            <a:avLst/>
          </a:prstGeom>
          <a:solidFill>
            <a:srgbClr val="00206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ASTEROIDE (2008 TC</a:t>
            </a:r>
            <a:r>
              <a:rPr lang="it-IT" sz="2000" b="1" baseline="-25000">
                <a:solidFill>
                  <a:schemeClr val="bg1"/>
                </a:solidFill>
                <a:effectLst>
                  <a:outerShdw blurRad="38100" dist="38100" dir="2700000" algn="tl">
                    <a:srgbClr val="000000"/>
                  </a:outerShdw>
                </a:effectLst>
                <a:latin typeface="Tahoma" pitchFamily="34" charset="0"/>
              </a:rPr>
              <a:t>3</a:t>
            </a:r>
            <a:r>
              <a:rPr lang="it-IT" sz="2000" b="1">
                <a:solidFill>
                  <a:schemeClr val="bg1"/>
                </a:solidFill>
                <a:effectLst>
                  <a:outerShdw blurRad="38100" dist="38100" dir="2700000" algn="tl">
                    <a:srgbClr val="000000"/>
                  </a:outerShdw>
                </a:effectLst>
                <a:latin typeface="Tahoma" pitchFamily="34" charset="0"/>
              </a:rPr>
              <a:t>) – condrite carbonacea caduto in                 </a:t>
            </a:r>
            <a:r>
              <a:rPr lang="it-IT" sz="2400" b="1">
                <a:solidFill>
                  <a:schemeClr val="bg1"/>
                </a:solidFill>
                <a:effectLst>
                  <a:outerShdw blurRad="38100" dist="38100" dir="2700000" algn="tl">
                    <a:srgbClr val="000000"/>
                  </a:outerShdw>
                </a:effectLst>
                <a:latin typeface="Tahoma" pitchFamily="34" charset="0"/>
              </a:rPr>
              <a:t>SUDAN </a:t>
            </a:r>
            <a:r>
              <a:rPr lang="it-IT" sz="2000" b="1">
                <a:solidFill>
                  <a:schemeClr val="bg1"/>
                </a:solidFill>
                <a:effectLst>
                  <a:outerShdw blurRad="38100" dist="38100" dir="2700000" algn="tl">
                    <a:srgbClr val="000000"/>
                  </a:outerShdw>
                </a:effectLst>
                <a:latin typeface="Tahoma" pitchFamily="34" charset="0"/>
              </a:rPr>
              <a:t> </a:t>
            </a:r>
            <a:r>
              <a:rPr lang="it-IT" b="1">
                <a:solidFill>
                  <a:schemeClr val="bg1"/>
                </a:solidFill>
                <a:effectLst>
                  <a:outerShdw blurRad="38100" dist="38100" dir="2700000" algn="tl">
                    <a:srgbClr val="000000"/>
                  </a:outerShdw>
                </a:effectLst>
                <a:latin typeface="Tahoma" pitchFamily="34" charset="0"/>
              </a:rPr>
              <a:t>alle 4.46 del 6 Ottobre 2008</a:t>
            </a:r>
          </a:p>
        </p:txBody>
      </p:sp>
      <p:sp>
        <p:nvSpPr>
          <p:cNvPr id="60427" name="Text Box 11"/>
          <p:cNvSpPr txBox="1">
            <a:spLocks noChangeArrowheads="1"/>
          </p:cNvSpPr>
          <p:nvPr/>
        </p:nvSpPr>
        <p:spPr bwMode="auto">
          <a:xfrm>
            <a:off x="508000" y="3789363"/>
            <a:ext cx="2962275" cy="1558925"/>
          </a:xfrm>
          <a:prstGeom prst="rect">
            <a:avLst/>
          </a:prstGeom>
          <a:solidFill>
            <a:srgbClr val="0070C0"/>
          </a:solidFill>
          <a:ln w="57150">
            <a:noFill/>
            <a:miter lim="800000"/>
            <a:headEnd/>
            <a:tailEnd/>
          </a:ln>
          <a:effectLst/>
        </p:spPr>
        <p:txBody>
          <a:bodyPr>
            <a:spAutoFit/>
          </a:bodyPr>
          <a:lstStyle/>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Traiettoria ASTEROIDE</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5 METRI di DIAMETRO</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Individuato da osservatori in ARIZONA e poi AUSTRALIA</a:t>
            </a:r>
          </a:p>
        </p:txBody>
      </p:sp>
      <p:pic>
        <p:nvPicPr>
          <p:cNvPr id="48133" name="Picture 13" descr="La mappa del luogo di 'impatto'"/>
          <p:cNvPicPr>
            <a:picLocks noChangeAspect="1" noChangeArrowheads="1"/>
          </p:cNvPicPr>
          <p:nvPr/>
        </p:nvPicPr>
        <p:blipFill>
          <a:blip r:embed="rId3"/>
          <a:srcRect/>
          <a:stretch>
            <a:fillRect/>
          </a:stretch>
        </p:blipFill>
        <p:spPr bwMode="auto">
          <a:xfrm>
            <a:off x="4017963" y="836613"/>
            <a:ext cx="2886075" cy="2736850"/>
          </a:xfrm>
          <a:prstGeom prst="rect">
            <a:avLst/>
          </a:prstGeom>
          <a:noFill/>
          <a:ln w="57150">
            <a:noFill/>
            <a:miter lim="800000"/>
            <a:headEnd/>
            <a:tailEnd/>
          </a:ln>
        </p:spPr>
      </p:pic>
      <p:sp>
        <p:nvSpPr>
          <p:cNvPr id="60430" name="Text Box 14"/>
          <p:cNvSpPr txBox="1">
            <a:spLocks noChangeArrowheads="1"/>
          </p:cNvSpPr>
          <p:nvPr/>
        </p:nvSpPr>
        <p:spPr bwMode="auto">
          <a:xfrm>
            <a:off x="3559175" y="3716338"/>
            <a:ext cx="6073775" cy="2032000"/>
          </a:xfrm>
          <a:prstGeom prst="rect">
            <a:avLst/>
          </a:prstGeom>
          <a:solidFill>
            <a:srgbClr val="FF000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ZONA di IMPATTO</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(2 KILOTONI di ENERGIA</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piccola bomba atomica)</a:t>
            </a:r>
          </a:p>
          <a:p>
            <a:pPr algn="ctr">
              <a:spcBef>
                <a:spcPct val="50000"/>
              </a:spcBef>
              <a:defRPr/>
            </a:pPr>
            <a:r>
              <a:rPr lang="it-IT" sz="1600" b="1">
                <a:solidFill>
                  <a:schemeClr val="bg1"/>
                </a:solidFill>
                <a:effectLst>
                  <a:outerShdw blurRad="38100" dist="38100" dir="2700000" algn="tl">
                    <a:srgbClr val="000000"/>
                  </a:outerShdw>
                </a:effectLst>
                <a:latin typeface="Tahoma" pitchFamily="34" charset="0"/>
              </a:rPr>
              <a:t>Colpita l’atmosfera sopra il </a:t>
            </a:r>
            <a:r>
              <a:rPr lang="it-IT" b="1">
                <a:solidFill>
                  <a:schemeClr val="bg1"/>
                </a:solidFill>
                <a:effectLst>
                  <a:outerShdw blurRad="38100" dist="38100" dir="2700000" algn="tl">
                    <a:srgbClr val="000000"/>
                  </a:outerShdw>
                </a:effectLst>
                <a:latin typeface="Tahoma" pitchFamily="34" charset="0"/>
              </a:rPr>
              <a:t>SUDAN</a:t>
            </a:r>
            <a:r>
              <a:rPr lang="it-IT" sz="1600" b="1">
                <a:solidFill>
                  <a:schemeClr val="bg1"/>
                </a:solidFill>
                <a:effectLst>
                  <a:outerShdw blurRad="38100" dist="38100" dir="2700000" algn="tl">
                    <a:srgbClr val="000000"/>
                  </a:outerShdw>
                </a:effectLst>
                <a:latin typeface="Tahoma" pitchFamily="34" charset="0"/>
              </a:rPr>
              <a:t> generando una spettacolare scia di fuoco, in superficie arrivati frammenti di alcuni centimetri</a:t>
            </a:r>
          </a:p>
        </p:txBody>
      </p:sp>
      <p:pic>
        <p:nvPicPr>
          <p:cNvPr id="48135" name="Picture 16" descr="(Epa)"/>
          <p:cNvPicPr>
            <a:picLocks noChangeAspect="1" noChangeArrowheads="1"/>
          </p:cNvPicPr>
          <p:nvPr/>
        </p:nvPicPr>
        <p:blipFill>
          <a:blip r:embed="rId4"/>
          <a:srcRect/>
          <a:stretch>
            <a:fillRect/>
          </a:stretch>
        </p:blipFill>
        <p:spPr bwMode="auto">
          <a:xfrm>
            <a:off x="7059613" y="1268413"/>
            <a:ext cx="2573337" cy="2303462"/>
          </a:xfrm>
          <a:prstGeom prst="rect">
            <a:avLst/>
          </a:prstGeom>
          <a:noFill/>
          <a:ln w="57150">
            <a:noFill/>
            <a:miter lim="800000"/>
            <a:headEnd/>
            <a:tailEnd/>
          </a:ln>
        </p:spPr>
      </p:pic>
      <p:sp>
        <p:nvSpPr>
          <p:cNvPr id="60433" name="Text Box 17"/>
          <p:cNvSpPr txBox="1">
            <a:spLocks noChangeArrowheads="1"/>
          </p:cNvSpPr>
          <p:nvPr/>
        </p:nvSpPr>
        <p:spPr bwMode="auto">
          <a:xfrm>
            <a:off x="7119938" y="785813"/>
            <a:ext cx="2338387" cy="396875"/>
          </a:xfrm>
          <a:prstGeom prst="rect">
            <a:avLst/>
          </a:prstGeom>
          <a:solidFill>
            <a:srgbClr val="0070C0"/>
          </a:solidFill>
          <a:ln w="57150">
            <a:noFill/>
            <a:miter lim="800000"/>
            <a:headEnd/>
            <a:tailEnd/>
          </a:ln>
          <a:effectLst/>
        </p:spPr>
        <p:txBody>
          <a:bodyPr>
            <a:spAutoFit/>
          </a:bodyPr>
          <a:lstStyle/>
          <a:p>
            <a:pPr algn="ctr">
              <a:spcBef>
                <a:spcPct val="50000"/>
              </a:spcBef>
              <a:defRPr/>
            </a:pPr>
            <a:r>
              <a:rPr lang="it-IT" sz="2000" b="1">
                <a:solidFill>
                  <a:schemeClr val="bg1"/>
                </a:solidFill>
                <a:effectLst>
                  <a:outerShdw blurRad="38100" dist="38100" dir="2700000" algn="tl">
                    <a:srgbClr val="000000"/>
                  </a:outerShdw>
                </a:effectLst>
                <a:latin typeface="Tahoma" pitchFamily="34" charset="0"/>
              </a:rPr>
              <a:t>ASTEROIDE</a:t>
            </a:r>
          </a:p>
        </p:txBody>
      </p:sp>
      <p:sp>
        <p:nvSpPr>
          <p:cNvPr id="48137" name="Line 10"/>
          <p:cNvSpPr>
            <a:spLocks noChangeShapeType="1"/>
          </p:cNvSpPr>
          <p:nvPr/>
        </p:nvSpPr>
        <p:spPr bwMode="auto">
          <a:xfrm flipV="1">
            <a:off x="5313363" y="1700213"/>
            <a:ext cx="144462" cy="2089150"/>
          </a:xfrm>
          <a:prstGeom prst="line">
            <a:avLst/>
          </a:prstGeom>
          <a:noFill/>
          <a:ln w="28575">
            <a:solidFill>
              <a:schemeClr val="bg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53988" y="1214438"/>
            <a:ext cx="9520237" cy="5429250"/>
          </a:xfrm>
          <a:solidFill>
            <a:schemeClr val="accent1">
              <a:lumMod val="60000"/>
              <a:lumOff val="40000"/>
            </a:schemeClr>
          </a:solidFill>
          <a:ln w="57150"/>
        </p:spPr>
        <p:txBody>
          <a:bodyPr>
            <a:normAutofit/>
          </a:bodyPr>
          <a:lstStyle/>
          <a:p>
            <a:pPr algn="ctr" eaLnBrk="1" hangingPunct="1">
              <a:lnSpc>
                <a:spcPct val="75000"/>
              </a:lnSpc>
              <a:buFontTx/>
              <a:buNone/>
              <a:defRPr/>
            </a:pPr>
            <a:endParaRPr lang="it-IT" sz="1400" b="1" smtClean="0">
              <a:solidFill>
                <a:srgbClr val="FA3312"/>
              </a:solidFill>
              <a:effectLst>
                <a:outerShdw blurRad="38100" dist="38100" dir="2700000" algn="tl">
                  <a:srgbClr val="000000"/>
                </a:outerShdw>
              </a:effectLst>
              <a:latin typeface="Tahoma" pitchFamily="34" charset="0"/>
            </a:endParaRPr>
          </a:p>
          <a:p>
            <a:pPr algn="ctr" eaLnBrk="1" hangingPunct="1">
              <a:lnSpc>
                <a:spcPct val="75000"/>
              </a:lnSpc>
              <a:buFontTx/>
              <a:buNone/>
              <a:defRPr/>
            </a:pPr>
            <a:r>
              <a:rPr lang="it-IT" sz="2400" b="1" smtClean="0">
                <a:solidFill>
                  <a:srgbClr val="FA3312"/>
                </a:solidFill>
                <a:effectLst>
                  <a:outerShdw blurRad="38100" dist="38100" dir="2700000" algn="tl">
                    <a:srgbClr val="000000"/>
                  </a:outerShdw>
                </a:effectLst>
                <a:latin typeface="Tahoma" pitchFamily="34" charset="0"/>
              </a:rPr>
              <a:t>Grazie per l’attenzione</a:t>
            </a:r>
          </a:p>
          <a:p>
            <a:pPr algn="ctr" eaLnBrk="1" hangingPunct="1">
              <a:lnSpc>
                <a:spcPct val="45000"/>
              </a:lnSpc>
              <a:buFontTx/>
              <a:buNone/>
              <a:defRPr/>
            </a:pPr>
            <a:endParaRPr lang="it-IT" sz="2400" b="1" smtClean="0">
              <a:solidFill>
                <a:srgbClr val="3333FF"/>
              </a:solidFill>
              <a:effectLst>
                <a:outerShdw blurRad="38100" dist="38100" dir="2700000" algn="tl">
                  <a:srgbClr val="000000"/>
                </a:outerShdw>
              </a:effectLst>
              <a:latin typeface="Tahoma" pitchFamily="34" charset="0"/>
            </a:endParaRPr>
          </a:p>
          <a:p>
            <a:pPr algn="ctr" eaLnBrk="1" hangingPunct="1">
              <a:lnSpc>
                <a:spcPct val="45000"/>
              </a:lnSpc>
              <a:buFontTx/>
              <a:buNone/>
              <a:defRPr/>
            </a:pPr>
            <a:r>
              <a:rPr lang="it-IT" sz="2400" b="1" smtClean="0">
                <a:solidFill>
                  <a:srgbClr val="FF0000"/>
                </a:solidFill>
                <a:effectLst>
                  <a:outerShdw blurRad="38100" dist="38100" dir="2700000" algn="tl">
                    <a:srgbClr val="000000"/>
                  </a:outerShdw>
                </a:effectLst>
                <a:latin typeface="Tahoma" pitchFamily="34" charset="0"/>
              </a:rPr>
              <a:t>E ricordatevi..!</a:t>
            </a:r>
          </a:p>
          <a:p>
            <a:pPr algn="ctr" eaLnBrk="1" hangingPunct="1">
              <a:lnSpc>
                <a:spcPct val="75000"/>
              </a:lnSpc>
              <a:buFontTx/>
              <a:buNone/>
              <a:defRPr/>
            </a:pPr>
            <a:endParaRPr lang="it-IT" sz="1000" b="1" smtClean="0">
              <a:solidFill>
                <a:srgbClr val="3333FF"/>
              </a:solidFill>
              <a:effectLst>
                <a:outerShdw blurRad="38100" dist="38100" dir="2700000" algn="tl">
                  <a:srgbClr val="000000"/>
                </a:outerShdw>
              </a:effectLst>
              <a:latin typeface="Tahoma" pitchFamily="34" charset="0"/>
            </a:endParaRPr>
          </a:p>
          <a:p>
            <a:pPr algn="ctr" eaLnBrk="1" hangingPunct="1">
              <a:lnSpc>
                <a:spcPct val="75000"/>
              </a:lnSpc>
              <a:buFontTx/>
              <a:buNone/>
              <a:defRPr/>
            </a:pPr>
            <a:endParaRPr lang="it-IT" sz="3400" b="1" smtClean="0">
              <a:solidFill>
                <a:srgbClr val="FA3312"/>
              </a:solidFill>
              <a:effectLst>
                <a:outerShdw blurRad="38100" dist="38100" dir="2700000" algn="tl">
                  <a:srgbClr val="000000"/>
                </a:outerShdw>
              </a:effectLst>
              <a:latin typeface="Tahoma" pitchFamily="34" charset="0"/>
            </a:endParaRPr>
          </a:p>
        </p:txBody>
      </p:sp>
      <p:sp>
        <p:nvSpPr>
          <p:cNvPr id="25605" name="Text Box 5"/>
          <p:cNvSpPr txBox="1">
            <a:spLocks noChangeArrowheads="1"/>
          </p:cNvSpPr>
          <p:nvPr/>
        </p:nvSpPr>
        <p:spPr bwMode="auto">
          <a:xfrm>
            <a:off x="1497013" y="2420938"/>
            <a:ext cx="7353300" cy="2957512"/>
          </a:xfrm>
          <a:prstGeom prst="rect">
            <a:avLst/>
          </a:prstGeom>
          <a:solidFill>
            <a:schemeClr val="bg1"/>
          </a:solidFill>
          <a:ln w="57150">
            <a:noFill/>
            <a:miter lim="800000"/>
            <a:headEnd/>
            <a:tailEnd/>
          </a:ln>
          <a:effectLst/>
        </p:spPr>
        <p:txBody>
          <a:bodyPr lIns="90000" tIns="46800" rIns="90000" bIns="46800">
            <a:spAutoFit/>
          </a:bodyPr>
          <a:lstStyle/>
          <a:p>
            <a:pPr algn="ctr" eaLnBrk="0" hangingPunct="0">
              <a:spcBef>
                <a:spcPct val="50000"/>
              </a:spcBef>
              <a:defRPr/>
            </a:pPr>
            <a:endParaRPr lang="it-IT" sz="800" b="1">
              <a:solidFill>
                <a:srgbClr val="3333FF"/>
              </a:solidFill>
              <a:effectLst>
                <a:outerShdw blurRad="38100" dist="38100" dir="2700000" algn="tl">
                  <a:srgbClr val="C0C0C0"/>
                </a:outerShdw>
              </a:effectLst>
              <a:latin typeface="Tahoma" pitchFamily="34" charset="0"/>
            </a:endParaRP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 Considerate la vostra semenza</a:t>
            </a: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fatti non foste a viver come bruti</a:t>
            </a:r>
          </a:p>
          <a:p>
            <a:pPr algn="ctr" eaLnBrk="0" hangingPunct="0">
              <a:spcBef>
                <a:spcPct val="50000"/>
              </a:spcBef>
              <a:defRPr/>
            </a:pPr>
            <a:r>
              <a:rPr lang="it-IT" sz="2000" b="1">
                <a:solidFill>
                  <a:srgbClr val="3333FF"/>
                </a:solidFill>
                <a:effectLst>
                  <a:outerShdw blurRad="38100" dist="38100" dir="2700000" algn="tl">
                    <a:srgbClr val="C0C0C0"/>
                  </a:outerShdw>
                </a:effectLst>
                <a:latin typeface="Tahoma" pitchFamily="34" charset="0"/>
              </a:rPr>
              <a:t>ma per seguir virtute e canoscenza…</a:t>
            </a:r>
          </a:p>
          <a:p>
            <a:pPr algn="ctr" eaLnBrk="0" hangingPunct="0">
              <a:spcBef>
                <a:spcPct val="50000"/>
              </a:spcBef>
              <a:defRPr/>
            </a:pPr>
            <a:r>
              <a:rPr lang="it-IT" sz="2000" b="1">
                <a:solidFill>
                  <a:srgbClr val="FF3300"/>
                </a:solidFill>
                <a:effectLst>
                  <a:outerShdw blurRad="38100" dist="38100" dir="2700000" algn="tl">
                    <a:srgbClr val="C0C0C0"/>
                  </a:outerShdw>
                </a:effectLst>
                <a:latin typeface="Tahoma" pitchFamily="34" charset="0"/>
              </a:rPr>
              <a:t>DANTE ALIGHIERI</a:t>
            </a:r>
          </a:p>
          <a:p>
            <a:pPr algn="ctr" eaLnBrk="0" hangingPunct="0">
              <a:spcBef>
                <a:spcPct val="50000"/>
              </a:spcBef>
              <a:defRPr/>
            </a:pPr>
            <a:r>
              <a:rPr lang="it-IT" sz="2000" b="1">
                <a:solidFill>
                  <a:srgbClr val="008080"/>
                </a:solidFill>
                <a:effectLst>
                  <a:outerShdw blurRad="38100" dist="38100" dir="2700000" algn="tl">
                    <a:srgbClr val="C0C0C0"/>
                  </a:outerShdw>
                </a:effectLst>
                <a:latin typeface="Tahoma" pitchFamily="34" charset="0"/>
              </a:rPr>
              <a:t>La Divina Commedia, INFERNO, canto XXVI, 118-120</a:t>
            </a:r>
          </a:p>
          <a:p>
            <a:pPr algn="ctr" eaLnBrk="0" hangingPunct="0">
              <a:spcBef>
                <a:spcPct val="50000"/>
              </a:spcBef>
              <a:defRPr/>
            </a:pPr>
            <a:endParaRPr lang="it-IT" sz="2000" b="1">
              <a:solidFill>
                <a:srgbClr val="008080"/>
              </a:solidFill>
              <a:effectLst>
                <a:outerShdw blurRad="38100" dist="38100" dir="2700000" algn="tl">
                  <a:srgbClr val="C0C0C0"/>
                </a:outerShdw>
              </a:effectLst>
              <a:latin typeface="Tahoma" pitchFamily="34" charset="0"/>
            </a:endParaRPr>
          </a:p>
        </p:txBody>
      </p:sp>
      <p:sp>
        <p:nvSpPr>
          <p:cNvPr id="68614" name="Text Box 8"/>
          <p:cNvSpPr txBox="1">
            <a:spLocks noChangeArrowheads="1"/>
          </p:cNvSpPr>
          <p:nvPr/>
        </p:nvSpPr>
        <p:spPr bwMode="auto">
          <a:xfrm>
            <a:off x="3368675" y="5516563"/>
            <a:ext cx="3559175" cy="836612"/>
          </a:xfrm>
          <a:prstGeom prst="rect">
            <a:avLst/>
          </a:prstGeom>
          <a:solidFill>
            <a:srgbClr val="0070C0"/>
          </a:solidFill>
          <a:ln w="9525">
            <a:noFill/>
            <a:miter lim="800000"/>
            <a:headEnd/>
            <a:tailEnd/>
          </a:ln>
        </p:spPr>
        <p:txBody>
          <a:bodyPr>
            <a:spAutoFit/>
          </a:bodyPr>
          <a:lstStyle/>
          <a:p>
            <a:pPr algn="ctr">
              <a:spcBef>
                <a:spcPct val="50000"/>
              </a:spcBef>
              <a:defRPr/>
            </a:pPr>
            <a:r>
              <a:rPr lang="it-IT" sz="1400" b="1">
                <a:solidFill>
                  <a:schemeClr val="bg1"/>
                </a:solidFill>
                <a:effectLst>
                  <a:outerShdw blurRad="38100" dist="38100" dir="2700000" algn="tl">
                    <a:srgbClr val="000000"/>
                  </a:outerShdw>
                </a:effectLst>
                <a:latin typeface="Tahoma" pitchFamily="34" charset="0"/>
              </a:rPr>
              <a:t>Prof. CARMIGNANI FABRIZIO</a:t>
            </a:r>
          </a:p>
          <a:p>
            <a:pPr algn="ctr">
              <a:spcBef>
                <a:spcPct val="50000"/>
              </a:spcBef>
              <a:defRPr/>
            </a:pPr>
            <a:r>
              <a:rPr lang="it-IT" sz="1400" b="1">
                <a:solidFill>
                  <a:srgbClr val="FFFF00"/>
                </a:solidFill>
                <a:effectLst>
                  <a:outerShdw blurRad="38100" dist="38100" dir="2700000" algn="tl">
                    <a:srgbClr val="000000"/>
                  </a:outerShdw>
                </a:effectLst>
                <a:latin typeface="Tahoma" pitchFamily="34" charset="0"/>
                <a:hlinkClick r:id="rId2"/>
              </a:rPr>
              <a:t>fabcar@hotmail.it</a:t>
            </a:r>
            <a:r>
              <a:rPr lang="it-IT" sz="1400" b="1">
                <a:solidFill>
                  <a:srgbClr val="FFFF00"/>
                </a:solidFill>
                <a:effectLst>
                  <a:outerShdw blurRad="38100" dist="38100" dir="2700000" algn="tl">
                    <a:srgbClr val="000000"/>
                  </a:outerShdw>
                </a:effectLst>
                <a:latin typeface="Tahoma" pitchFamily="34" charset="0"/>
              </a:rPr>
              <a:t> </a:t>
            </a:r>
            <a:r>
              <a:rPr lang="it-IT" sz="1400" b="1">
                <a:solidFill>
                  <a:srgbClr val="FF0000"/>
                </a:solidFill>
                <a:effectLst>
                  <a:outerShdw blurRad="38100" dist="38100" dir="2700000" algn="tl">
                    <a:srgbClr val="000000"/>
                  </a:outerShdw>
                </a:effectLst>
                <a:latin typeface="Tahoma" pitchFamily="34" charset="0"/>
              </a:rPr>
              <a:t>www.fabriziocarmignani.com</a:t>
            </a:r>
          </a:p>
        </p:txBody>
      </p:sp>
      <p:sp>
        <p:nvSpPr>
          <p:cNvPr id="25610" name="Rectangle 10"/>
          <p:cNvSpPr>
            <a:spLocks noGrp="1" noChangeArrowheads="1"/>
          </p:cNvSpPr>
          <p:nvPr>
            <p:ph type="title"/>
          </p:nvPr>
        </p:nvSpPr>
        <p:spPr>
          <a:xfrm>
            <a:off x="153988" y="188913"/>
            <a:ext cx="9480550" cy="811212"/>
          </a:xfrm>
          <a:solidFill>
            <a:srgbClr val="0070C0"/>
          </a:solidFill>
          <a:ln w="38100"/>
        </p:spPr>
        <p:txBody>
          <a:bodyPr>
            <a:normAutofit/>
          </a:bodyPr>
          <a:lstStyle/>
          <a:p>
            <a:pPr eaLnBrk="1" hangingPunct="1">
              <a:defRPr/>
            </a:pPr>
            <a:r>
              <a:rPr lang="it-IT" sz="2000" b="1" smtClean="0">
                <a:solidFill>
                  <a:schemeClr val="bg1"/>
                </a:solidFill>
                <a:effectLst>
                  <a:outerShdw blurRad="38100" dist="38100" dir="2700000" algn="tl">
                    <a:srgbClr val="000000"/>
                  </a:outerShdw>
                </a:effectLst>
                <a:latin typeface="Tahoma" pitchFamily="34" charset="0"/>
              </a:rPr>
              <a:t>FINE della lezione N. 1Abis </a:t>
            </a:r>
            <a:br>
              <a:rPr lang="it-IT" sz="2000" b="1" smtClean="0">
                <a:solidFill>
                  <a:schemeClr val="bg1"/>
                </a:solidFill>
                <a:effectLst>
                  <a:outerShdw blurRad="38100" dist="38100" dir="2700000" algn="tl">
                    <a:srgbClr val="000000"/>
                  </a:outerShdw>
                </a:effectLst>
                <a:latin typeface="Tahoma" pitchFamily="34" charset="0"/>
              </a:rPr>
            </a:br>
            <a:r>
              <a:rPr lang="it-IT" sz="2000" b="1" smtClean="0">
                <a:solidFill>
                  <a:srgbClr val="FF0000"/>
                </a:solidFill>
                <a:effectLst>
                  <a:outerShdw blurRad="38100" dist="38100" dir="2700000" algn="tl">
                    <a:srgbClr val="000000"/>
                  </a:outerShdw>
                </a:effectLst>
                <a:latin typeface="Tahoma" pitchFamily="34" charset="0"/>
              </a:rPr>
              <a:t>Breve storia delle esplorazioni spaziali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3988" y="857250"/>
            <a:ext cx="9520237" cy="2786063"/>
          </a:xfrm>
          <a:solidFill>
            <a:srgbClr val="FF0000"/>
          </a:solidFill>
        </p:spPr>
        <p:txBody>
          <a:bodyPr>
            <a:noAutofit/>
          </a:bodyPr>
          <a:lstStyle/>
          <a:p>
            <a:pPr algn="ctr" eaLnBrk="1" hangingPunct="1">
              <a:buFont typeface="Arial" charset="0"/>
              <a:buNone/>
              <a:defRPr/>
            </a:pPr>
            <a:r>
              <a:rPr lang="it-IT" sz="2800" b="1" smtClean="0">
                <a:solidFill>
                  <a:srgbClr val="0070C0"/>
                </a:solidFill>
                <a:effectLst>
                  <a:outerShdw blurRad="38100" dist="38100" dir="2700000" algn="tl">
                    <a:srgbClr val="000000"/>
                  </a:outerShdw>
                </a:effectLst>
                <a:latin typeface="Tahoma" pitchFamily="34" charset="0"/>
              </a:rPr>
              <a:t>LAIKA</a:t>
            </a:r>
            <a:r>
              <a:rPr lang="it-IT" sz="2000" b="1" smtClean="0">
                <a:solidFill>
                  <a:schemeClr val="bg1"/>
                </a:solidFill>
                <a:effectLst>
                  <a:outerShdw blurRad="38100" dist="38100" dir="2700000" algn="tl">
                    <a:srgbClr val="000000"/>
                  </a:outerShdw>
                </a:effectLst>
                <a:latin typeface="Tahoma" pitchFamily="34" charset="0"/>
              </a:rPr>
              <a:t> è la cagnetta che il </a:t>
            </a:r>
            <a:r>
              <a:rPr lang="it-IT" sz="2800" b="1" smtClean="0">
                <a:solidFill>
                  <a:srgbClr val="0070C0"/>
                </a:solidFill>
                <a:effectLst>
                  <a:outerShdw blurRad="38100" dist="38100" dir="2700000" algn="tl">
                    <a:srgbClr val="000000"/>
                  </a:outerShdw>
                </a:effectLst>
                <a:latin typeface="Tahoma" pitchFamily="34" charset="0"/>
              </a:rPr>
              <a:t>3 novembre 1957 </a:t>
            </a:r>
            <a:r>
              <a:rPr lang="it-IT" sz="2000" b="1" smtClean="0">
                <a:solidFill>
                  <a:schemeClr val="bg1"/>
                </a:solidFill>
                <a:effectLst>
                  <a:outerShdw blurRad="38100" dist="38100" dir="2700000" algn="tl">
                    <a:srgbClr val="000000"/>
                  </a:outerShdw>
                </a:effectLst>
                <a:latin typeface="Tahoma" pitchFamily="34" charset="0"/>
              </a:rPr>
              <a:t>lasciò la Terra a bordo della capsula spaziale sovietica </a:t>
            </a:r>
            <a:r>
              <a:rPr lang="it-IT" sz="2400" b="1" smtClean="0">
                <a:solidFill>
                  <a:srgbClr val="FFFF00"/>
                </a:solidFill>
                <a:effectLst>
                  <a:outerShdw blurRad="38100" dist="38100" dir="2700000" algn="tl">
                    <a:srgbClr val="000000"/>
                  </a:outerShdw>
                </a:effectLst>
                <a:latin typeface="Tahoma" pitchFamily="34" charset="0"/>
              </a:rPr>
              <a:t>Sputnik 2</a:t>
            </a:r>
            <a:r>
              <a:rPr lang="it-IT" sz="2000" b="1" smtClean="0">
                <a:solidFill>
                  <a:schemeClr val="bg1"/>
                </a:solidFill>
                <a:effectLst>
                  <a:outerShdw blurRad="38100" dist="38100" dir="2700000" algn="tl">
                    <a:srgbClr val="000000"/>
                  </a:outerShdw>
                </a:effectLst>
                <a:latin typeface="Tahoma" pitchFamily="34" charset="0"/>
              </a:rPr>
              <a:t>   </a:t>
            </a:r>
            <a:r>
              <a:rPr lang="it-IT" sz="1800" b="1" smtClean="0">
                <a:solidFill>
                  <a:schemeClr val="bg1"/>
                </a:solidFill>
                <a:effectLst>
                  <a:outerShdw blurRad="38100" dist="38100" dir="2700000" algn="tl">
                    <a:srgbClr val="000000"/>
                  </a:outerShdw>
                </a:effectLst>
                <a:latin typeface="Tahoma" pitchFamily="34" charset="0"/>
              </a:rPr>
              <a:t>                                                                                                        La missione doveva analizzare gli effetti che il volo spaziale poteva provocare su un essere vivente per poter progettare al meglio il volo umano. La capsula Sputnik 2 era attrezzata per il supporto vitale e portava cibo ed acqua ma non prevedeva il rientro, quindi la sorte di Laika era segnata fin dall'inizio della missione. La capsula era attrezzata con sensori per permettere il monitoraggio dei segnali vitali dell’animale  come pressione sanguigna, battiti cardiaci e frequenza del respiro. </a:t>
            </a:r>
          </a:p>
          <a:p>
            <a:pPr algn="ctr" eaLnBrk="1" hangingPunct="1">
              <a:buFont typeface="Arial" charset="0"/>
              <a:buNone/>
              <a:defRPr/>
            </a:pPr>
            <a:endParaRPr lang="it-IT" sz="1800" b="1" smtClean="0">
              <a:solidFill>
                <a:schemeClr val="bg1"/>
              </a:solidFill>
              <a:effectLst>
                <a:outerShdw blurRad="38100" dist="38100" dir="2700000" algn="tl">
                  <a:srgbClr val="000000"/>
                </a:outerShdw>
              </a:effectLst>
              <a:latin typeface="Tahoma" pitchFamily="34" charset="0"/>
            </a:endParaRPr>
          </a:p>
        </p:txBody>
      </p:sp>
      <p:pic>
        <p:nvPicPr>
          <p:cNvPr id="16386" name="Picture 2" descr="http://www.liceoagnoletti.it/attivita/attivita_professori/fisicafacile/Gravitazione/Immagini%20Finali/LaikaRussianDogRSA.jpg"/>
          <p:cNvPicPr>
            <a:picLocks noChangeAspect="1" noChangeArrowheads="1"/>
          </p:cNvPicPr>
          <p:nvPr/>
        </p:nvPicPr>
        <p:blipFill>
          <a:blip r:embed="rId2"/>
          <a:srcRect/>
          <a:stretch>
            <a:fillRect/>
          </a:stretch>
        </p:blipFill>
        <p:spPr bwMode="auto">
          <a:xfrm>
            <a:off x="231775" y="3786188"/>
            <a:ext cx="2705100" cy="2857500"/>
          </a:xfrm>
          <a:prstGeom prst="rect">
            <a:avLst/>
          </a:prstGeom>
          <a:noFill/>
          <a:ln w="9525">
            <a:noFill/>
            <a:miter lim="800000"/>
            <a:headEnd/>
            <a:tailEnd/>
          </a:ln>
        </p:spPr>
      </p:pic>
      <p:sp>
        <p:nvSpPr>
          <p:cNvPr id="5" name="CasellaDiTesto 4"/>
          <p:cNvSpPr txBox="1"/>
          <p:nvPr/>
        </p:nvSpPr>
        <p:spPr>
          <a:xfrm>
            <a:off x="3008313" y="3786188"/>
            <a:ext cx="6665912" cy="2805112"/>
          </a:xfrm>
          <a:prstGeom prst="rect">
            <a:avLst/>
          </a:prstGeom>
          <a:solidFill>
            <a:srgbClr val="FF0000"/>
          </a:solidFill>
        </p:spPr>
        <p:txBody>
          <a:bodyPr>
            <a:spAutoFit/>
          </a:bodyPr>
          <a:lstStyle/>
          <a:p>
            <a:pPr algn="ctr">
              <a:defRPr/>
            </a:pPr>
            <a:r>
              <a:rPr lang="it-IT" sz="2000" b="1">
                <a:solidFill>
                  <a:schemeClr val="bg1"/>
                </a:solidFill>
                <a:effectLst>
                  <a:outerShdw blurRad="38100" dist="38100" dir="2700000" algn="tl">
                    <a:srgbClr val="000000"/>
                  </a:outerShdw>
                </a:effectLst>
                <a:latin typeface="Tahoma" pitchFamily="34" charset="0"/>
              </a:rPr>
              <a:t>Secondo alcuni </a:t>
            </a:r>
            <a:r>
              <a:rPr lang="it-IT" sz="2400" b="1">
                <a:solidFill>
                  <a:srgbClr val="FFFF00"/>
                </a:solidFill>
                <a:effectLst>
                  <a:outerShdw blurRad="38100" dist="38100" dir="2700000" algn="tl">
                    <a:srgbClr val="000000"/>
                  </a:outerShdw>
                </a:effectLst>
                <a:latin typeface="Tahoma" pitchFamily="34" charset="0"/>
              </a:rPr>
              <a:t>LAIKA</a:t>
            </a:r>
            <a:r>
              <a:rPr lang="it-IT" sz="2000" b="1">
                <a:solidFill>
                  <a:schemeClr val="bg1"/>
                </a:solidFill>
                <a:effectLst>
                  <a:outerShdw blurRad="38100" dist="38100" dir="2700000" algn="tl">
                    <a:srgbClr val="000000"/>
                  </a:outerShdw>
                </a:effectLst>
                <a:latin typeface="Tahoma" pitchFamily="34" charset="0"/>
              </a:rPr>
              <a:t> morì poche ore dopo l'entrata in orbita mentre altri stimano che Laika sopravvisse per circa 10 giorni (ipotesi inverosimile poiché le batterie che alimentavano             i sistemi dello Sputnik 2 si esaurirono                       dopo circa 6 giorni)</a:t>
            </a:r>
            <a:endParaRPr lang="it-IT" b="1">
              <a:solidFill>
                <a:schemeClr val="bg1"/>
              </a:solidFill>
              <a:effectLst>
                <a:outerShdw blurRad="38100" dist="38100" dir="2700000" algn="tl">
                  <a:srgbClr val="000000"/>
                </a:outerShdw>
              </a:effectLst>
              <a:latin typeface="Tahoma" pitchFamily="34" charset="0"/>
            </a:endParaRPr>
          </a:p>
          <a:p>
            <a:pPr algn="ctr">
              <a:defRPr/>
            </a:pPr>
            <a:r>
              <a:rPr lang="it-IT" b="1">
                <a:solidFill>
                  <a:schemeClr val="bg1"/>
                </a:solidFill>
                <a:effectLst>
                  <a:outerShdw blurRad="38100" dist="38100" dir="2700000" algn="tl">
                    <a:srgbClr val="000000"/>
                  </a:outerShdw>
                </a:effectLst>
                <a:latin typeface="Tahoma" pitchFamily="34" charset="0"/>
              </a:rPr>
              <a:t>Lo Sputnik 2 proseguì il suo viaggio compiendo oltre 2000 orbite per poi bruciare il 14 aprile 1958 al rientro nell'atmosfera terrestre</a:t>
            </a:r>
          </a:p>
        </p:txBody>
      </p:sp>
      <p:sp>
        <p:nvSpPr>
          <p:cNvPr id="6" name="CasellaDiTesto 5"/>
          <p:cNvSpPr txBox="1"/>
          <p:nvPr/>
        </p:nvSpPr>
        <p:spPr>
          <a:xfrm>
            <a:off x="200025" y="214313"/>
            <a:ext cx="9432925" cy="519112"/>
          </a:xfrm>
          <a:prstGeom prst="rect">
            <a:avLst/>
          </a:prstGeom>
          <a:solidFill>
            <a:srgbClr val="0070C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 </a:t>
            </a:r>
            <a:r>
              <a:rPr lang="it-IT" sz="2800" b="1" u="sng">
                <a:solidFill>
                  <a:srgbClr val="FF0000"/>
                </a:solidFill>
                <a:effectLst>
                  <a:outerShdw blurRad="38100" dist="38100" dir="2700000" algn="tl">
                    <a:srgbClr val="000000"/>
                  </a:outerShdw>
                </a:effectLst>
                <a:latin typeface="Tahoma" pitchFamily="34" charset="0"/>
              </a:rPr>
              <a:t>CAGNETTA LAIKA</a:t>
            </a:r>
            <a:r>
              <a:rPr lang="it-IT" sz="20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vivente nello SPAZIO </a:t>
            </a:r>
            <a:r>
              <a:rPr lang="it-IT" sz="2800" b="1">
                <a:solidFill>
                  <a:srgbClr val="FF0000"/>
                </a:solidFill>
                <a:effectLst>
                  <a:outerShdw blurRad="38100" dist="38100" dir="2700000" algn="tl">
                    <a:srgbClr val="000000"/>
                  </a:outerShdw>
                </a:effectLst>
                <a:latin typeface="Tahoma" pitchFamily="34" charset="0"/>
              </a:rPr>
              <a:t>(1957)</a:t>
            </a:r>
            <a:endParaRPr lang="it-IT" b="1">
              <a:solidFill>
                <a:srgbClr val="FF00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3988" y="1000125"/>
            <a:ext cx="6578600" cy="2289175"/>
          </a:xfrm>
          <a:prstGeom prst="rect">
            <a:avLst/>
          </a:prstGeom>
          <a:solidFill>
            <a:srgbClr val="FF0000"/>
          </a:solidFill>
        </p:spPr>
        <p:txBody>
          <a:bodyPr>
            <a:spAutoFit/>
          </a:bodyPr>
          <a:lstStyle/>
          <a:p>
            <a:pPr algn="ctr">
              <a:defRPr/>
            </a:pPr>
            <a:r>
              <a:rPr lang="it-IT" b="1">
                <a:solidFill>
                  <a:schemeClr val="bg1"/>
                </a:solidFill>
                <a:effectLst>
                  <a:outerShdw blurRad="38100" dist="38100" dir="2700000" algn="tl">
                    <a:srgbClr val="000000"/>
                  </a:outerShdw>
                </a:effectLst>
                <a:latin typeface="Tahoma" pitchFamily="34" charset="0"/>
              </a:rPr>
              <a:t>Dopo un addestramento di parecchi mesi l'allora maggiore </a:t>
            </a:r>
            <a:r>
              <a:rPr lang="it-IT" b="1">
                <a:solidFill>
                  <a:srgbClr val="FFFF00"/>
                </a:solidFill>
                <a:effectLst>
                  <a:outerShdw blurRad="38100" dist="38100" dir="2700000" algn="tl">
                    <a:srgbClr val="000000"/>
                  </a:outerShdw>
                </a:effectLst>
                <a:latin typeface="Tahoma" pitchFamily="34" charset="0"/>
              </a:rPr>
              <a:t>YURI GAGARIN</a:t>
            </a:r>
            <a:r>
              <a:rPr lang="it-IT" b="1">
                <a:solidFill>
                  <a:schemeClr val="bg1"/>
                </a:solidFill>
                <a:effectLst>
                  <a:outerShdw blurRad="38100" dist="38100" dir="2700000" algn="tl">
                    <a:srgbClr val="000000"/>
                  </a:outerShdw>
                </a:effectLst>
                <a:latin typeface="Tahoma" pitchFamily="34" charset="0"/>
              </a:rPr>
              <a:t>, il </a:t>
            </a:r>
            <a:r>
              <a:rPr lang="it-IT" b="1">
                <a:solidFill>
                  <a:srgbClr val="FFFF00"/>
                </a:solidFill>
                <a:effectLst>
                  <a:outerShdw blurRad="38100" dist="38100" dir="2700000" algn="tl">
                    <a:srgbClr val="000000"/>
                  </a:outerShdw>
                </a:effectLst>
                <a:latin typeface="Tahoma" pitchFamily="34" charset="0"/>
              </a:rPr>
              <a:t>12 aprile 1961 </a:t>
            </a:r>
            <a:r>
              <a:rPr lang="it-IT" b="1">
                <a:solidFill>
                  <a:schemeClr val="bg1"/>
                </a:solidFill>
                <a:effectLst>
                  <a:outerShdw blurRad="38100" dist="38100" dir="2700000" algn="tl">
                    <a:srgbClr val="000000"/>
                  </a:outerShdw>
                </a:effectLst>
                <a:latin typeface="Tahoma" pitchFamily="34" charset="0"/>
              </a:rPr>
              <a:t>alle ore 9.07 di Mosca, all'interno della navicella </a:t>
            </a:r>
            <a:r>
              <a:rPr lang="it-IT" b="1">
                <a:solidFill>
                  <a:schemeClr val="hlink"/>
                </a:solidFill>
                <a:effectLst>
                  <a:outerShdw blurRad="38100" dist="38100" dir="2700000" algn="tl">
                    <a:srgbClr val="000000"/>
                  </a:outerShdw>
                </a:effectLst>
                <a:latin typeface="Tahoma" pitchFamily="34" charset="0"/>
              </a:rPr>
              <a:t>Vostok 1</a:t>
            </a:r>
            <a:r>
              <a:rPr lang="it-IT" b="1">
                <a:solidFill>
                  <a:schemeClr val="bg1"/>
                </a:solidFill>
                <a:effectLst>
                  <a:outerShdw blurRad="38100" dist="38100" dir="2700000" algn="tl">
                    <a:srgbClr val="000000"/>
                  </a:outerShdw>
                </a:effectLst>
                <a:latin typeface="Tahoma" pitchFamily="34" charset="0"/>
              </a:rPr>
              <a:t>                 (peso 4,7 ton.) parte per il volo spaziale. </a:t>
            </a:r>
          </a:p>
          <a:p>
            <a:pPr algn="ctr">
              <a:defRPr/>
            </a:pPr>
            <a:r>
              <a:rPr lang="it-IT" b="1">
                <a:solidFill>
                  <a:schemeClr val="bg1"/>
                </a:solidFill>
                <a:effectLst>
                  <a:outerShdw blurRad="38100" dist="38100" dir="2700000" algn="tl">
                    <a:srgbClr val="000000"/>
                  </a:outerShdw>
                </a:effectLst>
                <a:latin typeface="Tahoma" pitchFamily="34" charset="0"/>
              </a:rPr>
              <a:t>Compie un'intera orbita ellittica attorno alla Terra, raggiungendo una massima distanza (apogeo) di 302 km e una minima (perigeo) di 175 km, viaggiando a una velocità di 27.400 km/ora. </a:t>
            </a:r>
            <a:r>
              <a:rPr lang="it-IT" b="1">
                <a:solidFill>
                  <a:srgbClr val="FFFF00"/>
                </a:solidFill>
                <a:effectLst>
                  <a:outerShdw blurRad="38100" dist="38100" dir="2700000" algn="tl">
                    <a:srgbClr val="000000"/>
                  </a:outerShdw>
                </a:effectLst>
                <a:latin typeface="Tahoma" pitchFamily="34" charset="0"/>
              </a:rPr>
              <a:t>Il volo durò 108 minuti</a:t>
            </a:r>
          </a:p>
        </p:txBody>
      </p:sp>
      <p:sp>
        <p:nvSpPr>
          <p:cNvPr id="5" name="CasellaDiTesto 4"/>
          <p:cNvSpPr txBox="1"/>
          <p:nvPr/>
        </p:nvSpPr>
        <p:spPr>
          <a:xfrm>
            <a:off x="153988" y="214313"/>
            <a:ext cx="9520237" cy="579437"/>
          </a:xfrm>
          <a:prstGeom prst="rect">
            <a:avLst/>
          </a:prstGeom>
          <a:solidFill>
            <a:srgbClr val="0070C0"/>
          </a:solidFill>
        </p:spPr>
        <p:txBody>
          <a:bodyPr>
            <a:spAutoFit/>
          </a:bodyPr>
          <a:lstStyle/>
          <a:p>
            <a:pPr algn="ctr">
              <a:defRPr/>
            </a:pPr>
            <a:r>
              <a:rPr lang="it-IT" sz="3200" b="1" u="sng">
                <a:solidFill>
                  <a:srgbClr val="FF0000"/>
                </a:solidFill>
                <a:effectLst>
                  <a:outerShdw blurRad="38100" dist="38100" dir="2700000" algn="tl">
                    <a:srgbClr val="000000"/>
                  </a:outerShdw>
                </a:effectLst>
                <a:latin typeface="Tahoma" pitchFamily="34" charset="0"/>
              </a:rPr>
              <a:t>YURI GAGARIN</a:t>
            </a:r>
            <a:r>
              <a:rPr lang="it-IT" sz="2400" b="1" u="sng">
                <a:solidFill>
                  <a:srgbClr val="FF0000"/>
                </a:solidFill>
                <a:effectLst>
                  <a:outerShdw blurRad="38100" dist="38100" dir="2700000" algn="tl">
                    <a:srgbClr val="000000"/>
                  </a:outerShdw>
                </a:effectLst>
                <a:latin typeface="Tahoma" pitchFamily="34" charset="0"/>
              </a:rPr>
              <a:t>:</a:t>
            </a:r>
            <a:r>
              <a:rPr lang="it-IT" sz="2400" b="1">
                <a:solidFill>
                  <a:srgbClr val="FF0000"/>
                </a:solidFill>
                <a:effectLst>
                  <a:outerShdw blurRad="38100" dist="38100" dir="2700000" algn="tl">
                    <a:srgbClr val="000000"/>
                  </a:outerShdw>
                </a:effectLst>
                <a:latin typeface="Tahoma" pitchFamily="34" charset="0"/>
              </a:rPr>
              <a:t>    </a:t>
            </a:r>
            <a:r>
              <a:rPr lang="it-IT" sz="2400" b="1">
                <a:solidFill>
                  <a:schemeClr val="bg1"/>
                </a:solidFill>
                <a:effectLst>
                  <a:outerShdw blurRad="38100" dist="38100" dir="2700000" algn="tl">
                    <a:srgbClr val="000000"/>
                  </a:outerShdw>
                </a:effectLst>
                <a:latin typeface="Tahoma" pitchFamily="34" charset="0"/>
              </a:rPr>
              <a:t>PRIMO UOMO nello SPAZIO </a:t>
            </a:r>
            <a:r>
              <a:rPr lang="it-IT" sz="2800" b="1">
                <a:solidFill>
                  <a:srgbClr val="FF0000"/>
                </a:solidFill>
                <a:effectLst>
                  <a:outerShdw blurRad="38100" dist="38100" dir="2700000" algn="tl">
                    <a:srgbClr val="000000"/>
                  </a:outerShdw>
                </a:effectLst>
                <a:latin typeface="Tahoma" pitchFamily="34" charset="0"/>
              </a:rPr>
              <a:t>(1961)</a:t>
            </a:r>
          </a:p>
        </p:txBody>
      </p:sp>
      <p:pic>
        <p:nvPicPr>
          <p:cNvPr id="17411" name="Picture 10" descr="http://astro.zeto.czest.pl/astros/1.jpg"/>
          <p:cNvPicPr>
            <a:picLocks noChangeAspect="1" noChangeArrowheads="1"/>
          </p:cNvPicPr>
          <p:nvPr/>
        </p:nvPicPr>
        <p:blipFill>
          <a:blip r:embed="rId2"/>
          <a:srcRect/>
          <a:stretch>
            <a:fillRect/>
          </a:stretch>
        </p:blipFill>
        <p:spPr bwMode="auto">
          <a:xfrm>
            <a:off x="231775" y="3357563"/>
            <a:ext cx="3065463" cy="3286125"/>
          </a:xfrm>
          <a:prstGeom prst="rect">
            <a:avLst/>
          </a:prstGeom>
          <a:noFill/>
          <a:ln w="9525">
            <a:noFill/>
            <a:miter lim="800000"/>
            <a:headEnd/>
            <a:tailEnd/>
          </a:ln>
        </p:spPr>
      </p:pic>
      <p:pic>
        <p:nvPicPr>
          <p:cNvPr id="17412" name="Picture 16" descr="http://t0.gstatic.com/images?q=tbn:LmWon7KoPGkJOM:http://www.letturefantastiche.com/immagini/gagarin.jpg">
            <a:hlinkClick r:id="rId3"/>
          </p:cNvPr>
          <p:cNvPicPr>
            <a:picLocks noChangeAspect="1" noChangeArrowheads="1"/>
          </p:cNvPicPr>
          <p:nvPr/>
        </p:nvPicPr>
        <p:blipFill>
          <a:blip r:embed="rId4"/>
          <a:srcRect/>
          <a:stretch>
            <a:fillRect/>
          </a:stretch>
        </p:blipFill>
        <p:spPr bwMode="auto">
          <a:xfrm>
            <a:off x="3513138" y="3357563"/>
            <a:ext cx="3132137" cy="3330575"/>
          </a:xfrm>
          <a:prstGeom prst="rect">
            <a:avLst/>
          </a:prstGeom>
          <a:noFill/>
          <a:ln w="9525">
            <a:noFill/>
            <a:miter lim="800000"/>
            <a:headEnd/>
            <a:tailEnd/>
          </a:ln>
        </p:spPr>
      </p:pic>
      <p:pic>
        <p:nvPicPr>
          <p:cNvPr id="17413" name="Picture 6" descr="Mostra immagine a dimensione intera">
            <a:hlinkClick r:id="rId5"/>
          </p:cNvPr>
          <p:cNvPicPr>
            <a:picLocks noChangeAspect="1" noChangeArrowheads="1"/>
          </p:cNvPicPr>
          <p:nvPr/>
        </p:nvPicPr>
        <p:blipFill>
          <a:blip r:embed="rId6"/>
          <a:srcRect/>
          <a:stretch>
            <a:fillRect/>
          </a:stretch>
        </p:blipFill>
        <p:spPr bwMode="auto">
          <a:xfrm>
            <a:off x="6810375" y="1000125"/>
            <a:ext cx="286385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2" descr="http://fredfred.net/skriker/images/fred/2006/other/gagarin/_Juri_Gagarin_3.jpg"/>
          <p:cNvPicPr>
            <a:picLocks noChangeAspect="1" noChangeArrowheads="1"/>
          </p:cNvPicPr>
          <p:nvPr/>
        </p:nvPicPr>
        <p:blipFill>
          <a:blip r:embed="rId2"/>
          <a:srcRect/>
          <a:stretch>
            <a:fillRect/>
          </a:stretch>
        </p:blipFill>
        <p:spPr bwMode="auto">
          <a:xfrm>
            <a:off x="200025" y="188913"/>
            <a:ext cx="4321175" cy="2087562"/>
          </a:xfrm>
          <a:prstGeom prst="rect">
            <a:avLst/>
          </a:prstGeom>
          <a:noFill/>
          <a:ln w="9525">
            <a:noFill/>
            <a:miter lim="800000"/>
            <a:headEnd/>
            <a:tailEnd/>
          </a:ln>
        </p:spPr>
      </p:pic>
      <p:pic>
        <p:nvPicPr>
          <p:cNvPr id="18434" name="Picture 14" descr="http://t2.gstatic.com/images?q=tbn:s9SCqnY1xQ2DRM:http://upload.wikimedia.org/wikipedia/commons/thumb/d/df/Vostok_spacecraft.jpg/796px-Vostok_spacecraft.jpg">
            <a:hlinkClick r:id="rId3"/>
          </p:cNvPr>
          <p:cNvPicPr>
            <a:picLocks noChangeAspect="1" noChangeArrowheads="1"/>
          </p:cNvPicPr>
          <p:nvPr/>
        </p:nvPicPr>
        <p:blipFill>
          <a:blip r:embed="rId4"/>
          <a:srcRect/>
          <a:stretch>
            <a:fillRect/>
          </a:stretch>
        </p:blipFill>
        <p:spPr bwMode="auto">
          <a:xfrm>
            <a:off x="4737100" y="188913"/>
            <a:ext cx="4875213" cy="2087562"/>
          </a:xfrm>
          <a:prstGeom prst="rect">
            <a:avLst/>
          </a:prstGeom>
          <a:noFill/>
          <a:ln w="9525">
            <a:noFill/>
            <a:miter lim="800000"/>
            <a:headEnd/>
            <a:tailEnd/>
          </a:ln>
        </p:spPr>
      </p:pic>
      <p:sp>
        <p:nvSpPr>
          <p:cNvPr id="9" name="Segnaposto contenuto 2"/>
          <p:cNvSpPr>
            <a:spLocks noGrp="1"/>
          </p:cNvSpPr>
          <p:nvPr>
            <p:ph idx="1"/>
          </p:nvPr>
        </p:nvSpPr>
        <p:spPr>
          <a:xfrm>
            <a:off x="153988" y="2357438"/>
            <a:ext cx="7031037" cy="4357687"/>
          </a:xfrm>
          <a:solidFill>
            <a:srgbClr val="FF0000"/>
          </a:solidFill>
        </p:spPr>
        <p:txBody>
          <a:bodyPr>
            <a:noAutofit/>
          </a:bodyPr>
          <a:lstStyle/>
          <a:p>
            <a:pPr algn="ctr" eaLnBrk="1" hangingPunct="1">
              <a:buFont typeface="Arial" charset="0"/>
              <a:buNone/>
              <a:defRPr/>
            </a:pPr>
            <a:endParaRPr lang="it-IT" sz="20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it-IT" sz="2000" b="1" smtClean="0">
                <a:solidFill>
                  <a:schemeClr val="bg1"/>
                </a:solidFill>
                <a:effectLst>
                  <a:outerShdw blurRad="38100" dist="38100" dir="2700000" algn="tl">
                    <a:srgbClr val="000000"/>
                  </a:outerShdw>
                </a:effectLst>
                <a:latin typeface="Tahoma" pitchFamily="34" charset="0"/>
              </a:rPr>
              <a:t>Durante il volo, guardando dalla navicella ciò che nessuno aveva mai visto prima,                                      comunica alla base che:                                                                                            </a:t>
            </a:r>
            <a:r>
              <a:rPr lang="it-IT" sz="2400" b="1" smtClean="0">
                <a:solidFill>
                  <a:srgbClr val="0070C0"/>
                </a:solidFill>
                <a:effectLst>
                  <a:outerShdw blurRad="38100" dist="38100" dir="2700000" algn="tl">
                    <a:srgbClr val="000000"/>
                  </a:outerShdw>
                </a:effectLst>
                <a:latin typeface="Tahoma" pitchFamily="34" charset="0"/>
              </a:rPr>
              <a:t>"LA TERRA È BLU … È BELLISSIMA"</a:t>
            </a:r>
            <a:endParaRPr lang="it-IT" sz="2000" b="1" smtClean="0">
              <a:solidFill>
                <a:srgbClr val="0070C0"/>
              </a:solidFill>
              <a:effectLst>
                <a:outerShdw blurRad="38100" dist="38100" dir="2700000" algn="tl">
                  <a:srgbClr val="000000"/>
                </a:outerShdw>
              </a:effectLst>
              <a:latin typeface="Tahoma" pitchFamily="34" charset="0"/>
            </a:endParaRPr>
          </a:p>
          <a:p>
            <a:pPr algn="ctr" eaLnBrk="1" hangingPunct="1">
              <a:buFont typeface="Arial" charset="0"/>
              <a:buNone/>
              <a:defRPr/>
            </a:pPr>
            <a:r>
              <a:rPr lang="it-IT" sz="1800" b="1" smtClean="0">
                <a:solidFill>
                  <a:schemeClr val="bg1"/>
                </a:solidFill>
                <a:effectLst>
                  <a:outerShdw blurRad="38100" dist="38100" dir="2700000" algn="tl">
                    <a:srgbClr val="000000"/>
                  </a:outerShdw>
                </a:effectLst>
                <a:latin typeface="Tahoma" pitchFamily="34" charset="0"/>
              </a:rPr>
              <a:t>Dopo 88 minuti di volo intorno alla Terra, senza avere il controllo della navicella spaziale, guidato da un computer controllato dalla base, la capsula frena la sua corsa accendendo i retrorazzi, in modo da consentire il rientro nell'atmosfera terrestre. </a:t>
            </a:r>
          </a:p>
          <a:p>
            <a:pPr algn="ctr" eaLnBrk="1" hangingPunct="1">
              <a:buFont typeface="Arial" charset="0"/>
              <a:buNone/>
              <a:defRPr/>
            </a:pPr>
            <a:r>
              <a:rPr lang="it-IT" sz="1800" b="1" smtClean="0">
                <a:solidFill>
                  <a:schemeClr val="bg1"/>
                </a:solidFill>
                <a:effectLst>
                  <a:outerShdw blurRad="38100" dist="38100" dir="2700000" algn="tl">
                    <a:srgbClr val="000000"/>
                  </a:outerShdw>
                </a:effectLst>
                <a:latin typeface="Tahoma" pitchFamily="34" charset="0"/>
              </a:rPr>
              <a:t>GAGARIN viene espulso dall'abitacolo e paracadutato a terra.  Il volo termina alle 10.20 ora di Mosca,                                                in un campo vicino alla città di Takhtarova.</a:t>
            </a:r>
          </a:p>
        </p:txBody>
      </p:sp>
      <p:pic>
        <p:nvPicPr>
          <p:cNvPr id="18436" name="Picture 2" descr="http://www.alparavenna.it/esplorazionespaziale/Gagarin/Monumento%20a%20Yuri%20Gagarin%20a%20Mosca.jpg"/>
          <p:cNvPicPr>
            <a:picLocks noChangeAspect="1" noChangeArrowheads="1"/>
          </p:cNvPicPr>
          <p:nvPr/>
        </p:nvPicPr>
        <p:blipFill>
          <a:blip r:embed="rId5"/>
          <a:srcRect/>
          <a:stretch>
            <a:fillRect/>
          </a:stretch>
        </p:blipFill>
        <p:spPr bwMode="auto">
          <a:xfrm>
            <a:off x="7329488" y="2420938"/>
            <a:ext cx="2303462" cy="4270375"/>
          </a:xfrm>
          <a:prstGeom prst="rect">
            <a:avLst/>
          </a:prstGeom>
          <a:noFill/>
          <a:ln w="9525">
            <a:noFill/>
            <a:miter lim="800000"/>
            <a:headEnd/>
            <a:tailEnd/>
          </a:ln>
        </p:spPr>
      </p:pic>
      <p:sp>
        <p:nvSpPr>
          <p:cNvPr id="10" name="CasellaDiTesto 9"/>
          <p:cNvSpPr txBox="1">
            <a:spLocks noChangeArrowheads="1"/>
          </p:cNvSpPr>
          <p:nvPr/>
        </p:nvSpPr>
        <p:spPr bwMode="auto">
          <a:xfrm>
            <a:off x="7473950" y="5734050"/>
            <a:ext cx="2087563" cy="825500"/>
          </a:xfrm>
          <a:prstGeom prst="rect">
            <a:avLst/>
          </a:prstGeom>
          <a:solidFill>
            <a:schemeClr val="bg1"/>
          </a:solidFill>
          <a:ln w="9525">
            <a:noFill/>
            <a:miter lim="800000"/>
            <a:headEnd/>
            <a:tailEnd/>
          </a:ln>
        </p:spPr>
        <p:txBody>
          <a:bodyPr>
            <a:spAutoFit/>
          </a:bodyPr>
          <a:lstStyle/>
          <a:p>
            <a:pPr algn="ctr">
              <a:defRPr/>
            </a:pPr>
            <a:r>
              <a:rPr lang="it-IT" sz="1600" b="1">
                <a:solidFill>
                  <a:srgbClr val="FF3300"/>
                </a:solidFill>
                <a:effectLst>
                  <a:outerShdw blurRad="38100" dist="38100" dir="2700000" algn="tl">
                    <a:srgbClr val="C0C0C0"/>
                  </a:outerShdw>
                </a:effectLst>
                <a:latin typeface="Tahoma" pitchFamily="34" charset="0"/>
              </a:rPr>
              <a:t>Monumento a GAGARIN</a:t>
            </a:r>
          </a:p>
          <a:p>
            <a:pPr algn="ctr">
              <a:defRPr/>
            </a:pPr>
            <a:r>
              <a:rPr lang="it-IT" sz="1600" b="1">
                <a:solidFill>
                  <a:srgbClr val="FF3300"/>
                </a:solidFill>
                <a:effectLst>
                  <a:outerShdw blurRad="38100" dist="38100" dir="2700000" algn="tl">
                    <a:srgbClr val="C0C0C0"/>
                  </a:outerShdw>
                </a:effectLst>
                <a:latin typeface="Tahoma" pitchFamily="34" charset="0"/>
              </a:rPr>
              <a:t>MOSCA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231775" y="142875"/>
            <a:ext cx="9442450" cy="6429375"/>
          </a:xfrm>
          <a:solidFill>
            <a:srgbClr val="0070C0"/>
          </a:solidFill>
        </p:spPr>
        <p:txBody>
          <a:bodyPr>
            <a:normAutofit/>
          </a:bodyPr>
          <a:lstStyle/>
          <a:p>
            <a:pPr eaLnBrk="1" hangingPunct="1">
              <a:defRPr/>
            </a:pPr>
            <a:r>
              <a:rPr lang="it-IT" sz="3600" b="1" u="sng" smtClean="0">
                <a:solidFill>
                  <a:schemeClr val="bg1"/>
                </a:solidFill>
                <a:effectLst>
                  <a:outerShdw blurRad="38100" dist="38100" dir="2700000" algn="tl">
                    <a:srgbClr val="000000"/>
                  </a:outerShdw>
                </a:effectLst>
                <a:latin typeface="Tahoma" pitchFamily="34" charset="0"/>
              </a:rPr>
              <a:t>ORBITA intorno alla TERRA</a:t>
            </a: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 PRIMO SATELLITE: URSS </a:t>
            </a:r>
            <a:r>
              <a:rPr lang="it-IT" sz="2700" b="1" smtClean="0">
                <a:solidFill>
                  <a:srgbClr val="FF0000"/>
                </a:solidFill>
                <a:effectLst>
                  <a:outerShdw blurRad="38100" dist="38100" dir="2700000" algn="tl">
                    <a:srgbClr val="000000"/>
                  </a:outerShdw>
                </a:effectLst>
                <a:latin typeface="Tahoma" pitchFamily="34" charset="0"/>
              </a:rPr>
              <a:t>nel 1957</a:t>
            </a:r>
            <a:r>
              <a:rPr lang="it-IT" sz="2200" b="1" smtClean="0">
                <a:solidFill>
                  <a:srgbClr val="FF0000"/>
                </a:solidFill>
                <a:effectLst>
                  <a:outerShdw blurRad="38100" dist="38100" dir="2700000" algn="tl">
                    <a:srgbClr val="000000"/>
                  </a:outerShdw>
                </a:effectLst>
                <a:latin typeface="Tahoma" pitchFamily="34" charset="0"/>
              </a:rPr>
              <a:t/>
            </a:r>
            <a:br>
              <a:rPr lang="it-IT" sz="22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(SPUTNIK 1)</a:t>
            </a: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PRIMO ESSERE VIVENTE:</a:t>
            </a:r>
            <a:r>
              <a:rPr lang="it-IT" sz="3100" b="1" smtClean="0">
                <a:solidFill>
                  <a:srgbClr val="FFFF00"/>
                </a:solidFill>
                <a:effectLst>
                  <a:outerShdw blurRad="38100" dist="38100" dir="2700000" algn="tl">
                    <a:srgbClr val="000000"/>
                  </a:outerShdw>
                </a:effectLst>
                <a:latin typeface="Tahoma" pitchFamily="34" charset="0"/>
              </a:rPr>
              <a:t> </a:t>
            </a:r>
            <a:r>
              <a:rPr lang="it-IT" sz="3100" b="1" smtClean="0">
                <a:solidFill>
                  <a:srgbClr val="FF0000"/>
                </a:solidFill>
                <a:effectLst>
                  <a:outerShdw blurRad="38100" dist="38100" dir="2700000" algn="tl">
                    <a:srgbClr val="000000"/>
                  </a:outerShdw>
                </a:effectLst>
                <a:latin typeface="Tahoma" pitchFamily="34" charset="0"/>
              </a:rPr>
              <a:t>URSS </a:t>
            </a:r>
            <a:r>
              <a:rPr lang="it-IT" sz="2700" b="1" smtClean="0">
                <a:solidFill>
                  <a:srgbClr val="FF0000"/>
                </a:solidFill>
                <a:effectLst>
                  <a:outerShdw blurRad="38100" dist="38100" dir="2700000" algn="tl">
                    <a:srgbClr val="000000"/>
                  </a:outerShdw>
                </a:effectLst>
                <a:latin typeface="Tahoma" pitchFamily="34" charset="0"/>
              </a:rPr>
              <a:t>nel 1957 </a:t>
            </a:r>
            <a:r>
              <a:rPr lang="it-IT" sz="3100" b="1" smtClean="0">
                <a:solidFill>
                  <a:srgbClr val="FF0000"/>
                </a:solidFill>
                <a:effectLst>
                  <a:outerShdw blurRad="38100" dist="38100" dir="2700000" algn="tl">
                    <a:srgbClr val="000000"/>
                  </a:outerShdw>
                </a:effectLst>
                <a:latin typeface="Tahoma" pitchFamily="34" charset="0"/>
              </a:rPr>
              <a:t/>
            </a:r>
            <a:br>
              <a:rPr lang="it-IT" sz="31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(cagnetta LAIKA – SPUTNIK 2)</a:t>
            </a:r>
            <a:r>
              <a:rPr lang="it-IT" sz="4000" b="1" smtClean="0">
                <a:solidFill>
                  <a:srgbClr val="FFFF00"/>
                </a:solidFill>
                <a:effectLst>
                  <a:outerShdw blurRad="38100" dist="38100" dir="2700000" algn="tl">
                    <a:srgbClr val="000000"/>
                  </a:outerShdw>
                </a:effectLst>
                <a:latin typeface="Tahoma" pitchFamily="34" charset="0"/>
              </a:rPr>
              <a:t/>
            </a:r>
            <a:br>
              <a:rPr lang="it-IT" sz="40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PRIMO UOMO: URSS </a:t>
            </a:r>
            <a:r>
              <a:rPr lang="it-IT" sz="2700" b="1" smtClean="0">
                <a:solidFill>
                  <a:srgbClr val="FF0000"/>
                </a:solidFill>
                <a:effectLst>
                  <a:outerShdw blurRad="38100" dist="38100" dir="2700000" algn="tl">
                    <a:srgbClr val="000000"/>
                  </a:outerShdw>
                </a:effectLst>
                <a:latin typeface="Tahoma" pitchFamily="34" charset="0"/>
              </a:rPr>
              <a:t>nel 1961 </a:t>
            </a:r>
            <a:br>
              <a:rPr lang="it-IT" sz="27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(astronauta Yuri Gagarin - VOSTOK 1)</a:t>
            </a:r>
            <a:r>
              <a:rPr lang="it-IT" sz="3100" b="1" smtClean="0">
                <a:solidFill>
                  <a:srgbClr val="FFFF00"/>
                </a:solidFill>
                <a:effectLst>
                  <a:outerShdw blurRad="38100" dist="38100" dir="2700000" algn="tl">
                    <a:srgbClr val="000000"/>
                  </a:outerShdw>
                </a:effectLst>
                <a:latin typeface="Tahoma" pitchFamily="34" charset="0"/>
              </a:rPr>
              <a:t/>
            </a:r>
            <a:br>
              <a:rPr lang="it-IT" sz="3100" b="1" smtClean="0">
                <a:solidFill>
                  <a:srgbClr val="FFFF00"/>
                </a:solidFill>
                <a:effectLst>
                  <a:outerShdw blurRad="38100" dist="38100" dir="2700000" algn="tl">
                    <a:srgbClr val="000000"/>
                  </a:outerShdw>
                </a:effectLst>
                <a:latin typeface="Tahoma" pitchFamily="34" charset="0"/>
              </a:rPr>
            </a:br>
            <a:r>
              <a:rPr lang="it-IT" sz="3100" b="1" smtClean="0">
                <a:solidFill>
                  <a:srgbClr val="FF0000"/>
                </a:solidFill>
                <a:effectLst>
                  <a:outerShdw blurRad="38100" dist="38100" dir="2700000" algn="tl">
                    <a:srgbClr val="000000"/>
                  </a:outerShdw>
                </a:effectLst>
                <a:latin typeface="Tahoma" pitchFamily="34" charset="0"/>
              </a:rPr>
              <a:t>PRIMA DONNA:</a:t>
            </a:r>
            <a:r>
              <a:rPr lang="it-IT" sz="3600" b="1" smtClean="0">
                <a:solidFill>
                  <a:srgbClr val="FFFF00"/>
                </a:solidFill>
                <a:effectLst>
                  <a:outerShdw blurRad="38100" dist="38100" dir="2700000" algn="tl">
                    <a:srgbClr val="000000"/>
                  </a:outerShdw>
                </a:effectLst>
                <a:latin typeface="Tahoma" pitchFamily="34" charset="0"/>
              </a:rPr>
              <a:t> </a:t>
            </a:r>
            <a:r>
              <a:rPr lang="it-IT" sz="3100" b="1" smtClean="0">
                <a:solidFill>
                  <a:srgbClr val="FF0000"/>
                </a:solidFill>
                <a:effectLst>
                  <a:outerShdw blurRad="38100" dist="38100" dir="2700000" algn="tl">
                    <a:srgbClr val="000000"/>
                  </a:outerShdw>
                </a:effectLst>
                <a:latin typeface="Tahoma" pitchFamily="34" charset="0"/>
              </a:rPr>
              <a:t>URSS </a:t>
            </a:r>
            <a:r>
              <a:rPr lang="it-IT" sz="2700" b="1" smtClean="0">
                <a:solidFill>
                  <a:srgbClr val="FF0000"/>
                </a:solidFill>
                <a:effectLst>
                  <a:outerShdw blurRad="38100" dist="38100" dir="2700000" algn="tl">
                    <a:srgbClr val="000000"/>
                  </a:outerShdw>
                </a:effectLst>
                <a:latin typeface="Tahoma" pitchFamily="34" charset="0"/>
              </a:rPr>
              <a:t>nel 1963</a:t>
            </a:r>
            <a:br>
              <a:rPr lang="it-IT" sz="2700" b="1" smtClean="0">
                <a:solidFill>
                  <a:srgbClr val="FF0000"/>
                </a:solidFill>
                <a:effectLst>
                  <a:outerShdw blurRad="38100" dist="38100" dir="2700000" algn="tl">
                    <a:srgbClr val="000000"/>
                  </a:outerShdw>
                </a:effectLst>
                <a:latin typeface="Tahoma" pitchFamily="34" charset="0"/>
              </a:rPr>
            </a:br>
            <a:r>
              <a:rPr lang="it-IT" sz="2200" b="1" smtClean="0">
                <a:solidFill>
                  <a:srgbClr val="FFFF00"/>
                </a:solidFill>
                <a:effectLst>
                  <a:outerShdw blurRad="38100" dist="38100" dir="2700000" algn="tl">
                    <a:srgbClr val="000000"/>
                  </a:outerShdw>
                </a:effectLst>
                <a:latin typeface="Tahoma" pitchFamily="34" charset="0"/>
              </a:rPr>
              <a:t>(astronauta Valentina Tereskova - VOSTOK 6)</a:t>
            </a: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2700" b="1" smtClean="0">
                <a:solidFill>
                  <a:srgbClr val="FFFF00"/>
                </a:solidFill>
                <a:effectLst>
                  <a:outerShdw blurRad="38100" dist="38100" dir="2700000" algn="tl">
                    <a:srgbClr val="000000"/>
                  </a:outerShdw>
                </a:effectLst>
                <a:latin typeface="Tahoma" pitchFamily="34" charset="0"/>
              </a:rPr>
              <a:t/>
            </a:r>
            <a:br>
              <a:rPr lang="it-IT" sz="2700" b="1" smtClean="0">
                <a:solidFill>
                  <a:srgbClr val="FFFF00"/>
                </a:solidFill>
                <a:effectLst>
                  <a:outerShdw blurRad="38100" dist="38100" dir="2700000" algn="tl">
                    <a:srgbClr val="000000"/>
                  </a:outerShdw>
                </a:effectLst>
                <a:latin typeface="Tahoma" pitchFamily="34" charset="0"/>
              </a:rPr>
            </a:br>
            <a:r>
              <a:rPr lang="it-IT" sz="2800" b="1" smtClean="0">
                <a:solidFill>
                  <a:schemeClr val="bg1"/>
                </a:solidFill>
                <a:effectLst>
                  <a:outerShdw blurRad="38100" dist="38100" dir="2700000" algn="tl">
                    <a:srgbClr val="000000"/>
                  </a:outerShdw>
                </a:effectLst>
                <a:latin typeface="Tahoma" pitchFamily="34" charset="0"/>
              </a:rPr>
              <a:t>Cosmodromo di BAJKONUR (Kazakistan)</a:t>
            </a:r>
            <a:br>
              <a:rPr lang="it-IT" sz="2800" b="1" smtClean="0">
                <a:solidFill>
                  <a:schemeClr val="bg1"/>
                </a:solidFill>
                <a:effectLst>
                  <a:outerShdw blurRad="38100" dist="38100" dir="2700000" algn="tl">
                    <a:srgbClr val="000000"/>
                  </a:outerShdw>
                </a:effectLst>
                <a:latin typeface="Tahoma" pitchFamily="34" charset="0"/>
              </a:rPr>
            </a:br>
            <a:r>
              <a:rPr lang="it-IT" sz="2800" b="1" smtClean="0">
                <a:solidFill>
                  <a:schemeClr val="bg1"/>
                </a:solidFill>
                <a:effectLst>
                  <a:outerShdw blurRad="38100" dist="38100" dir="2700000" algn="tl">
                    <a:srgbClr val="000000"/>
                  </a:outerShdw>
                </a:effectLst>
                <a:latin typeface="Tahoma" pitchFamily="34" charset="0"/>
              </a:rPr>
              <a:t>Navicelle spaziali SOYUZ</a:t>
            </a:r>
            <a:r>
              <a:rPr lang="it-IT" sz="3200" b="1" smtClean="0">
                <a:solidFill>
                  <a:srgbClr val="FFFF00"/>
                </a:solidFill>
                <a:effectLst>
                  <a:outerShdw blurRad="38100" dist="38100" dir="2700000" algn="tl">
                    <a:srgbClr val="000000"/>
                  </a:outerShdw>
                </a:effectLst>
                <a:latin typeface="Tahoma" pitchFamily="34" charset="0"/>
              </a:rPr>
              <a:t/>
            </a:r>
            <a:br>
              <a:rPr lang="it-IT" sz="3200" b="1" smtClean="0">
                <a:solidFill>
                  <a:srgbClr val="FFFF00"/>
                </a:solidFill>
                <a:effectLst>
                  <a:outerShdw blurRad="38100" dist="38100" dir="2700000" algn="tl">
                    <a:srgbClr val="000000"/>
                  </a:outerShdw>
                </a:effectLst>
                <a:latin typeface="Tahoma" pitchFamily="34" charset="0"/>
              </a:rPr>
            </a:br>
            <a:endParaRPr lang="it-IT" sz="3200" b="1" smtClean="0">
              <a:solidFill>
                <a:srgbClr val="FFFF00"/>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200025" y="188913"/>
            <a:ext cx="9474200" cy="4395787"/>
          </a:xfrm>
          <a:solidFill>
            <a:srgbClr val="0070C0"/>
          </a:solidFill>
        </p:spPr>
        <p:txBody>
          <a:bodyPr>
            <a:spAutoFit/>
          </a:bodyPr>
          <a:lstStyle/>
          <a:p>
            <a:pPr algn="ctr" eaLnBrk="1" hangingPunct="1">
              <a:buFont typeface="Arial" charset="0"/>
              <a:buNone/>
              <a:defRPr/>
            </a:pPr>
            <a:r>
              <a:rPr lang="en-US" sz="2400" b="1" u="sng" smtClean="0">
                <a:solidFill>
                  <a:srgbClr val="FFFF00"/>
                </a:solidFill>
                <a:effectLst>
                  <a:outerShdw blurRad="38100" dist="38100" dir="2700000" algn="tl">
                    <a:srgbClr val="000000"/>
                  </a:outerShdw>
                </a:effectLst>
                <a:latin typeface="Tahoma" pitchFamily="34" charset="0"/>
              </a:rPr>
              <a:t>MUSEO dell’ASTRONAUTICA</a:t>
            </a:r>
          </a:p>
          <a:p>
            <a:pPr algn="ctr" eaLnBrk="1" hangingPunct="1">
              <a:buFont typeface="Arial" charset="0"/>
              <a:buNone/>
              <a:defRPr/>
            </a:pPr>
            <a:r>
              <a:rPr lang="en-US" sz="2000" b="1" smtClean="0">
                <a:solidFill>
                  <a:srgbClr val="FF0000"/>
                </a:solidFill>
                <a:effectLst>
                  <a:outerShdw blurRad="38100" dist="38100" dir="2700000" algn="tl">
                    <a:srgbClr val="000000"/>
                  </a:outerShdw>
                </a:effectLst>
                <a:latin typeface="Tahoma" pitchFamily="34" charset="0"/>
              </a:rPr>
              <a:t>(MOSCA)</a:t>
            </a: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Navetta che ospito’ Gagarin (1961): </a:t>
            </a:r>
            <a:r>
              <a:rPr lang="en-US" sz="2000" b="1" smtClean="0">
                <a:solidFill>
                  <a:schemeClr val="bg1"/>
                </a:solidFill>
                <a:effectLst>
                  <a:outerShdw blurRad="38100" dist="38100" dir="2700000" algn="tl">
                    <a:srgbClr val="000000"/>
                  </a:outerShdw>
                </a:effectLst>
                <a:latin typeface="Tahoma" pitchFamily="34" charset="0"/>
              </a:rPr>
              <a:t>veramente minuscola              dove ci si poteva stare solo seduti, quasi rannicchiati,                               senza spazio per muoversi</a:t>
            </a:r>
            <a:endParaRPr lang="en-US" sz="2400" b="1" smtClean="0">
              <a:solidFill>
                <a:schemeClr val="bg1"/>
              </a:solidFill>
              <a:effectLst>
                <a:outerShdw blurRad="38100" dist="38100" dir="2700000" algn="tl">
                  <a:srgbClr val="000000"/>
                </a:outerShdw>
              </a:effectLst>
              <a:latin typeface="Tahoma" pitchFamily="34" charset="0"/>
            </a:endParaRPr>
          </a:p>
          <a:p>
            <a:pPr algn="ctr" eaLnBrk="1" hangingPunct="1">
              <a:buFont typeface="Wingdings" pitchFamily="2" charset="2"/>
              <a:buChar char="Ø"/>
              <a:defRPr/>
            </a:pPr>
            <a:endParaRPr lang="en-US" sz="24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Primo satellite (Sputnik): </a:t>
            </a:r>
            <a:r>
              <a:rPr lang="en-US" sz="2000" b="1" smtClean="0">
                <a:solidFill>
                  <a:schemeClr val="bg1"/>
                </a:solidFill>
                <a:effectLst>
                  <a:outerShdw blurRad="38100" dist="38100" dir="2700000" algn="tl">
                    <a:srgbClr val="000000"/>
                  </a:outerShdw>
                </a:effectLst>
                <a:latin typeface="Tahoma" pitchFamily="34" charset="0"/>
              </a:rPr>
              <a:t>era una sfera con tanti aculei,                  molto piccola, sembrava quasi un giocattolo</a:t>
            </a:r>
          </a:p>
          <a:p>
            <a:pPr algn="ctr" eaLnBrk="1" hangingPunct="1">
              <a:buFont typeface="Wingdings" pitchFamily="2" charset="2"/>
              <a:buChar char="Ø"/>
              <a:defRPr/>
            </a:pPr>
            <a:endParaRPr lang="en-US" sz="900" b="1" smtClean="0">
              <a:solidFill>
                <a:schemeClr val="bg1"/>
              </a:solidFill>
              <a:effectLst>
                <a:outerShdw blurRad="38100" dist="38100" dir="2700000" algn="tl">
                  <a:srgbClr val="000000"/>
                </a:outerShdw>
              </a:effectLst>
              <a:latin typeface="Tahoma" pitchFamily="34" charset="0"/>
            </a:endParaRPr>
          </a:p>
          <a:p>
            <a:pPr algn="ctr" eaLnBrk="1" hangingPunct="1">
              <a:buFont typeface="Arial" charset="0"/>
              <a:buNone/>
              <a:defRPr/>
            </a:pPr>
            <a:r>
              <a:rPr lang="en-US" sz="2400" b="1" smtClean="0">
                <a:solidFill>
                  <a:schemeClr val="bg1"/>
                </a:solidFill>
                <a:effectLst>
                  <a:outerShdw blurRad="38100" dist="38100" dir="2700000" algn="tl">
                    <a:srgbClr val="000000"/>
                  </a:outerShdw>
                </a:effectLst>
                <a:latin typeface="Tahoma" pitchFamily="34" charset="0"/>
              </a:rPr>
              <a:t>“Attrezzi degli astronauti”:                                                                  </a:t>
            </a:r>
            <a:r>
              <a:rPr lang="en-US" sz="2000" b="1" smtClean="0">
                <a:solidFill>
                  <a:schemeClr val="bg1"/>
                </a:solidFill>
                <a:effectLst>
                  <a:outerShdw blurRad="38100" dist="38100" dir="2700000" algn="tl">
                    <a:srgbClr val="000000"/>
                  </a:outerShdw>
                </a:effectLst>
                <a:latin typeface="Tahoma" pitchFamily="34" charset="0"/>
              </a:rPr>
              <a:t>un normale cacciavite e una pinza</a:t>
            </a:r>
          </a:p>
          <a:p>
            <a:pPr algn="ctr" eaLnBrk="1" hangingPunct="1">
              <a:buFont typeface="Arial" charset="0"/>
              <a:buNone/>
              <a:defRPr/>
            </a:pPr>
            <a:endParaRPr lang="it-IT" sz="2400" b="1" smtClean="0">
              <a:solidFill>
                <a:schemeClr val="bg1"/>
              </a:solidFill>
              <a:effectLst>
                <a:outerShdw blurRad="38100" dist="38100" dir="2700000" algn="tl">
                  <a:srgbClr val="000000"/>
                </a:outerShdw>
              </a:effectLst>
              <a:latin typeface="Tahoma" pitchFamily="34" charset="0"/>
            </a:endParaRPr>
          </a:p>
        </p:txBody>
      </p:sp>
      <p:sp>
        <p:nvSpPr>
          <p:cNvPr id="5" name="Rettangolo 4"/>
          <p:cNvSpPr/>
          <p:nvPr/>
        </p:nvSpPr>
        <p:spPr>
          <a:xfrm>
            <a:off x="200025" y="4724400"/>
            <a:ext cx="9505950" cy="1920875"/>
          </a:xfrm>
          <a:prstGeom prst="rect">
            <a:avLst/>
          </a:prstGeom>
          <a:solidFill>
            <a:srgbClr val="FF0000"/>
          </a:solidFill>
        </p:spPr>
        <p:txBody>
          <a:bodyPr>
            <a:spAutoFit/>
          </a:bodyPr>
          <a:lstStyle/>
          <a:p>
            <a:pPr algn="ctr">
              <a:defRPr/>
            </a:pPr>
            <a:endParaRPr lang="en-US" sz="2000" b="1">
              <a:solidFill>
                <a:schemeClr val="bg1"/>
              </a:solidFill>
              <a:effectLst>
                <a:outerShdw blurRad="38100" dist="38100" dir="2700000" algn="tl">
                  <a:srgbClr val="000000"/>
                </a:outerShdw>
              </a:effectLst>
              <a:latin typeface="Tahoma" pitchFamily="34" charset="0"/>
            </a:endParaRPr>
          </a:p>
          <a:p>
            <a:pPr algn="ctr">
              <a:defRPr/>
            </a:pPr>
            <a:r>
              <a:rPr lang="en-US" sz="2000" b="1">
                <a:solidFill>
                  <a:schemeClr val="bg1"/>
                </a:solidFill>
                <a:effectLst>
                  <a:outerShdw blurRad="38100" dist="38100" dir="2700000" algn="tl">
                    <a:srgbClr val="000000"/>
                  </a:outerShdw>
                </a:effectLst>
                <a:latin typeface="Tahoma" pitchFamily="34" charset="0"/>
              </a:rPr>
              <a:t>Rispettando la tradizione, l’ultimo atto pubblico, per  tutti gli astronauti russi prima di partire per una missione e’ quello di depositare un mazzo di fiori sulla tomba di </a:t>
            </a:r>
            <a:r>
              <a:rPr lang="en-US" sz="2000" b="1">
                <a:solidFill>
                  <a:srgbClr val="0070C0"/>
                </a:solidFill>
                <a:effectLst>
                  <a:outerShdw blurRad="38100" dist="38100" dir="2700000" algn="tl">
                    <a:srgbClr val="000000"/>
                  </a:outerShdw>
                </a:effectLst>
                <a:latin typeface="Tahoma" pitchFamily="34" charset="0"/>
              </a:rPr>
              <a:t>YURI  GAGARIN </a:t>
            </a:r>
            <a:r>
              <a:rPr lang="en-US" sz="2000" b="1">
                <a:solidFill>
                  <a:schemeClr val="bg1"/>
                </a:solidFill>
                <a:effectLst>
                  <a:outerShdw blurRad="38100" dist="38100" dir="2700000" algn="tl">
                    <a:srgbClr val="000000"/>
                  </a:outerShdw>
                </a:effectLst>
                <a:latin typeface="Tahoma" pitchFamily="34" charset="0"/>
              </a:rPr>
              <a:t> sepolto tra i grandi della Russia sotto le mura che circondano il Cremlino di Mosca</a:t>
            </a:r>
          </a:p>
          <a:p>
            <a:pPr algn="ctr">
              <a:defRPr/>
            </a:pPr>
            <a:endParaRPr lang="it-IT" sz="2000" b="1">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1" descr="430px-Soyuz_tm-31_in_launch_position.jpg"/>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3" name="CasellaDiTesto 2"/>
          <p:cNvSpPr txBox="1"/>
          <p:nvPr/>
        </p:nvSpPr>
        <p:spPr>
          <a:xfrm>
            <a:off x="0" y="0"/>
            <a:ext cx="9906000" cy="396875"/>
          </a:xfrm>
          <a:prstGeom prst="rect">
            <a:avLst/>
          </a:prstGeom>
          <a:noFill/>
        </p:spPr>
        <p:txBody>
          <a:bodyPr>
            <a:spAutoFit/>
          </a:bodyPr>
          <a:lstStyle/>
          <a:p>
            <a:pPr algn="ctr">
              <a:defRPr/>
            </a:pPr>
            <a:r>
              <a:rPr lang="it-IT" sz="2000" b="1">
                <a:solidFill>
                  <a:schemeClr val="bg1"/>
                </a:solidFill>
                <a:effectLst>
                  <a:outerShdw blurRad="38100" dist="38100" dir="2700000" algn="tl">
                    <a:srgbClr val="C0C0C0"/>
                  </a:outerShdw>
                </a:effectLst>
                <a:latin typeface="Tahoma" pitchFamily="34" charset="0"/>
              </a:rPr>
              <a:t>SOYUZ sulla rampa del cosmodromo di BAJKONUR </a:t>
            </a:r>
            <a:r>
              <a:rPr lang="it-IT" sz="2000" b="1">
                <a:solidFill>
                  <a:srgbClr val="FFFF00"/>
                </a:solidFill>
                <a:effectLst>
                  <a:outerShdw blurRad="38100" dist="38100" dir="2700000" algn="tl">
                    <a:srgbClr val="C0C0C0"/>
                  </a:outerShdw>
                </a:effectLst>
                <a:latin typeface="Tahoma" pitchFamily="34" charset="0"/>
              </a:rPr>
              <a:t>(Kazakistan)</a:t>
            </a:r>
            <a:endParaRPr lang="it-IT" b="1">
              <a:solidFill>
                <a:srgbClr val="FFFF00"/>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1765</Words>
  <Application>Microsoft Office PowerPoint</Application>
  <PresentationFormat>A4 Paper (210x297 mm)</PresentationFormat>
  <Paragraphs>175</Paragraphs>
  <Slides>36</Slides>
  <Notes>0</Notes>
  <HiddenSlides>0</HiddenSlides>
  <MMClips>0</MMClips>
  <ScaleCrop>false</ScaleCrop>
  <HeadingPairs>
    <vt:vector size="6" baseType="variant">
      <vt:variant>
        <vt:lpstr>Caratteri utilizzati</vt:lpstr>
      </vt:variant>
      <vt:variant>
        <vt:i4>5</vt:i4>
      </vt:variant>
      <vt:variant>
        <vt:lpstr>Modello struttura</vt:lpstr>
      </vt:variant>
      <vt:variant>
        <vt:i4>1</vt:i4>
      </vt:variant>
      <vt:variant>
        <vt:lpstr>Titoli diapositive</vt:lpstr>
      </vt:variant>
      <vt:variant>
        <vt:i4>36</vt:i4>
      </vt:variant>
    </vt:vector>
  </HeadingPairs>
  <TitlesOfParts>
    <vt:vector size="42" baseType="lpstr">
      <vt:lpstr>Arial</vt:lpstr>
      <vt:lpstr>Calibri</vt:lpstr>
      <vt:lpstr>Tahoma</vt:lpstr>
      <vt:lpstr>Wingdings</vt:lpstr>
      <vt:lpstr>Times New Roman</vt:lpstr>
      <vt:lpstr>Tema di Office</vt:lpstr>
      <vt:lpstr>Diapositiva 1</vt:lpstr>
      <vt:lpstr>Fine anni ‘50 inizio anni ’60                    (del 1900) GUERRA FREDDA U.R.S.S.         U.S.A.</vt:lpstr>
      <vt:lpstr>Diapositiva 3</vt:lpstr>
      <vt:lpstr>Diapositiva 4</vt:lpstr>
      <vt:lpstr>Diapositiva 5</vt:lpstr>
      <vt:lpstr>Diapositiva 6</vt:lpstr>
      <vt:lpstr>ORBITA intorno alla TERRA   PRIMO SATELLITE: URSS nel 1957 (SPUTNIK 1) PRIMO ESSERE VIVENTE: URSS nel 1957  (cagnetta LAIKA – SPUTNIK 2) PRIMO UOMO: URSS nel 1961  (astronauta Yuri Gagarin - VOSTOK 1) PRIMA DONNA: URSS nel 1963 (astronauta Valentina Tereskova - VOSTOK 6)  Cosmodromo di BAJKONUR (Kazakistan) Navicelle spaziali SOYUZ </vt:lpstr>
      <vt:lpstr>Diapositiva 8</vt:lpstr>
      <vt:lpstr>Diapositiva 9</vt:lpstr>
      <vt:lpstr>  Dopo queste prime“vittorie”  spaziali dell’URSS (primo satellite, primo essere vivente, primo uomo                        e donna nello spazio)  gli USA si riproposero, con le missioni APOLLO, di portare l’uomo sulla Luna entro  la fine degli anni ’60  … parole del presidente J.F. Kennedy pronunciate al congresso degli Stati Uniti….  (il 25 maggio 1961)   “Credo che questa nazione debba impegnarsi a raggiungere l'obbiettivo di far scendere un uomo sulla Luna e di farlo tornare sano e salvo sulla Terra                                                                   prima della fine di questo decennio”  JFK  </vt:lpstr>
      <vt:lpstr>Diapositiva 11</vt:lpstr>
      <vt:lpstr>LEM – Lunar Excursion Module</vt:lpstr>
      <vt:lpstr>Diapositiva 13</vt:lpstr>
      <vt:lpstr>Diapositiva 14</vt:lpstr>
      <vt:lpstr>Diapositiva 15</vt:lpstr>
      <vt:lpstr> 6 missioni APOLLO  hanno portato uomini sulla LUNA (in totale 12 astronauti)   2 per missione  APOLLO 11 (lug 1969)  APOLLO 12 (nov 1969)  APOLLO 14 (feb 1971)  APOLLO 15 (lug 1971)  APOLLO16 (apr 1972)  APOLLO 17 (dic 1972)  </vt:lpstr>
      <vt:lpstr>Diapositiva 17</vt:lpstr>
      <vt:lpstr>Diapositiva 18</vt:lpstr>
      <vt:lpstr>National Aeronautics and Space Administration (Amministrazione Nazionale Aeronautica e Spazio) (NASA)  è l'agenzia governativa civile responsabile per il programma di missioni spaziale degli Stati Uniti d'America e per la ricerca aereospaziale civile </vt:lpstr>
      <vt:lpstr>Il John F. Kennedy Space Center (KSC) è la struttura per il lancio di veicoli spaziali (spazioporto) della NASA e si trova a Cap Canaveral sull'isola Merritt in Florida (USA).                 È situato a metà strada tra Miami e Jacksonville.                  Lunga 55 km e larga mediamente 10, copre in tutto                un'area di 567 km²</vt:lpstr>
      <vt:lpstr>Il Lyndon B. Johnson Space Center ("JSC") è il Centro di Controllo delle Missioni (Mission Control Center - MCC) della NASA per tutti i voli spaziali con equipaggio umano con sede a HOUSTON (TEXAS)</vt:lpstr>
      <vt:lpstr>MISSIONI SHUTTLE  Prima MISSIONE: navicella COLUMBIA 1981</vt:lpstr>
      <vt:lpstr>Diapositiva 23</vt:lpstr>
      <vt:lpstr>Diapositiva 24</vt:lpstr>
      <vt:lpstr>Agenzia Spaziale Europea o ESA (European Space Agency)  è un'agenzia internazionale fondata nel 1975 il cui fine è quello di coordinare i progetti spaziali di 18 paesi europei</vt:lpstr>
      <vt:lpstr>Diapositiva 26</vt:lpstr>
      <vt:lpstr>Il razzo ARIANE 5 lancia in orbita la sonda Rosetta (Marzo 2004)</vt:lpstr>
      <vt:lpstr>Diapositiva 28</vt:lpstr>
      <vt:lpstr>STAZIONE SPAZIALE INTERNAZIONALE                                        ( International Space Station o ISS)  Rappresenta un avamposto permanente della presenza umana nello spazio ed è abitata in modo continuo dal 2 novembre 2000                               da almeno 2 astronauti.                                                                                                           L'equipaggio, da allora, è stato sostituito più volte, con cadenza semestrale. Segue i programmi Skylab (USA) e Mir (russo)</vt:lpstr>
      <vt:lpstr>PAESI EMERGENTI nell’esplorazione dello spazio:</vt:lpstr>
      <vt:lpstr>Diapositiva 31</vt:lpstr>
      <vt:lpstr>Diapositiva 32</vt:lpstr>
      <vt:lpstr>FOTO ASTRONOMICHE attuali (2008)</vt:lpstr>
      <vt:lpstr>Diapositiva 34</vt:lpstr>
      <vt:lpstr>ASTEROIDE (2008 TC3)</vt:lpstr>
      <vt:lpstr>FINE della lezione N. 1Abis  Breve storia delle esplorazioni spaziali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fabrizio carmignani</dc:creator>
  <cp:lastModifiedBy>Fabrizio</cp:lastModifiedBy>
  <cp:revision>118</cp:revision>
  <dcterms:created xsi:type="dcterms:W3CDTF">2009-09-28T10:01:21Z</dcterms:created>
  <dcterms:modified xsi:type="dcterms:W3CDTF">2012-10-07T15:55:05Z</dcterms:modified>
</cp:coreProperties>
</file>