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349" autoAdjust="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F5716-6C09-4F34-A3AD-186A6612D468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B2123-C8C7-4101-897D-0A695090FD2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B2123-C8C7-4101-897D-0A695090FD29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B2123-C8C7-4101-897D-0A695090FD29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27E8-E113-4522-9D28-23A0379106C7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E291-CAB7-4527-A92D-E0E90FC96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27E8-E113-4522-9D28-23A0379106C7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E291-CAB7-4527-A92D-E0E90FC96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27E8-E113-4522-9D28-23A0379106C7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E291-CAB7-4527-A92D-E0E90FC96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27E8-E113-4522-9D28-23A0379106C7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E291-CAB7-4527-A92D-E0E90FC96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27E8-E113-4522-9D28-23A0379106C7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E291-CAB7-4527-A92D-E0E90FC96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27E8-E113-4522-9D28-23A0379106C7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E291-CAB7-4527-A92D-E0E90FC96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27E8-E113-4522-9D28-23A0379106C7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E291-CAB7-4527-A92D-E0E90FC96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27E8-E113-4522-9D28-23A0379106C7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E291-CAB7-4527-A92D-E0E90FC96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27E8-E113-4522-9D28-23A0379106C7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E291-CAB7-4527-A92D-E0E90FC96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27E8-E113-4522-9D28-23A0379106C7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E291-CAB7-4527-A92D-E0E90FC96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27E8-E113-4522-9D28-23A0379106C7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E291-CAB7-4527-A92D-E0E90FC96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227E8-E113-4522-9D28-23A0379106C7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8E291-CAB7-4527-A92D-E0E90FC96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Samuele </a:t>
            </a:r>
            <a:r>
              <a:rPr lang="it-IT" dirty="0" err="1" smtClean="0"/>
              <a:t>Iacoponi</a:t>
            </a:r>
            <a:r>
              <a:rPr lang="it-IT" dirty="0" smtClean="0"/>
              <a:t> 2°BE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I biomi terrestri: La taiga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taiga_location_map00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928670"/>
            <a:ext cx="8579148" cy="522311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142984"/>
            <a:ext cx="6858048" cy="486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Descrizione Taiga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 Tra </a:t>
            </a:r>
            <a:r>
              <a:rPr lang="it-IT" dirty="0"/>
              <a:t>la foresta di latifoglie e la tundra si trova la taiga, o foresta di conifere, che si estende dall'Europa settentrionale alla Siberia e al Canada, occupando quindi tutta la parte settentrionale del globo.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Taiga è un termine russo che significa “foresta di conifere”.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Flora della taiga</a:t>
            </a:r>
            <a:endParaRPr lang="it-IT" dirty="0"/>
          </a:p>
        </p:txBody>
      </p:sp>
      <p:pic>
        <p:nvPicPr>
          <p:cNvPr id="4" name="Segnaposto contenuto 3" descr="2_taig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29256" y="2271704"/>
            <a:ext cx="2571768" cy="2828945"/>
          </a:xfrm>
        </p:spPr>
      </p:pic>
      <p:sp>
        <p:nvSpPr>
          <p:cNvPr id="5" name="CasellaDiTesto 4"/>
          <p:cNvSpPr txBox="1"/>
          <p:nvPr/>
        </p:nvSpPr>
        <p:spPr>
          <a:xfrm>
            <a:off x="0" y="857232"/>
            <a:ext cx="900115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/>
              <a:t>In questo bioma si trova un </a:t>
            </a:r>
            <a:r>
              <a:rPr lang="it-IT" sz="2800" dirty="0" smtClean="0"/>
              <a:t>basso</a:t>
            </a:r>
          </a:p>
          <a:p>
            <a:r>
              <a:rPr lang="it-IT" sz="2800" dirty="0" smtClean="0"/>
              <a:t>numero </a:t>
            </a:r>
            <a:r>
              <a:rPr lang="it-IT" sz="2800" dirty="0"/>
              <a:t>di specie arboree: </a:t>
            </a:r>
            <a:endParaRPr lang="it-IT" sz="2800" dirty="0" smtClean="0"/>
          </a:p>
          <a:p>
            <a:r>
              <a:rPr lang="it-IT" sz="2800" dirty="0" smtClean="0"/>
              <a:t>principalmente </a:t>
            </a:r>
            <a:r>
              <a:rPr lang="it-IT" sz="2800" dirty="0"/>
              <a:t>abeti ( </a:t>
            </a:r>
            <a:r>
              <a:rPr lang="it-IT" sz="2800" dirty="0" err="1"/>
              <a:t>Abies</a:t>
            </a:r>
            <a:r>
              <a:rPr lang="it-IT" sz="2800" dirty="0"/>
              <a:t> e Picea </a:t>
            </a:r>
            <a:r>
              <a:rPr lang="it-IT" sz="2800" dirty="0" smtClean="0"/>
              <a:t>)</a:t>
            </a:r>
          </a:p>
          <a:p>
            <a:r>
              <a:rPr lang="it-IT" sz="2800" dirty="0" smtClean="0"/>
              <a:t>pini</a:t>
            </a:r>
            <a:r>
              <a:rPr lang="it-IT" sz="2800" dirty="0"/>
              <a:t>, </a:t>
            </a:r>
            <a:r>
              <a:rPr lang="it-IT" sz="2800" dirty="0" smtClean="0"/>
              <a:t>betulle</a:t>
            </a:r>
          </a:p>
          <a:p>
            <a:r>
              <a:rPr lang="it-IT" sz="2800" dirty="0" smtClean="0"/>
              <a:t>e </a:t>
            </a:r>
            <a:r>
              <a:rPr lang="it-IT" sz="2800" dirty="0"/>
              <a:t>in numero minore larici, </a:t>
            </a:r>
            <a:r>
              <a:rPr lang="it-IT" sz="2800" dirty="0" smtClean="0"/>
              <a:t>salici</a:t>
            </a:r>
          </a:p>
          <a:p>
            <a:r>
              <a:rPr lang="it-IT" sz="2800" dirty="0" smtClean="0"/>
              <a:t>ontani </a:t>
            </a:r>
            <a:r>
              <a:rPr lang="it-IT" sz="2800" dirty="0"/>
              <a:t>e pioppi </a:t>
            </a:r>
            <a:r>
              <a:rPr lang="it-IT" sz="2800" dirty="0" smtClean="0"/>
              <a:t>.</a:t>
            </a:r>
          </a:p>
          <a:p>
            <a:r>
              <a:rPr lang="it-IT" sz="2800" dirty="0" smtClean="0"/>
              <a:t>Le </a:t>
            </a:r>
            <a:r>
              <a:rPr lang="it-IT" sz="2800" dirty="0"/>
              <a:t>specie del genere Picea </a:t>
            </a:r>
            <a:endParaRPr lang="it-IT" sz="2800" dirty="0" smtClean="0"/>
          </a:p>
          <a:p>
            <a:r>
              <a:rPr lang="it-IT" sz="2800" dirty="0" smtClean="0"/>
              <a:t>sono </a:t>
            </a:r>
            <a:r>
              <a:rPr lang="it-IT" sz="2800" dirty="0"/>
              <a:t>abeti che possono </a:t>
            </a:r>
            <a:r>
              <a:rPr lang="it-IT" sz="2800" dirty="0" smtClean="0"/>
              <a:t>raggiungere</a:t>
            </a:r>
          </a:p>
          <a:p>
            <a:r>
              <a:rPr lang="it-IT" sz="2800" dirty="0" smtClean="0"/>
              <a:t>dimensioni maestose (fino </a:t>
            </a:r>
            <a:r>
              <a:rPr lang="it-IT" sz="2800" dirty="0"/>
              <a:t>a 50 metri e più) con folta </a:t>
            </a:r>
            <a:r>
              <a:rPr lang="it-IT" sz="2800" dirty="0" smtClean="0"/>
              <a:t>chioma</a:t>
            </a:r>
          </a:p>
          <a:p>
            <a:r>
              <a:rPr lang="it-IT" sz="2800" dirty="0" smtClean="0"/>
              <a:t>Sempreverde in </a:t>
            </a:r>
            <a:r>
              <a:rPr lang="it-IT" sz="2800" dirty="0"/>
              <a:t>Italia abbiamo Picea </a:t>
            </a:r>
            <a:r>
              <a:rPr lang="it-IT" sz="2800" dirty="0" err="1"/>
              <a:t>abies</a:t>
            </a:r>
            <a:r>
              <a:rPr lang="it-IT" sz="2800" dirty="0"/>
              <a:t> (o Picea </a:t>
            </a:r>
            <a:r>
              <a:rPr lang="it-IT" sz="2800" dirty="0" err="1"/>
              <a:t>excelsa</a:t>
            </a:r>
            <a:r>
              <a:rPr lang="it-IT" sz="2800" dirty="0"/>
              <a:t> </a:t>
            </a:r>
            <a:r>
              <a:rPr lang="it-IT" sz="2800" dirty="0" smtClean="0"/>
              <a:t>)</a:t>
            </a:r>
          </a:p>
          <a:p>
            <a:r>
              <a:rPr lang="it-IT" sz="2800" dirty="0" smtClean="0"/>
              <a:t>che </a:t>
            </a:r>
            <a:r>
              <a:rPr lang="it-IT" sz="2800" dirty="0"/>
              <a:t>si estende dall' Europa alla </a:t>
            </a:r>
            <a:r>
              <a:rPr lang="it-IT" sz="2800" dirty="0" smtClean="0"/>
              <a:t>Siberia e </a:t>
            </a:r>
            <a:r>
              <a:rPr lang="it-IT" sz="2800" dirty="0"/>
              <a:t>numerose altre </a:t>
            </a:r>
            <a:r>
              <a:rPr lang="it-IT" sz="2800" dirty="0" smtClean="0"/>
              <a:t>specie</a:t>
            </a:r>
          </a:p>
          <a:p>
            <a:r>
              <a:rPr lang="it-IT" sz="2800" dirty="0" smtClean="0"/>
              <a:t>si </a:t>
            </a:r>
            <a:r>
              <a:rPr lang="it-IT" sz="2800" dirty="0"/>
              <a:t>trovano in tutto l'emisfero boreale (Eurasia e </a:t>
            </a:r>
            <a:r>
              <a:rPr lang="it-IT" sz="2800" dirty="0" err="1"/>
              <a:t>Nordamerica</a:t>
            </a:r>
            <a:r>
              <a:rPr lang="it-IT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Fauna della taiga</a:t>
            </a:r>
            <a:endParaRPr lang="it-IT" dirty="0"/>
          </a:p>
        </p:txBody>
      </p:sp>
      <p:pic>
        <p:nvPicPr>
          <p:cNvPr id="4" name="Segnaposto contenuto 3" descr="3_taig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29322" y="1142984"/>
            <a:ext cx="3081501" cy="2430965"/>
          </a:xfrm>
        </p:spPr>
      </p:pic>
      <p:sp>
        <p:nvSpPr>
          <p:cNvPr id="5" name="CasellaDiTesto 4"/>
          <p:cNvSpPr txBox="1"/>
          <p:nvPr/>
        </p:nvSpPr>
        <p:spPr>
          <a:xfrm>
            <a:off x="0" y="1142984"/>
            <a:ext cx="9371796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Tra i mammiferi che abitano la </a:t>
            </a:r>
            <a:r>
              <a:rPr lang="it-IT" sz="2800" dirty="0" smtClean="0"/>
              <a:t>taiga</a:t>
            </a:r>
          </a:p>
          <a:p>
            <a:r>
              <a:rPr lang="it-IT" sz="2800" dirty="0" smtClean="0"/>
              <a:t>troviamo </a:t>
            </a:r>
            <a:r>
              <a:rPr lang="it-IT" sz="2800" dirty="0"/>
              <a:t>la volpe, la lince, l'orso </a:t>
            </a:r>
            <a:r>
              <a:rPr lang="it-IT" sz="2800" dirty="0" smtClean="0"/>
              <a:t>,</a:t>
            </a:r>
          </a:p>
          <a:p>
            <a:r>
              <a:rPr lang="it-IT" sz="2800" dirty="0" smtClean="0"/>
              <a:t>il </a:t>
            </a:r>
            <a:r>
              <a:rPr lang="it-IT" sz="2800" dirty="0"/>
              <a:t>visone, lo scoiattolo ; tra i più </a:t>
            </a:r>
            <a:r>
              <a:rPr lang="it-IT" sz="2800" dirty="0" smtClean="0"/>
              <a:t>grossi</a:t>
            </a:r>
          </a:p>
          <a:p>
            <a:r>
              <a:rPr lang="it-IT" sz="2800" dirty="0" smtClean="0"/>
              <a:t>mammiferi </a:t>
            </a:r>
            <a:r>
              <a:rPr lang="it-IT" sz="2800" dirty="0"/>
              <a:t>ci sono il lupo grigio e le </a:t>
            </a:r>
            <a:r>
              <a:rPr lang="it-IT" sz="2800" dirty="0" smtClean="0"/>
              <a:t>sue</a:t>
            </a:r>
          </a:p>
          <a:p>
            <a:r>
              <a:rPr lang="it-IT" sz="2800" dirty="0" smtClean="0"/>
              <a:t>prede</a:t>
            </a:r>
            <a:r>
              <a:rPr lang="it-IT" sz="2800" dirty="0"/>
              <a:t>: il caribù, la renna e </a:t>
            </a:r>
            <a:r>
              <a:rPr lang="it-IT" sz="2800" dirty="0" smtClean="0"/>
              <a:t>l'alce.</a:t>
            </a:r>
            <a:r>
              <a:rPr lang="it-IT" sz="2800" dirty="0"/>
              <a:t> 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/>
              <a:t>In inverno i lupi cacciano questi </a:t>
            </a:r>
            <a:r>
              <a:rPr lang="it-IT" sz="2800" dirty="0" smtClean="0"/>
              <a:t>erbivori</a:t>
            </a:r>
          </a:p>
          <a:p>
            <a:r>
              <a:rPr lang="it-IT" sz="2800" dirty="0" smtClean="0"/>
              <a:t>in </a:t>
            </a:r>
            <a:r>
              <a:rPr lang="it-IT" sz="2800" dirty="0"/>
              <a:t>branchi, spesso dividendosi in due gruppi per accerchiare le </a:t>
            </a:r>
            <a:endParaRPr lang="it-IT" sz="2800" dirty="0" smtClean="0"/>
          </a:p>
          <a:p>
            <a:r>
              <a:rPr lang="it-IT" sz="2800" dirty="0" smtClean="0"/>
              <a:t>prede </a:t>
            </a:r>
            <a:r>
              <a:rPr lang="it-IT" sz="2800" dirty="0"/>
              <a:t>prima dell'attacco. Le specie che non vanno in </a:t>
            </a:r>
            <a:r>
              <a:rPr lang="it-IT" sz="2800" dirty="0" smtClean="0"/>
              <a:t>letargo</a:t>
            </a:r>
          </a:p>
          <a:p>
            <a:r>
              <a:rPr lang="it-IT" sz="2800" dirty="0" smtClean="0"/>
              <a:t>possiedono </a:t>
            </a:r>
            <a:r>
              <a:rPr lang="it-IT" sz="2800" dirty="0"/>
              <a:t>degli adattamenti particolari per spostarsi </a:t>
            </a:r>
            <a:endParaRPr lang="it-IT" sz="2800" dirty="0" smtClean="0"/>
          </a:p>
          <a:p>
            <a:r>
              <a:rPr lang="it-IT" sz="2800" dirty="0" smtClean="0"/>
              <a:t>agilmente </a:t>
            </a:r>
            <a:r>
              <a:rPr lang="it-IT" sz="2800" dirty="0"/>
              <a:t>sulla neve. </a:t>
            </a:r>
            <a:r>
              <a:rPr lang="it-IT" sz="2800" dirty="0" smtClean="0"/>
              <a:t>La </a:t>
            </a:r>
            <a:r>
              <a:rPr lang="it-IT" sz="2800" dirty="0"/>
              <a:t>renna e l'alce americano, ad esempio</a:t>
            </a:r>
            <a:r>
              <a:rPr lang="it-IT" sz="2800" dirty="0" smtClean="0"/>
              <a:t>,</a:t>
            </a:r>
          </a:p>
          <a:p>
            <a:r>
              <a:rPr lang="it-IT" sz="2800" dirty="0" smtClean="0"/>
              <a:t>hanno </a:t>
            </a:r>
            <a:r>
              <a:rPr lang="it-IT" sz="2800" dirty="0"/>
              <a:t>zoccoli grossi e piatti per poter distribuire meglio il </a:t>
            </a:r>
            <a:r>
              <a:rPr lang="it-IT" sz="2800" dirty="0" smtClean="0"/>
              <a:t>loro</a:t>
            </a:r>
          </a:p>
          <a:p>
            <a:r>
              <a:rPr lang="it-IT" sz="2800" dirty="0" err="1" smtClean="0"/>
              <a:t>peso.Zampe</a:t>
            </a:r>
            <a:r>
              <a:rPr lang="it-IT" sz="2800" dirty="0" smtClean="0"/>
              <a:t> </a:t>
            </a:r>
            <a:r>
              <a:rPr lang="it-IT" sz="2800" dirty="0"/>
              <a:t>con adattamenti simili si trovano anche nella </a:t>
            </a:r>
            <a:r>
              <a:rPr lang="it-IT" sz="2800" dirty="0" smtClean="0"/>
              <a:t>lepre</a:t>
            </a:r>
          </a:p>
          <a:p>
            <a:r>
              <a:rPr lang="it-IT" sz="2800" dirty="0" smtClean="0"/>
              <a:t>artica</a:t>
            </a:r>
            <a:r>
              <a:rPr lang="it-IT" sz="2800" dirty="0"/>
              <a:t>, nella lince e nel gallo cedrone.</a:t>
            </a:r>
            <a:endParaRPr lang="it-IT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clima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 Questa </a:t>
            </a:r>
            <a:r>
              <a:rPr lang="it-IT" dirty="0"/>
              <a:t>area è caratterizzata da un clima piuttosto rigido di inverno (anche -30°C) e fresco in estate (si possono raggiungere al massimo i 20C°).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Nella taiga siberiana sono frequenti temperature di -60°C. L'escursione termica annua è piuttosto rilevante.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1214422"/>
            <a:ext cx="905722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/>
              <a:t>Le foreste di conifere sono molto </a:t>
            </a:r>
            <a:r>
              <a:rPr lang="it-IT" sz="3600" dirty="0" smtClean="0"/>
              <a:t>importanti</a:t>
            </a:r>
          </a:p>
          <a:p>
            <a:r>
              <a:rPr lang="it-IT" sz="3600" dirty="0" smtClean="0"/>
              <a:t>anche </a:t>
            </a:r>
            <a:r>
              <a:rPr lang="it-IT" sz="3600" dirty="0"/>
              <a:t>dal </a:t>
            </a:r>
            <a:r>
              <a:rPr lang="it-IT" sz="3600" dirty="0" smtClean="0"/>
              <a:t>punto di </a:t>
            </a:r>
            <a:r>
              <a:rPr lang="it-IT" sz="3600" dirty="0"/>
              <a:t>vista economico: gran parte </a:t>
            </a:r>
            <a:endParaRPr lang="it-IT" sz="3600" dirty="0" smtClean="0"/>
          </a:p>
          <a:p>
            <a:r>
              <a:rPr lang="it-IT" sz="3600" dirty="0" smtClean="0"/>
              <a:t>del </a:t>
            </a:r>
            <a:r>
              <a:rPr lang="it-IT" sz="3600" dirty="0"/>
              <a:t>legname prodotto </a:t>
            </a:r>
            <a:r>
              <a:rPr lang="it-IT" sz="3600" dirty="0" smtClean="0"/>
              <a:t>per l'industria </a:t>
            </a:r>
            <a:r>
              <a:rPr lang="it-IT" sz="3600" dirty="0"/>
              <a:t>deriva </a:t>
            </a:r>
            <a:endParaRPr lang="it-IT" sz="3600" dirty="0" smtClean="0"/>
          </a:p>
          <a:p>
            <a:r>
              <a:rPr lang="it-IT" sz="3600" dirty="0" smtClean="0"/>
              <a:t>proprio </a:t>
            </a:r>
            <a:r>
              <a:rPr lang="it-IT" sz="3600" dirty="0"/>
              <a:t>dallo sfruttamento di queste foreste. 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/>
              <a:t>Inoltre la taiga rappresenta un importante </a:t>
            </a:r>
            <a:endParaRPr lang="it-IT" sz="3600" dirty="0" smtClean="0"/>
          </a:p>
          <a:p>
            <a:r>
              <a:rPr lang="it-IT" sz="3600" dirty="0" smtClean="0"/>
              <a:t>riserva </a:t>
            </a:r>
            <a:r>
              <a:rPr lang="it-IT" sz="3600" dirty="0" err="1" smtClean="0"/>
              <a:t>forestaledel</a:t>
            </a:r>
            <a:r>
              <a:rPr lang="it-IT" sz="3600" dirty="0" smtClean="0"/>
              <a:t> </a:t>
            </a:r>
            <a:r>
              <a:rPr lang="it-IT" sz="3600" dirty="0"/>
              <a:t>pianeta in gran parte </a:t>
            </a:r>
            <a:endParaRPr lang="it-IT" sz="3600" dirty="0" smtClean="0"/>
          </a:p>
          <a:p>
            <a:r>
              <a:rPr lang="it-IT" sz="3600" dirty="0" smtClean="0"/>
              <a:t>conservata </a:t>
            </a:r>
            <a:r>
              <a:rPr lang="it-IT" sz="3600" dirty="0"/>
              <a:t>in buono </a:t>
            </a:r>
            <a:r>
              <a:rPr lang="it-IT" sz="3600" dirty="0" smtClean="0"/>
              <a:t>stato.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642918"/>
            <a:ext cx="9260612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La taiga non è un ambiente gradito all'uomo, anche perché </a:t>
            </a:r>
            <a:endParaRPr lang="it-IT" sz="2800" dirty="0" smtClean="0"/>
          </a:p>
          <a:p>
            <a:r>
              <a:rPr lang="it-IT" sz="2800" dirty="0" smtClean="0"/>
              <a:t>mal </a:t>
            </a:r>
            <a:r>
              <a:rPr lang="it-IT" sz="2800" dirty="0"/>
              <a:t>si presta alle coltivazioni: al taglio dei boschi segue </a:t>
            </a:r>
            <a:r>
              <a:rPr lang="it-IT" sz="2800" dirty="0" smtClean="0"/>
              <a:t>spesso</a:t>
            </a:r>
          </a:p>
          <a:p>
            <a:r>
              <a:rPr lang="it-IT" sz="2800" dirty="0" smtClean="0"/>
              <a:t>la </a:t>
            </a:r>
            <a:r>
              <a:rPr lang="it-IT" sz="2800" dirty="0"/>
              <a:t>fusione del permafrost con conseguente </a:t>
            </a:r>
            <a:r>
              <a:rPr lang="it-IT" sz="2800" dirty="0" smtClean="0"/>
              <a:t>formazione</a:t>
            </a:r>
          </a:p>
          <a:p>
            <a:r>
              <a:rPr lang="it-IT" sz="2800" dirty="0" smtClean="0"/>
              <a:t>di </a:t>
            </a:r>
            <a:r>
              <a:rPr lang="it-IT" sz="2800" dirty="0"/>
              <a:t>stagni e pantani che pullulano di insetti, e di zanzare </a:t>
            </a:r>
            <a:endParaRPr lang="it-IT" sz="2800" dirty="0" smtClean="0"/>
          </a:p>
          <a:p>
            <a:r>
              <a:rPr lang="it-IT" sz="2800" dirty="0" smtClean="0"/>
              <a:t>in </a:t>
            </a:r>
            <a:r>
              <a:rPr lang="it-IT" sz="2800" dirty="0"/>
              <a:t>particolare. Per l'uomo la ricchezza deriva dalla cattura </a:t>
            </a:r>
            <a:r>
              <a:rPr lang="it-IT" sz="2800" dirty="0" smtClean="0"/>
              <a:t>degli</a:t>
            </a:r>
          </a:p>
          <a:p>
            <a:r>
              <a:rPr lang="it-IT" sz="2800" dirty="0" smtClean="0"/>
              <a:t>animali </a:t>
            </a:r>
            <a:r>
              <a:rPr lang="it-IT" sz="2800" dirty="0"/>
              <a:t>da pelliccia e dal legname dei boschi. </a:t>
            </a:r>
            <a:endParaRPr lang="it-IT" sz="2800" dirty="0" smtClean="0"/>
          </a:p>
          <a:p>
            <a:r>
              <a:rPr lang="it-IT" sz="2800" dirty="0" smtClean="0"/>
              <a:t>Questa </a:t>
            </a:r>
            <a:r>
              <a:rPr lang="it-IT" sz="2800" dirty="0"/>
              <a:t>attività di solito è ben gestita e poco distruttiva: </a:t>
            </a:r>
            <a:endParaRPr lang="it-IT" sz="2800" dirty="0" smtClean="0"/>
          </a:p>
          <a:p>
            <a:r>
              <a:rPr lang="it-IT" sz="2800" dirty="0" smtClean="0"/>
              <a:t>produce </a:t>
            </a:r>
            <a:r>
              <a:rPr lang="it-IT" sz="2800" dirty="0"/>
              <a:t>abbondante legname da costruzione e </a:t>
            </a:r>
            <a:r>
              <a:rPr lang="it-IT" sz="2800" dirty="0" smtClean="0"/>
              <a:t>cellulosa</a:t>
            </a:r>
          </a:p>
          <a:p>
            <a:r>
              <a:rPr lang="it-IT" sz="2800" dirty="0" smtClean="0"/>
              <a:t>per </a:t>
            </a:r>
            <a:r>
              <a:rPr lang="it-IT" sz="2800" dirty="0"/>
              <a:t>la produzione della carta. I danni più seri per la taiga </a:t>
            </a:r>
            <a:endParaRPr lang="it-IT" sz="2800" dirty="0" smtClean="0"/>
          </a:p>
          <a:p>
            <a:r>
              <a:rPr lang="it-IT" sz="2800" dirty="0" smtClean="0"/>
              <a:t>e </a:t>
            </a:r>
            <a:r>
              <a:rPr lang="it-IT" sz="2800" dirty="0"/>
              <a:t>per i numerosi laghi che la costellano derivano, </a:t>
            </a:r>
            <a:endParaRPr lang="it-IT" sz="2800" dirty="0" smtClean="0"/>
          </a:p>
          <a:p>
            <a:r>
              <a:rPr lang="it-IT" sz="2800" dirty="0" smtClean="0"/>
              <a:t>dalle </a:t>
            </a:r>
            <a:r>
              <a:rPr lang="it-IT" sz="2800" dirty="0"/>
              <a:t>piogge acide di cui sono responsabili le industrie, </a:t>
            </a:r>
            <a:endParaRPr lang="it-IT" sz="2800" dirty="0" smtClean="0"/>
          </a:p>
          <a:p>
            <a:r>
              <a:rPr lang="it-IT" sz="2800" dirty="0" smtClean="0"/>
              <a:t>i </a:t>
            </a:r>
            <a:r>
              <a:rPr lang="it-IT" sz="2800" dirty="0"/>
              <a:t>veicoli e gli impianti di riscaldamento degli insediamenti </a:t>
            </a:r>
            <a:endParaRPr lang="it-IT" sz="2800" dirty="0" smtClean="0"/>
          </a:p>
          <a:p>
            <a:r>
              <a:rPr lang="it-IT" sz="2800" dirty="0" smtClean="0"/>
              <a:t>umani </a:t>
            </a:r>
            <a:r>
              <a:rPr lang="it-IT" sz="2800" dirty="0"/>
              <a:t>situati a sud.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500042"/>
            <a:ext cx="9191875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Nella </a:t>
            </a:r>
            <a:r>
              <a:rPr lang="it-IT" sz="2800" dirty="0" smtClean="0"/>
              <a:t>foresta settentrionale di</a:t>
            </a:r>
            <a:r>
              <a:rPr lang="it-IT" sz="2800" dirty="0"/>
              <a:t>  sempreverdi che si </a:t>
            </a:r>
            <a:r>
              <a:rPr lang="it-IT" sz="2800" dirty="0" smtClean="0"/>
              <a:t>estende</a:t>
            </a:r>
          </a:p>
          <a:p>
            <a:r>
              <a:rPr lang="it-IT" sz="2800" dirty="0" smtClean="0"/>
              <a:t>nelle </a:t>
            </a:r>
            <a:r>
              <a:rPr lang="it-IT" sz="2800" dirty="0"/>
              <a:t>zone </a:t>
            </a:r>
            <a:r>
              <a:rPr lang="it-IT" sz="2800" dirty="0" smtClean="0"/>
              <a:t>più settentrionali</a:t>
            </a:r>
            <a:r>
              <a:rPr lang="it-IT" sz="2800" dirty="0"/>
              <a:t> dell' emisfero boreale ai </a:t>
            </a:r>
            <a:r>
              <a:rPr lang="it-IT" sz="2800" dirty="0" smtClean="0"/>
              <a:t>confini</a:t>
            </a:r>
          </a:p>
          <a:p>
            <a:r>
              <a:rPr lang="it-IT" sz="2800" dirty="0" smtClean="0"/>
              <a:t>con </a:t>
            </a:r>
            <a:r>
              <a:rPr lang="it-IT" sz="2800" dirty="0"/>
              <a:t>la tundra, il clima è ancora freddo ma caratterizzato </a:t>
            </a:r>
            <a:endParaRPr lang="it-IT" sz="2800" dirty="0" smtClean="0"/>
          </a:p>
          <a:p>
            <a:r>
              <a:rPr lang="it-IT" sz="2800" dirty="0" smtClean="0"/>
              <a:t>da </a:t>
            </a:r>
            <a:r>
              <a:rPr lang="it-IT" sz="2800" dirty="0"/>
              <a:t>marcate variazioni stagionali. Nei lunghi inverni il cibo </a:t>
            </a:r>
            <a:endParaRPr lang="it-IT" sz="2800" dirty="0" smtClean="0"/>
          </a:p>
          <a:p>
            <a:r>
              <a:rPr lang="it-IT" sz="2800" dirty="0" smtClean="0"/>
              <a:t>è sempre </a:t>
            </a:r>
            <a:r>
              <a:rPr lang="it-IT" sz="2800" dirty="0"/>
              <a:t>più  scarso e l' acqua si trova allo stato solido, </a:t>
            </a:r>
            <a:endParaRPr lang="it-IT" sz="2800" dirty="0" smtClean="0"/>
          </a:p>
          <a:p>
            <a:r>
              <a:rPr lang="it-IT" sz="2800" dirty="0" smtClean="0"/>
              <a:t>mentre </a:t>
            </a:r>
            <a:r>
              <a:rPr lang="it-IT" sz="2800" dirty="0"/>
              <a:t>nelle brevi estati il cibo è abbondante e disponibile </a:t>
            </a:r>
            <a:endParaRPr lang="it-IT" sz="2800" dirty="0" smtClean="0"/>
          </a:p>
          <a:p>
            <a:r>
              <a:rPr lang="it-IT" sz="2800" dirty="0" smtClean="0"/>
              <a:t>per </a:t>
            </a:r>
            <a:r>
              <a:rPr lang="it-IT" sz="2800" dirty="0"/>
              <a:t>tutti gli animali. Lungo i fiumi, nei laghi e nelle paludi </a:t>
            </a:r>
            <a:endParaRPr lang="it-IT" sz="2800" dirty="0" smtClean="0"/>
          </a:p>
          <a:p>
            <a:r>
              <a:rPr lang="it-IT" sz="2800" dirty="0" smtClean="0"/>
              <a:t>che </a:t>
            </a:r>
            <a:r>
              <a:rPr lang="it-IT" sz="2800" dirty="0"/>
              <a:t>caratterizzano la taiga vivono colonie di castori, </a:t>
            </a:r>
            <a:endParaRPr lang="it-IT" sz="2800" dirty="0" smtClean="0"/>
          </a:p>
          <a:p>
            <a:r>
              <a:rPr lang="it-IT" sz="2800" dirty="0" smtClean="0"/>
              <a:t>mentre </a:t>
            </a:r>
            <a:r>
              <a:rPr lang="it-IT" sz="2800" dirty="0"/>
              <a:t>sugli alberi trovano cibo e rifugio altri mammiferi e </a:t>
            </a:r>
            <a:endParaRPr lang="it-IT" sz="2800" dirty="0" smtClean="0"/>
          </a:p>
          <a:p>
            <a:r>
              <a:rPr lang="it-IT" sz="2800" dirty="0" smtClean="0"/>
              <a:t>roditori </a:t>
            </a:r>
            <a:r>
              <a:rPr lang="it-IT" sz="2800" dirty="0"/>
              <a:t>come il ghiro e lo scoiattolo, carnivori di piccola taglia </a:t>
            </a:r>
            <a:endParaRPr lang="it-IT" sz="2800" dirty="0" smtClean="0"/>
          </a:p>
          <a:p>
            <a:r>
              <a:rPr lang="it-IT" sz="2800" dirty="0" smtClean="0"/>
              <a:t>spesso </a:t>
            </a:r>
            <a:r>
              <a:rPr lang="it-IT" sz="2800" dirty="0"/>
              <a:t>dotati di folte e pregiate pellicce come la donnola, </a:t>
            </a:r>
            <a:endParaRPr lang="it-IT" sz="2800" dirty="0" smtClean="0"/>
          </a:p>
          <a:p>
            <a:r>
              <a:rPr lang="it-IT" sz="2800" dirty="0" smtClean="0"/>
              <a:t>l'ermellino </a:t>
            </a:r>
            <a:r>
              <a:rPr lang="it-IT" sz="2800" dirty="0"/>
              <a:t>e altri mustelidi, numerosi uccelli come il </a:t>
            </a:r>
            <a:r>
              <a:rPr lang="it-IT" sz="2800" dirty="0" smtClean="0"/>
              <a:t>picchio. </a:t>
            </a:r>
          </a:p>
          <a:p>
            <a:r>
              <a:rPr lang="it-IT" sz="2800" dirty="0" smtClean="0"/>
              <a:t> </a:t>
            </a:r>
            <a:r>
              <a:rPr lang="it-IT" sz="28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292</Words>
  <Application>Microsoft Office PowerPoint</Application>
  <PresentationFormat>Presentazione su schermo (4:3)</PresentationFormat>
  <Paragraphs>66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Samuele Iacoponi 2°BE</vt:lpstr>
      <vt:lpstr>Diapositiva 2</vt:lpstr>
      <vt:lpstr>Descrizione Taiga</vt:lpstr>
      <vt:lpstr>Flora della taiga</vt:lpstr>
      <vt:lpstr>Fauna della taiga</vt:lpstr>
      <vt:lpstr>Il clima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Samuele Iacoponi 2°BE</dc:title>
  <dc:creator>Samuele</dc:creator>
  <cp:lastModifiedBy>Samuele</cp:lastModifiedBy>
  <cp:revision>13</cp:revision>
  <dcterms:created xsi:type="dcterms:W3CDTF">2012-02-03T11:02:25Z</dcterms:created>
  <dcterms:modified xsi:type="dcterms:W3CDTF">2012-02-04T15:01:02Z</dcterms:modified>
</cp:coreProperties>
</file>