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7E3FB-087E-4F05-8173-44F4F64A8942}" type="datetimeFigureOut">
              <a:rPr lang="it-IT" smtClean="0"/>
              <a:t>06/02/2012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0FE2-881C-47CE-8DF5-68A9A18C41A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pload.wikimedia.org/wikipedia/commons/a/ab/Gila_monster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it.wikipedia.org/w/index.php?title=Microtityus_fundora&amp;action=edit&amp;redlink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t.wikipedia.org/wiki/File:BactrianCamel_(1)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t.wikipedia.org/wiki/File:07._Camel_Profile,_near_Silverton,_NSW,_07.07.2007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t.wikipedia.org/wiki/File:Suricata.suricatta.686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t.wikipedia.org/wiki/File:Meerkat_zoo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88231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FF0000"/>
                </a:solidFill>
              </a:rPr>
              <a:t>Animali del deserto</a:t>
            </a:r>
            <a:endParaRPr lang="it-IT" sz="6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>
                <a:solidFill>
                  <a:schemeClr val="tx1"/>
                </a:solidFill>
              </a:rPr>
              <a:t>In </a:t>
            </a:r>
            <a:r>
              <a:rPr lang="it-IT" dirty="0" smtClean="0">
                <a:solidFill>
                  <a:schemeClr val="tx1"/>
                </a:solidFill>
              </a:rPr>
              <a:t>geografia, </a:t>
            </a:r>
            <a:r>
              <a:rPr lang="it-IT" dirty="0">
                <a:solidFill>
                  <a:schemeClr val="tx1"/>
                </a:solidFill>
              </a:rPr>
              <a:t>il </a:t>
            </a:r>
            <a:r>
              <a:rPr lang="it-IT" b="1" dirty="0">
                <a:solidFill>
                  <a:schemeClr val="tx1"/>
                </a:solidFill>
              </a:rPr>
              <a:t>deserto</a:t>
            </a:r>
            <a:r>
              <a:rPr lang="it-IT" dirty="0">
                <a:solidFill>
                  <a:schemeClr val="tx1"/>
                </a:solidFill>
              </a:rPr>
              <a:t> è definito come un'area della </a:t>
            </a:r>
            <a:r>
              <a:rPr lang="it-IT" dirty="0" smtClean="0">
                <a:solidFill>
                  <a:schemeClr val="tx1"/>
                </a:solidFill>
              </a:rPr>
              <a:t>superficie terrestre</a:t>
            </a:r>
            <a:r>
              <a:rPr lang="it-IT" dirty="0">
                <a:solidFill>
                  <a:schemeClr val="tx1"/>
                </a:solidFill>
              </a:rPr>
              <a:t> quasi o del tutto disabitata, in cui le </a:t>
            </a:r>
            <a:r>
              <a:rPr lang="it-IT" dirty="0" smtClean="0">
                <a:solidFill>
                  <a:schemeClr val="tx1"/>
                </a:solidFill>
              </a:rPr>
              <a:t>precipitazioni </a:t>
            </a:r>
            <a:r>
              <a:rPr lang="it-IT" dirty="0">
                <a:solidFill>
                  <a:schemeClr val="tx1"/>
                </a:solidFill>
              </a:rPr>
              <a:t> difficilmente superano i 250 millimetri l'anno e il terreno è prevalentemente arido, con scarsa </a:t>
            </a:r>
            <a:r>
              <a:rPr lang="it-IT" dirty="0" smtClean="0">
                <a:solidFill>
                  <a:schemeClr val="tx1"/>
                </a:solidFill>
              </a:rPr>
              <a:t>vegetazione.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 L'Eloderma </a:t>
            </a:r>
            <a:r>
              <a:rPr lang="it-IT" dirty="0" smtClean="0">
                <a:solidFill>
                  <a:srgbClr val="FF0000"/>
                </a:solidFill>
              </a:rPr>
              <a:t>Sospetto </a:t>
            </a:r>
            <a:r>
              <a:rPr lang="it-IT" sz="3600" dirty="0" smtClean="0">
                <a:solidFill>
                  <a:srgbClr val="FF0000"/>
                </a:solidFill>
              </a:rPr>
              <a:t>(</a:t>
            </a:r>
            <a:r>
              <a:rPr lang="it-IT" sz="3600" dirty="0" err="1">
                <a:solidFill>
                  <a:srgbClr val="FF0000"/>
                </a:solidFill>
              </a:rPr>
              <a:t>Heloderma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 smtClean="0">
                <a:solidFill>
                  <a:srgbClr val="FF0000"/>
                </a:solidFill>
              </a:rPr>
              <a:t>suspectum</a:t>
            </a:r>
            <a:r>
              <a:rPr lang="it-IT" sz="3600" dirty="0" smtClean="0">
                <a:solidFill>
                  <a:srgbClr val="FF0000"/>
                </a:solidFill>
              </a:rPr>
              <a:t>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rmAutofit fontScale="92500"/>
          </a:bodyPr>
          <a:lstStyle/>
          <a:p>
            <a:r>
              <a:rPr lang="it-IT" sz="2600" dirty="0"/>
              <a:t>Questo sauro dal corpo massiccio ha la coda corta e tozza, in cui può immagazzinare grasso per i periodi di carestia. Presenta disegni vistosi e ha sul dorso squame perlacee vivacemente colorate. Misura fino a 40-60 cm</a:t>
            </a:r>
            <a:r>
              <a:rPr lang="it-IT" sz="2600" dirty="0" smtClean="0"/>
              <a:t>.</a:t>
            </a:r>
          </a:p>
          <a:p>
            <a:r>
              <a:rPr lang="it-IT" sz="2600" dirty="0"/>
              <a:t>Vive sul terreno e si rifugia sotto le rocce o in una tana, che scava o sottrae ad un altro animale. Anche se è essenzialmente notturno in primavera non disdegna le uscite diurne. L'eloderma sospetto si nutre prevalentemente di </a:t>
            </a:r>
            <a:r>
              <a:rPr lang="it-IT" sz="2600" dirty="0" smtClean="0"/>
              <a:t>lucertole</a:t>
            </a:r>
            <a:r>
              <a:rPr lang="it-IT" sz="2600" dirty="0"/>
              <a:t> e altri piccoli </a:t>
            </a:r>
            <a:r>
              <a:rPr lang="it-IT" sz="2600" dirty="0" smtClean="0"/>
              <a:t>mammiferi</a:t>
            </a:r>
            <a:r>
              <a:rPr lang="it-IT" sz="2600" dirty="0"/>
              <a:t> ma mangia anche altri sauri e uova d'uccelli. Le prede le stringe fra le mandibole, iniettando il </a:t>
            </a:r>
            <a:r>
              <a:rPr lang="it-IT" sz="2600" dirty="0" smtClean="0"/>
              <a:t>veleno; </a:t>
            </a:r>
            <a:r>
              <a:rPr lang="it-IT" sz="2600" dirty="0"/>
              <a:t>che si rivela letale nel giro di pochi minuti per creature di piccole dimensioni.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5112568" cy="4997152"/>
          </a:xfrm>
        </p:spPr>
        <p:txBody>
          <a:bodyPr>
            <a:normAutofit/>
          </a:bodyPr>
          <a:lstStyle/>
          <a:p>
            <a:r>
              <a:rPr lang="it-IT" sz="2400" dirty="0"/>
              <a:t>Gli </a:t>
            </a:r>
            <a:r>
              <a:rPr lang="it-IT" sz="2400" dirty="0" smtClean="0"/>
              <a:t>elodermi </a:t>
            </a:r>
            <a:r>
              <a:rPr lang="it-IT" sz="2400" dirty="0"/>
              <a:t>sono gli unici sauri velenosi. Il veleno, secreto da ghiandole della mascella inferiore, si riversa in bocca attraverso i denti scanalati sulla parte anteriore della mascella inferiore e penetra nella vittima col morso. È </a:t>
            </a:r>
            <a:r>
              <a:rPr lang="it-IT" sz="2400" dirty="0" smtClean="0"/>
              <a:t>l'unico </a:t>
            </a:r>
            <a:r>
              <a:rPr lang="it-IT" sz="2400" dirty="0"/>
              <a:t>esemplare di lucertola esistente ad essere velenosa, ma il suo veleno non è mortale per l'uomo anche se porta a conseguenze dannose per il fisico se non viene curato tempestivamente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pic>
        <p:nvPicPr>
          <p:cNvPr id="19459" name="Picture 3" descr="File:Gila monster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416" y="2636912"/>
            <a:ext cx="3696072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368152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Gli Scorpioni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5194920" cy="6048672"/>
          </a:xfrm>
        </p:spPr>
        <p:txBody>
          <a:bodyPr>
            <a:normAutofit/>
          </a:bodyPr>
          <a:lstStyle/>
          <a:p>
            <a:r>
              <a:rPr lang="it-IT" sz="1800" dirty="0"/>
              <a:t>Gli </a:t>
            </a:r>
            <a:r>
              <a:rPr lang="it-IT" sz="1800" b="1" dirty="0"/>
              <a:t>scorpioni</a:t>
            </a:r>
            <a:r>
              <a:rPr lang="it-IT" sz="1800" dirty="0"/>
              <a:t> </a:t>
            </a:r>
            <a:r>
              <a:rPr lang="it-IT" sz="1800" dirty="0" smtClean="0"/>
              <a:t>sono un ordine</a:t>
            </a:r>
            <a:r>
              <a:rPr lang="it-IT" sz="1800" dirty="0"/>
              <a:t> di </a:t>
            </a:r>
            <a:r>
              <a:rPr lang="it-IT" sz="1800" dirty="0" smtClean="0"/>
              <a:t>artropodi</a:t>
            </a:r>
            <a:r>
              <a:rPr lang="it-IT" sz="1800" dirty="0"/>
              <a:t> velenosi della </a:t>
            </a:r>
            <a:r>
              <a:rPr lang="it-IT" sz="1800" dirty="0" smtClean="0"/>
              <a:t>classe</a:t>
            </a:r>
            <a:r>
              <a:rPr lang="it-IT" sz="1800" dirty="0"/>
              <a:t> degli </a:t>
            </a:r>
            <a:r>
              <a:rPr lang="it-IT" sz="1800" dirty="0" smtClean="0"/>
              <a:t>aracnidi.</a:t>
            </a:r>
            <a:endParaRPr lang="it-IT" sz="1800" dirty="0"/>
          </a:p>
          <a:p>
            <a:r>
              <a:rPr lang="it-IT" sz="1800" dirty="0"/>
              <a:t>Ci sono circa 2000 </a:t>
            </a:r>
            <a:r>
              <a:rPr lang="it-IT" sz="1800" dirty="0" smtClean="0"/>
              <a:t>specie</a:t>
            </a:r>
            <a:r>
              <a:rPr lang="it-IT" sz="1800" dirty="0"/>
              <a:t> di scorpioni nel mondo, caratterizzati da un corpo allungato e una coda segmentata che termina con un pungiglione da cui viene iniettato il </a:t>
            </a:r>
            <a:r>
              <a:rPr lang="it-IT" sz="1800" dirty="0" smtClean="0"/>
              <a:t>veleno.</a:t>
            </a:r>
            <a:endParaRPr lang="it-IT" sz="1800" dirty="0"/>
          </a:p>
          <a:p>
            <a:r>
              <a:rPr lang="it-IT" sz="1800" dirty="0"/>
              <a:t>Come aracnidi, gli scorpioni hanno vicino alla bocca degli organi chiamati </a:t>
            </a:r>
            <a:r>
              <a:rPr lang="it-IT" sz="1800" dirty="0" smtClean="0"/>
              <a:t>cheliceri, </a:t>
            </a:r>
            <a:r>
              <a:rPr lang="it-IT" sz="1800" dirty="0"/>
              <a:t>un paio di pedipalpi, e quattro paia di zampe. I pedipalpi, a forma di tenaglia, sono usati principalmente per catturare le prede e per la difesa, ma sono anche ricoperti di diversi tipi di peli sensoriali. Il corpo è diviso in due zone principali, il cefalotorace e l'addome. Il cefalotorace è coperto sopra da un </a:t>
            </a:r>
            <a:r>
              <a:rPr lang="it-IT" sz="1800" dirty="0" smtClean="0"/>
              <a:t>carapace</a:t>
            </a:r>
            <a:r>
              <a:rPr lang="it-IT" sz="1800" dirty="0"/>
              <a:t> (o guscio della testa) che ha di solito un paio di occhi mediani e da 2 a 5 paia di occhi laterali nelle zone periferiche della testa (alcuni scorpioni di caverna sono privi di occhi).</a:t>
            </a:r>
          </a:p>
        </p:txBody>
      </p:sp>
      <p:pic>
        <p:nvPicPr>
          <p:cNvPr id="22530" name="Picture 2" descr="http://1.bp.blogspot.com/-XUeyRgNcQpg/TtKTMYCay6I/AAAAAAAAAI0/TD3APgS3dRg/s1600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77072"/>
            <a:ext cx="313690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Caratteristiche e </a:t>
            </a:r>
            <a:r>
              <a:rPr lang="it-IT" dirty="0" err="1" smtClean="0">
                <a:solidFill>
                  <a:srgbClr val="FF0000"/>
                </a:solidFill>
              </a:rPr>
              <a:t>predazione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Gli scorpioni hanno tipicamente lunghezze di qualche centimetro. Lo scorpione sudafricano "lungacoda" </a:t>
            </a:r>
            <a:r>
              <a:rPr lang="it-IT" sz="2000" dirty="0" smtClean="0"/>
              <a:t>raggiunge </a:t>
            </a:r>
            <a:r>
              <a:rPr lang="it-IT" sz="2000" dirty="0"/>
              <a:t>una lunghezza di oltre 20 cm ed è probabilmente il più lungo scorpione vivente del mondo, mentre al secondo posto si </a:t>
            </a:r>
            <a:r>
              <a:rPr lang="it-IT" sz="2000" dirty="0" smtClean="0"/>
              <a:t>colloca Pandinus </a:t>
            </a:r>
            <a:r>
              <a:rPr lang="it-IT" sz="2000" i="1" dirty="0" smtClean="0"/>
              <a:t>imperator</a:t>
            </a:r>
            <a:r>
              <a:rPr lang="it-IT" sz="2000" dirty="0" smtClean="0"/>
              <a:t>, </a:t>
            </a:r>
            <a:r>
              <a:rPr lang="it-IT" sz="2000" dirty="0"/>
              <a:t>che raggiunge lunghezze intorno ai 18-20 cm </a:t>
            </a:r>
            <a:r>
              <a:rPr lang="it-IT" sz="2000" dirty="0" smtClean="0"/>
              <a:t>. </a:t>
            </a:r>
            <a:r>
              <a:rPr lang="it-IT" sz="2000" dirty="0"/>
              <a:t>Il più piccolo è probabilmente </a:t>
            </a:r>
            <a:r>
              <a:rPr lang="it-IT" sz="2000" i="1" dirty="0" smtClean="0"/>
              <a:t>Microtityus fundora</a:t>
            </a:r>
            <a:r>
              <a:rPr lang="it-IT" sz="2000" dirty="0" smtClean="0"/>
              <a:t>, </a:t>
            </a:r>
            <a:r>
              <a:rPr lang="it-IT" sz="2000" dirty="0"/>
              <a:t>lungo appena 12 mm. Tra gli scorpioni fossili, se ne annoverano alcuni lunghi fino a un </a:t>
            </a:r>
            <a:r>
              <a:rPr lang="it-IT" sz="2000" dirty="0" smtClean="0"/>
              <a:t>metro circa.</a:t>
            </a:r>
            <a:r>
              <a:rPr lang="it-IT" sz="2000" dirty="0"/>
              <a:t> Gli scorpioni sono animali </a:t>
            </a:r>
            <a:r>
              <a:rPr lang="it-IT" sz="2000" dirty="0" smtClean="0"/>
              <a:t>predatori</a:t>
            </a:r>
            <a:r>
              <a:rPr lang="it-IT" sz="2000" dirty="0"/>
              <a:t> notturni che si cibano di una varietà di insetti, ragni, invertebrati, e altri scorpioni. Gli scorpioni più grandi a volte si cibano di vertebrati, come piccole lucertole, serpenti, e topi. La preda viene individuata principalmente percependo le </a:t>
            </a:r>
            <a:r>
              <a:rPr lang="it-IT" sz="2000" dirty="0" smtClean="0"/>
              <a:t>vibrazioni.</a:t>
            </a:r>
            <a:r>
              <a:rPr lang="it-IT" sz="2000" dirty="0"/>
              <a:t> Nonostante siano armati di veleno per difendersi, gli scorpioni cadono preda di molti tipi di animali, come scolopendre, ragni del sole, lucertole insettivore, uccelli (specialmente gufi), e mammiferi (inclusi topi e pipistrelli</a:t>
            </a:r>
            <a:r>
              <a:rPr lang="it-IT" sz="2000" dirty="0" smtClean="0"/>
              <a:t>).</a:t>
            </a:r>
            <a:r>
              <a:rPr lang="it-IT" sz="2000" i="1" dirty="0" smtClean="0">
                <a:hlinkClick r:id="rId2" tooltip="Microtityus fundora (page does not exist)"/>
              </a:rPr>
              <a:t> </a:t>
            </a:r>
            <a:endParaRPr lang="it-I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Fauna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92488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Animali tipici dei deserti sono il </a:t>
            </a:r>
            <a:r>
              <a:rPr lang="it-IT" dirty="0" smtClean="0"/>
              <a:t>cammello</a:t>
            </a:r>
            <a:r>
              <a:rPr lang="it-IT" dirty="0"/>
              <a:t> (in Asia) ed il </a:t>
            </a:r>
            <a:r>
              <a:rPr lang="it-IT" dirty="0" smtClean="0"/>
              <a:t>dromedario</a:t>
            </a:r>
            <a:r>
              <a:rPr lang="it-IT" dirty="0"/>
              <a:t> (in </a:t>
            </a:r>
            <a:r>
              <a:rPr lang="it-IT" dirty="0" smtClean="0"/>
              <a:t>Nordafrica</a:t>
            </a:r>
            <a:r>
              <a:rPr lang="it-IT" dirty="0"/>
              <a:t> e nei deserti </a:t>
            </a:r>
            <a:r>
              <a:rPr lang="it-IT" dirty="0" smtClean="0"/>
              <a:t>dell‘Arabia), </a:t>
            </a:r>
            <a:r>
              <a:rPr lang="it-IT" dirty="0"/>
              <a:t>utilizzati dalle popolazioni locali come animali da soma e come cavalcatura. Hanno entrambi zampe piatte, adatte a camminare sulla sabbia, un mantello molto folto per proteggersi dai raggi solari ed una (il dromedario), o due (il cammello) caratteristiche gobbe, il cui grasso, mediante un complesso processo metabolico, serve a produrre liquidi necessari a questi animali per sopravvivere in condizione di grave disidratazione, rendendoli particolarmente adatti alle difficili condizioni ambientali</a:t>
            </a:r>
            <a:r>
              <a:rPr lang="it-IT" dirty="0" smtClean="0"/>
              <a:t>. Tra </a:t>
            </a:r>
            <a:r>
              <a:rPr lang="it-IT" dirty="0"/>
              <a:t>gli </a:t>
            </a:r>
            <a:r>
              <a:rPr lang="it-IT" dirty="0" smtClean="0"/>
              <a:t>animali</a:t>
            </a:r>
            <a:r>
              <a:rPr lang="it-IT" dirty="0"/>
              <a:t> desertici, vi sono: i </a:t>
            </a:r>
            <a:r>
              <a:rPr lang="it-IT" dirty="0" smtClean="0"/>
              <a:t>suricati</a:t>
            </a:r>
            <a:r>
              <a:rPr lang="it-IT" dirty="0"/>
              <a:t> che vivono in grandi colonie. Per sopravvivere alla scarsità di cibo si nutrono di una dieta varia. Anche varie specie di </a:t>
            </a:r>
            <a:r>
              <a:rPr lang="it-IT" dirty="0" smtClean="0"/>
              <a:t>uccelli</a:t>
            </a:r>
            <a:r>
              <a:rPr lang="it-IT" dirty="0"/>
              <a:t> abitano il deserto, così come molti rettili, tra cui </a:t>
            </a:r>
            <a:r>
              <a:rPr lang="it-IT" dirty="0" smtClean="0"/>
              <a:t>serpenti</a:t>
            </a:r>
            <a:r>
              <a:rPr lang="it-IT" dirty="0"/>
              <a:t> e </a:t>
            </a:r>
            <a:r>
              <a:rPr lang="it-IT" dirty="0" smtClean="0"/>
              <a:t>lucertole.</a:t>
            </a:r>
            <a:endParaRPr lang="it-IT" dirty="0"/>
          </a:p>
        </p:txBody>
      </p:sp>
      <p:pic>
        <p:nvPicPr>
          <p:cNvPr id="1026" name="Picture 2" descr="C:\Users\user\Desktop\cammell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869160"/>
            <a:ext cx="1985072" cy="1710131"/>
          </a:xfrm>
          <a:prstGeom prst="rect">
            <a:avLst/>
          </a:prstGeom>
          <a:noFill/>
        </p:spPr>
      </p:pic>
      <p:pic>
        <p:nvPicPr>
          <p:cNvPr id="1027" name="Picture 3" descr="C:\Users\user\Desktop\dromedari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867478"/>
            <a:ext cx="1643186" cy="1655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Cammelli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5069160"/>
          </a:xfrm>
        </p:spPr>
        <p:txBody>
          <a:bodyPr>
            <a:normAutofit/>
          </a:bodyPr>
          <a:lstStyle/>
          <a:p>
            <a:r>
              <a:rPr lang="it-IT" sz="1800" dirty="0"/>
              <a:t>Il </a:t>
            </a:r>
            <a:r>
              <a:rPr lang="it-IT" sz="1800" b="1" dirty="0"/>
              <a:t>cammello</a:t>
            </a:r>
            <a:r>
              <a:rPr lang="it-IT" sz="1800" dirty="0"/>
              <a:t> </a:t>
            </a:r>
            <a:r>
              <a:rPr lang="it-IT" sz="1800" dirty="0" smtClean="0"/>
              <a:t>è </a:t>
            </a:r>
            <a:r>
              <a:rPr lang="it-IT" sz="1800" dirty="0"/>
              <a:t>un </a:t>
            </a:r>
            <a:r>
              <a:rPr lang="it-IT" sz="1800" dirty="0" smtClean="0"/>
              <a:t>mammifero</a:t>
            </a:r>
            <a:r>
              <a:rPr lang="it-IT" sz="1800" dirty="0"/>
              <a:t> della </a:t>
            </a:r>
            <a:r>
              <a:rPr lang="it-IT" sz="1800" dirty="0" smtClean="0"/>
              <a:t>famiglia</a:t>
            </a:r>
            <a:r>
              <a:rPr lang="it-IT" sz="1800" dirty="0"/>
              <a:t> </a:t>
            </a:r>
            <a:r>
              <a:rPr lang="it-IT" sz="1800" dirty="0" smtClean="0"/>
              <a:t>dei Camelidi</a:t>
            </a:r>
            <a:r>
              <a:rPr lang="it-IT" sz="1800" dirty="0"/>
              <a:t> </a:t>
            </a:r>
            <a:r>
              <a:rPr lang="it-IT" sz="1800" dirty="0" smtClean="0"/>
              <a:t>.</a:t>
            </a:r>
            <a:br>
              <a:rPr lang="it-IT" sz="1800" dirty="0" smtClean="0"/>
            </a:br>
            <a:r>
              <a:rPr lang="it-IT" sz="1800" dirty="0"/>
              <a:t>Alto circa 2 metri, diffuso in </a:t>
            </a:r>
            <a:r>
              <a:rPr lang="it-IT" sz="1800" dirty="0" smtClean="0"/>
              <a:t>Asia Centrale, </a:t>
            </a:r>
            <a:r>
              <a:rPr lang="it-IT" sz="1800" dirty="0"/>
              <a:t> è utilizzato per la </a:t>
            </a:r>
            <a:r>
              <a:rPr lang="it-IT" sz="1800" dirty="0" smtClean="0"/>
              <a:t>carne, </a:t>
            </a:r>
            <a:r>
              <a:rPr lang="it-IT" sz="1800" dirty="0"/>
              <a:t>il </a:t>
            </a:r>
            <a:r>
              <a:rPr lang="it-IT" sz="1800" dirty="0" smtClean="0"/>
              <a:t>grasso, </a:t>
            </a:r>
            <a:r>
              <a:rPr lang="it-IT" sz="1800" dirty="0"/>
              <a:t>il </a:t>
            </a:r>
            <a:r>
              <a:rPr lang="it-IT" sz="1800" dirty="0" smtClean="0"/>
              <a:t>latte, </a:t>
            </a:r>
            <a:r>
              <a:rPr lang="it-IT" sz="1800" dirty="0"/>
              <a:t>la </a:t>
            </a:r>
            <a:r>
              <a:rPr lang="it-IT" sz="1800" dirty="0" smtClean="0"/>
              <a:t>lana</a:t>
            </a:r>
            <a:r>
              <a:rPr lang="it-IT" sz="1800" dirty="0"/>
              <a:t> e come animale da trasporto </a:t>
            </a:r>
            <a:r>
              <a:rPr lang="it-IT" sz="1800" dirty="0" smtClean="0"/>
              <a:t>.I </a:t>
            </a:r>
            <a:r>
              <a:rPr lang="it-IT" sz="1800" dirty="0"/>
              <a:t>cammelli vivono di solito in branchi di una ventina di esemplari con a capo un maschio.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/>
              <a:t>Animale forte e resistente, è in grado di trasportare carichi fino a 450 </a:t>
            </a:r>
            <a:r>
              <a:rPr lang="it-IT" sz="1800" dirty="0" smtClean="0"/>
              <a:t>kg. </a:t>
            </a:r>
            <a:r>
              <a:rPr lang="it-IT" sz="1800" dirty="0"/>
              <a:t>Per diversi giorni, circa 20, sopporta bene la mancanza di cibo e d'acqua, usando le gobbe piene di grasso quali riserve.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/>
              <a:t>Può camminare fino a circa 24 </a:t>
            </a:r>
            <a:r>
              <a:rPr lang="it-IT" sz="1800" dirty="0" smtClean="0"/>
              <a:t>ore </a:t>
            </a:r>
            <a:r>
              <a:rPr lang="it-IT" sz="1800" dirty="0"/>
              <a:t>consecutive, ad una velocità massima di 4 km orari percorrendo fino a circa 50 km al giorno. Come riserva idrica può bere anche 150 </a:t>
            </a:r>
            <a:r>
              <a:rPr lang="it-IT" sz="1800" dirty="0" smtClean="0"/>
              <a:t>litri d'acqua</a:t>
            </a:r>
            <a:r>
              <a:rPr lang="it-IT" sz="1800" dirty="0"/>
              <a:t>. Sopporta escursioni termiche da -20 °C a oltre 50 °C. La </a:t>
            </a:r>
            <a:r>
              <a:rPr lang="it-IT" sz="1800" dirty="0" smtClean="0"/>
              <a:t>gestazione</a:t>
            </a:r>
            <a:r>
              <a:rPr lang="it-IT" sz="1800" dirty="0"/>
              <a:t> dei cammelli dura 13 mesi e partoriscono di solito un solo piccolo. </a:t>
            </a:r>
          </a:p>
        </p:txBody>
      </p:sp>
      <p:pic>
        <p:nvPicPr>
          <p:cNvPr id="21507" name="Picture 3" descr="BactrianCamel (1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437112"/>
            <a:ext cx="2555776" cy="2239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Dromedario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Il </a:t>
            </a:r>
            <a:r>
              <a:rPr lang="it-IT" sz="2400" b="1" dirty="0"/>
              <a:t>dromedario</a:t>
            </a:r>
            <a:r>
              <a:rPr lang="it-IT" sz="2400" dirty="0"/>
              <a:t> </a:t>
            </a:r>
            <a:r>
              <a:rPr lang="it-IT" sz="2400" dirty="0" smtClean="0"/>
              <a:t>è </a:t>
            </a:r>
            <a:r>
              <a:rPr lang="it-IT" sz="2400" dirty="0"/>
              <a:t>un </a:t>
            </a:r>
            <a:r>
              <a:rPr lang="it-IT" sz="2400" dirty="0" smtClean="0"/>
              <a:t>artiodattilo</a:t>
            </a:r>
            <a:r>
              <a:rPr lang="it-IT" sz="2400" dirty="0"/>
              <a:t> della </a:t>
            </a:r>
            <a:r>
              <a:rPr lang="it-IT" sz="2400" dirty="0" smtClean="0"/>
              <a:t>famiglia</a:t>
            </a:r>
            <a:r>
              <a:rPr lang="it-IT" sz="2400" dirty="0"/>
              <a:t> dei </a:t>
            </a:r>
            <a:r>
              <a:rPr lang="it-IT" sz="2400" dirty="0" smtClean="0"/>
              <a:t>Camelidi, </a:t>
            </a:r>
            <a:r>
              <a:rPr lang="it-IT" sz="2400" dirty="0"/>
              <a:t>diffuso </a:t>
            </a:r>
            <a:r>
              <a:rPr lang="it-IT" sz="2400" dirty="0" err="1" smtClean="0"/>
              <a:t>inAsia</a:t>
            </a:r>
            <a:r>
              <a:rPr lang="it-IT" sz="2400" dirty="0" smtClean="0"/>
              <a:t>,</a:t>
            </a:r>
            <a:r>
              <a:rPr lang="it-IT" sz="2400" dirty="0"/>
              <a:t> </a:t>
            </a:r>
            <a:r>
              <a:rPr lang="it-IT" sz="2400" dirty="0" smtClean="0"/>
              <a:t>Africa settentrionale</a:t>
            </a:r>
            <a:r>
              <a:rPr lang="it-IT" sz="2400" dirty="0"/>
              <a:t> e, per intervento umano, anche in </a:t>
            </a:r>
            <a:r>
              <a:rPr lang="it-IT" sz="2400" dirty="0" smtClean="0"/>
              <a:t>Australia.</a:t>
            </a:r>
            <a:r>
              <a:rPr lang="it-IT" sz="2400" dirty="0"/>
              <a:t> Il </a:t>
            </a:r>
            <a:r>
              <a:rPr lang="it-IT" sz="2400" dirty="0" smtClean="0"/>
              <a:t>manto</a:t>
            </a:r>
            <a:r>
              <a:rPr lang="it-IT" sz="2400" dirty="0"/>
              <a:t> del dromedario può assumere le più diverse sfumature del beige, giungendo a tonalità assai scure, fin quasi al nero, o, al contrario, assai chiare, fino al bianco. Le </a:t>
            </a:r>
            <a:r>
              <a:rPr lang="it-IT" sz="2400" dirty="0" smtClean="0"/>
              <a:t>zampe</a:t>
            </a:r>
            <a:r>
              <a:rPr lang="it-IT" sz="2400" dirty="0"/>
              <a:t> sono formate da due dita rivestite da uno spesso strato calloso, che gli permette di camminare sulla sabbia senza sprofondarvi. Il </a:t>
            </a:r>
            <a:r>
              <a:rPr lang="it-IT" sz="2400" dirty="0" smtClean="0"/>
              <a:t>muso</a:t>
            </a:r>
            <a:r>
              <a:rPr lang="it-IT" sz="2400" dirty="0"/>
              <a:t> è lungo e le narici sono molto strette, per essere riparate dalla sabbia quando viene sollevata dal vento</a:t>
            </a:r>
            <a:r>
              <a:rPr lang="it-IT" sz="26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Caratteristiche del dromedario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816424"/>
          </a:xfrm>
        </p:spPr>
        <p:txBody>
          <a:bodyPr>
            <a:normAutofit/>
          </a:bodyPr>
          <a:lstStyle/>
          <a:p>
            <a:r>
              <a:rPr lang="it-IT" sz="2000" dirty="0"/>
              <a:t>Il dromedario, purché il terreno non sia troppo accidentato, è in grado di percorrere fino a 150 km in 15-20 ore, a una velocità che può oscillare fra gli 8 e i 20 km orari, sopportando un carico che può arrivare a 150-200 kg </a:t>
            </a:r>
            <a:r>
              <a:rPr lang="it-IT" sz="2000" dirty="0" smtClean="0"/>
              <a:t>.</a:t>
            </a:r>
            <a:endParaRPr lang="it-IT" sz="2000" dirty="0"/>
          </a:p>
          <a:p>
            <a:r>
              <a:rPr lang="it-IT" sz="2000" dirty="0"/>
              <a:t>La sua peculiarità più conosciuta è la sua capacità di resistere alla sete fino a circa 8 giorni grazie alla particolare struttura del suo organismo. Esso è infatti in grado di evitare la dispersione dell'ettolitro circa d'acqua – che riesce a bere in appena dieci minuti </a:t>
            </a:r>
            <a:r>
              <a:rPr lang="it-IT" sz="2000" dirty="0" smtClean="0"/>
              <a:t>.</a:t>
            </a:r>
            <a:endParaRPr lang="it-IT" dirty="0"/>
          </a:p>
          <a:p>
            <a:endParaRPr lang="it-IT" dirty="0"/>
          </a:p>
        </p:txBody>
      </p:sp>
      <p:pic>
        <p:nvPicPr>
          <p:cNvPr id="23555" name="Picture 3" descr="07. Camel Profile, near Silverton, NSW, 07.07.20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861048"/>
            <a:ext cx="2286000" cy="2809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 </a:t>
            </a:r>
            <a:r>
              <a:rPr lang="it-IT" dirty="0" err="1" smtClean="0">
                <a:solidFill>
                  <a:srgbClr val="FF0000"/>
                </a:solidFill>
              </a:rPr>
              <a:t>Suricati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5626968" cy="6552728"/>
          </a:xfrm>
        </p:spPr>
        <p:txBody>
          <a:bodyPr>
            <a:noAutofit/>
          </a:bodyPr>
          <a:lstStyle/>
          <a:p>
            <a:r>
              <a:rPr lang="it-IT" sz="1800" dirty="0" smtClean="0"/>
              <a:t>Il </a:t>
            </a:r>
            <a:r>
              <a:rPr lang="it-IT" sz="1800" dirty="0" err="1" smtClean="0"/>
              <a:t>suricato</a:t>
            </a:r>
            <a:r>
              <a:rPr lang="it-IT" sz="1800" dirty="0" smtClean="0"/>
              <a:t> è un mammifero  appartenente </a:t>
            </a:r>
            <a:r>
              <a:rPr lang="it-IT" sz="1800" dirty="0"/>
              <a:t> all'ordine dei </a:t>
            </a:r>
            <a:r>
              <a:rPr lang="it-IT" sz="1800" dirty="0" smtClean="0"/>
              <a:t>Carnivori </a:t>
            </a:r>
            <a:r>
              <a:rPr lang="it-IT" sz="1800" dirty="0"/>
              <a:t>Il suo peso può variare dai 600 ai 1200 </a:t>
            </a:r>
            <a:r>
              <a:rPr lang="it-IT" sz="1800" dirty="0" smtClean="0"/>
              <a:t>grammi. </a:t>
            </a:r>
            <a:r>
              <a:rPr lang="it-IT" sz="1800" dirty="0"/>
              <a:t>La femmina è più grande del maschio. La sua lunghezza è di circa 25-35 </a:t>
            </a:r>
            <a:r>
              <a:rPr lang="it-IT" sz="1800" dirty="0" smtClean="0"/>
              <a:t>cm, </a:t>
            </a:r>
            <a:r>
              <a:rPr lang="it-IT" sz="1800" dirty="0"/>
              <a:t>con una coda tra i 15 e i 25 cm. Raggiunge la maturità sessuale a circa un anno. La sua vita media è di 12 anni. Il </a:t>
            </a:r>
            <a:r>
              <a:rPr lang="it-IT" sz="1800" dirty="0" err="1"/>
              <a:t>suricato</a:t>
            </a:r>
            <a:r>
              <a:rPr lang="it-IT" sz="1800" dirty="0"/>
              <a:t> ha una vista acuta e distingue abbastanza bene i </a:t>
            </a:r>
            <a:r>
              <a:rPr lang="it-IT" sz="1800" dirty="0" smtClean="0"/>
              <a:t>colori. </a:t>
            </a:r>
            <a:r>
              <a:rPr lang="it-IT" sz="1800" dirty="0"/>
              <a:t>Può tenere fisso lo sguardo sul cielo luminoso e avvistare </a:t>
            </a:r>
            <a:r>
              <a:rPr lang="it-IT" sz="1800" dirty="0" smtClean="0"/>
              <a:t> i rapaci</a:t>
            </a:r>
            <a:r>
              <a:rPr lang="it-IT" sz="1800" dirty="0"/>
              <a:t> da lontano. Grazie agli </a:t>
            </a:r>
            <a:r>
              <a:rPr lang="it-IT" sz="1800" dirty="0" smtClean="0"/>
              <a:t>occhi</a:t>
            </a:r>
            <a:r>
              <a:rPr lang="it-IT" sz="1800" dirty="0"/>
              <a:t> allungati orizzontalmente ha un'ampia visuale di ciò che lo circonda.</a:t>
            </a:r>
          </a:p>
          <a:p>
            <a:r>
              <a:rPr lang="it-IT" sz="1800" dirty="0"/>
              <a:t>Il </a:t>
            </a:r>
            <a:r>
              <a:rPr lang="it-IT" sz="1800" dirty="0" err="1"/>
              <a:t>suricato</a:t>
            </a:r>
            <a:r>
              <a:rPr lang="it-IT" sz="1800" dirty="0"/>
              <a:t> vive nelle pianure aride e semi-desertiche dell'Africa meridionale, in un territorio che copre parte </a:t>
            </a:r>
            <a:r>
              <a:rPr lang="it-IT" sz="1800" dirty="0" smtClean="0"/>
              <a:t>dell‘Angola</a:t>
            </a:r>
            <a:r>
              <a:rPr lang="it-IT" sz="1800" dirty="0"/>
              <a:t> sud-occidentale, la </a:t>
            </a:r>
            <a:r>
              <a:rPr lang="it-IT" sz="1800" dirty="0" smtClean="0"/>
              <a:t>Namibia, </a:t>
            </a:r>
            <a:r>
              <a:rPr lang="it-IT" sz="1800" dirty="0"/>
              <a:t>il </a:t>
            </a:r>
            <a:r>
              <a:rPr lang="it-IT" sz="1800" dirty="0" smtClean="0"/>
              <a:t>Botswana</a:t>
            </a:r>
            <a:r>
              <a:rPr lang="it-IT" sz="1800" dirty="0"/>
              <a:t> ed il </a:t>
            </a:r>
            <a:r>
              <a:rPr lang="it-IT" sz="1800" dirty="0" smtClean="0"/>
              <a:t>Sudafrica. </a:t>
            </a:r>
            <a:r>
              <a:rPr lang="it-IT" sz="1800" dirty="0"/>
              <a:t>Alle zone dove la vegetazione è fitta e ricca di nascondigli per i predatori, preferisce le pianure coperte di arbusti ed i terreni aperti e sabbiosi; tende ad evitare i boschi.</a:t>
            </a: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 smtClean="0"/>
          </a:p>
        </p:txBody>
      </p:sp>
      <p:pic>
        <p:nvPicPr>
          <p:cNvPr id="2052" name="Picture 4" descr="Suricata.suricatta.686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556792"/>
            <a:ext cx="247878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 </a:t>
            </a:r>
            <a:r>
              <a:rPr lang="it-IT" dirty="0" err="1" smtClean="0">
                <a:solidFill>
                  <a:srgbClr val="FF0000"/>
                </a:solidFill>
              </a:rPr>
              <a:t>Suricati</a:t>
            </a:r>
            <a:r>
              <a:rPr lang="it-IT" dirty="0" smtClean="0">
                <a:solidFill>
                  <a:srgbClr val="FF0000"/>
                </a:solidFill>
              </a:rPr>
              <a:t> cibo e caccia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032448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Quando fiuta la preda nascosta sottoterra, scava freneticamente con i lunghi artigli, sollevando nubi di polvere dal terreno arido. A volte, quando una tana promette una ricca compensa, come un paio di </a:t>
            </a:r>
            <a:r>
              <a:rPr lang="it-IT" dirty="0" err="1"/>
              <a:t>gechi</a:t>
            </a:r>
            <a:r>
              <a:rPr lang="it-IT" dirty="0"/>
              <a:t>, può succedere che due suricati uniscano le proprie forze. Le prede sono in maggioranza insetti, ma qualsiasi animale piccolo, come un roditore stanato dal nascondiglio, viene prontamente assalito, bloccato a terra con le zampe, morso con precisione sulla nuca ed ucciso, poi velocemente squartato e mangiato. I suricati mangiano larve di coleottero ed amano molto anche gli scorpioni. Attacca i serpenti (anche quelli velenosi) vicino alle loro tane e, per quanto piuttosto resistente al veleno, i morsi del serpente possono essergli fatali. Quando afferra uno scorpione, il </a:t>
            </a:r>
            <a:r>
              <a:rPr lang="it-IT" dirty="0" err="1"/>
              <a:t>suricato</a:t>
            </a:r>
            <a:r>
              <a:rPr lang="it-IT" dirty="0"/>
              <a:t> gli strappa il pungiglione prima di ingoiarlo a partire dalla testa.</a:t>
            </a:r>
          </a:p>
          <a:p>
            <a:endParaRPr lang="it-IT" dirty="0"/>
          </a:p>
        </p:txBody>
      </p:sp>
      <p:pic>
        <p:nvPicPr>
          <p:cNvPr id="16387" name="Picture 3" descr="http://upload.wikimedia.org/wikipedia/commons/thumb/6/68/Meerkat_zoo.jpg/220px-Meerkat_zo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869160"/>
            <a:ext cx="3024336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Serpente nero del deserto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/>
          </a:bodyPr>
          <a:lstStyle/>
          <a:p>
            <a:r>
              <a:rPr lang="it-IT" sz="2000" dirty="0"/>
              <a:t>Conosciuto anche come Cobra del deserto, il Serpente Nero del Deserto è un ofide lucido, con le squame lisce, nero o grigio scuro, con il ventre leggermente più chiaro. Specie notturna e prevalentemente deserticola, sembra spostarsi nelle aree che sono state irrigate e coltivate. Le prede comprendono gli </a:t>
            </a:r>
            <a:r>
              <a:rPr lang="it-IT" sz="2000" dirty="0" err="1"/>
              <a:t>Uromastici</a:t>
            </a:r>
            <a:r>
              <a:rPr lang="it-IT" sz="2000" dirty="0"/>
              <a:t>, tanto che il serpente è particolarmente comune dove questi sauri sono presenti. Il Serpente Nero del Deserto caccia di notte e passa il giorno, caldo, nelle tane dei mammiferi. Quando viene minacciato solleva il corpo, soffia e attacca. I morsi possono essere fatali per l’uomo.   </a:t>
            </a:r>
          </a:p>
        </p:txBody>
      </p:sp>
      <p:pic>
        <p:nvPicPr>
          <p:cNvPr id="17410" name="Picture 2" descr="http://a1.ec-images.myspacecdn.com/images02/144/68640c1521084092a25a7ce0c09d68ed/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365104"/>
            <a:ext cx="3816424" cy="2224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Gli </a:t>
            </a:r>
            <a:r>
              <a:rPr lang="it-IT" dirty="0" err="1" smtClean="0">
                <a:solidFill>
                  <a:srgbClr val="FF0000"/>
                </a:solidFill>
              </a:rPr>
              <a:t>Uromastici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5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Gli </a:t>
            </a:r>
            <a:r>
              <a:rPr lang="it-IT" dirty="0" err="1" smtClean="0"/>
              <a:t>uromastici</a:t>
            </a:r>
            <a:r>
              <a:rPr lang="it-IT" dirty="0" smtClean="0"/>
              <a:t> s</a:t>
            </a:r>
            <a:r>
              <a:rPr lang="it-IT" dirty="0"/>
              <a:t>ono sauri deserticoli ad attività esclusivamente diurna e si cibano di vegetali, semi, fiori, arbusti e sterpi; occasionalmente in giovane età, possono integrare la loro dieta con proteine animali, generalmente insetti (seppur evento piuttosto raro). Buona parte delle specie sono diffuse nell'Africa </a:t>
            </a:r>
            <a:r>
              <a:rPr lang="it-IT" dirty="0" err="1"/>
              <a:t>subsaharian</a:t>
            </a:r>
            <a:r>
              <a:rPr lang="it-IT" dirty="0"/>
              <a:t>, e in </a:t>
            </a:r>
            <a:r>
              <a:rPr lang="it-IT" dirty="0" smtClean="0"/>
              <a:t>Arabia Saudita.</a:t>
            </a:r>
            <a:endParaRPr lang="it-IT" dirty="0"/>
          </a:p>
        </p:txBody>
      </p:sp>
      <p:pic>
        <p:nvPicPr>
          <p:cNvPr id="18434" name="Picture 2" descr="http://www.naturamediterraneo.it/Public/data4/salamandre/Uromastice%20acantinuro%202.jpg_2008428191918_Uromastice%20acantinuro%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725144"/>
            <a:ext cx="2952328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615</Words>
  <Application>Microsoft Office PowerPoint</Application>
  <PresentationFormat>Presentazione su schermo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Animali del deserto</vt:lpstr>
      <vt:lpstr>Fauna</vt:lpstr>
      <vt:lpstr>Cammelli</vt:lpstr>
      <vt:lpstr>Dromedario</vt:lpstr>
      <vt:lpstr>Caratteristiche del dromedario</vt:lpstr>
      <vt:lpstr>I Suricati</vt:lpstr>
      <vt:lpstr>I Suricati cibo e caccia</vt:lpstr>
      <vt:lpstr>Serpente nero del deserto</vt:lpstr>
      <vt:lpstr>Gli Uromastici </vt:lpstr>
      <vt:lpstr> L'Eloderma Sospetto (Heloderma suspectum) </vt:lpstr>
      <vt:lpstr>Diapositiva 11</vt:lpstr>
      <vt:lpstr>Gli Scorpioni</vt:lpstr>
      <vt:lpstr>Caratteristiche e predazione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Animali del deserto</dc:title>
  <dc:creator>user</dc:creator>
  <cp:lastModifiedBy>user</cp:lastModifiedBy>
  <cp:revision>9</cp:revision>
  <dcterms:created xsi:type="dcterms:W3CDTF">2012-02-06T14:50:41Z</dcterms:created>
  <dcterms:modified xsi:type="dcterms:W3CDTF">2012-02-06T16:13:55Z</dcterms:modified>
</cp:coreProperties>
</file>