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8" r:id="rId5"/>
    <p:sldId id="259" r:id="rId6"/>
    <p:sldId id="260" r:id="rId7"/>
    <p:sldId id="261" r:id="rId8"/>
    <p:sldId id="263"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4D13"/>
    <a:srgbClr val="0000FF"/>
    <a:srgbClr val="FF00FF"/>
    <a:srgbClr val="FF0000"/>
    <a:srgbClr val="00FF00"/>
    <a:srgbClr val="FF3300"/>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71" autoAdjust="0"/>
  </p:normalViewPr>
  <p:slideViewPr>
    <p:cSldViewPr>
      <p:cViewPr varScale="1">
        <p:scale>
          <a:sx n="70" d="100"/>
          <a:sy n="70" d="100"/>
        </p:scale>
        <p:origin x="-11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9A5AE4C-F64B-42D3-8E5C-90C5505BA38E}" type="datetimeFigureOut">
              <a:rPr lang="it-IT" smtClean="0"/>
              <a:pPr/>
              <a:t>16/03/2012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F6BC14-B690-4640-AD31-98B0C4A8434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5AE4C-F64B-42D3-8E5C-90C5505BA38E}" type="datetimeFigureOut">
              <a:rPr lang="it-IT" smtClean="0"/>
              <a:pPr/>
              <a:t>16/03/2012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BC14-B690-4640-AD31-98B0C4A84343}"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ages.jpg"/>
          <p:cNvPicPr>
            <a:picLocks noChangeAspect="1"/>
          </p:cNvPicPr>
          <p:nvPr/>
        </p:nvPicPr>
        <p:blipFill>
          <a:blip r:embed="rId2" cstate="print"/>
          <a:stretch>
            <a:fillRect/>
          </a:stretch>
        </p:blipFill>
        <p:spPr>
          <a:xfrm>
            <a:off x="0" y="0"/>
            <a:ext cx="9144000" cy="6858000"/>
          </a:xfrm>
          <a:prstGeom prst="rect">
            <a:avLst/>
          </a:prstGeom>
        </p:spPr>
      </p:pic>
      <p:sp>
        <p:nvSpPr>
          <p:cNvPr id="2" name="Titolo 1"/>
          <p:cNvSpPr>
            <a:spLocks noGrp="1"/>
          </p:cNvSpPr>
          <p:nvPr>
            <p:ph type="ctrTitle"/>
          </p:nvPr>
        </p:nvSpPr>
        <p:spPr>
          <a:xfrm>
            <a:off x="755576" y="260648"/>
            <a:ext cx="7772400" cy="1470025"/>
          </a:xfrm>
        </p:spPr>
        <p:txBody>
          <a:bodyPr>
            <a:noAutofit/>
          </a:bodyPr>
          <a:lstStyle/>
          <a:p>
            <a:r>
              <a:rPr lang="it-IT" sz="9600" dirty="0" smtClean="0">
                <a:solidFill>
                  <a:schemeClr val="bg1"/>
                </a:solidFill>
                <a:latin typeface="Century Gothic" pitchFamily="34" charset="0"/>
              </a:rPr>
              <a:t>il delfino</a:t>
            </a:r>
            <a:endParaRPr lang="it-IT" sz="9600" dirty="0">
              <a:solidFill>
                <a:schemeClr val="bg1"/>
              </a:solidFill>
              <a:latin typeface="Century Gothic" pitchFamily="34" charset="0"/>
            </a:endParaRPr>
          </a:p>
        </p:txBody>
      </p:sp>
      <p:sp>
        <p:nvSpPr>
          <p:cNvPr id="3" name="Sottotitolo 2"/>
          <p:cNvSpPr>
            <a:spLocks noGrp="1"/>
          </p:cNvSpPr>
          <p:nvPr>
            <p:ph type="subTitle" idx="1"/>
          </p:nvPr>
        </p:nvSpPr>
        <p:spPr>
          <a:xfrm>
            <a:off x="1259632" y="4941168"/>
            <a:ext cx="6400800" cy="1752600"/>
          </a:xfrm>
        </p:spPr>
        <p:txBody>
          <a:bodyPr/>
          <a:lstStyle/>
          <a:p>
            <a:r>
              <a:rPr lang="it-IT" dirty="0" smtClean="0">
                <a:solidFill>
                  <a:srgbClr val="FF0000"/>
                </a:solidFill>
                <a:latin typeface="Century Gothic" pitchFamily="34" charset="0"/>
              </a:rPr>
              <a:t>Zanaboni Gianluca</a:t>
            </a:r>
            <a:r>
              <a:rPr lang="it-IT" dirty="0" smtClean="0">
                <a:solidFill>
                  <a:srgbClr val="FF0000"/>
                </a:solidFill>
              </a:rPr>
              <a:t> </a:t>
            </a:r>
          </a:p>
          <a:p>
            <a:r>
              <a:rPr lang="it-IT" dirty="0" smtClean="0">
                <a:solidFill>
                  <a:srgbClr val="FF0000"/>
                </a:solidFill>
                <a:latin typeface="Century Gothic" pitchFamily="34" charset="0"/>
              </a:rPr>
              <a:t>Classe</a:t>
            </a:r>
            <a:r>
              <a:rPr lang="it-IT" dirty="0" smtClean="0">
                <a:solidFill>
                  <a:srgbClr val="FF0000"/>
                </a:solidFill>
              </a:rPr>
              <a:t> </a:t>
            </a:r>
            <a:r>
              <a:rPr lang="it-IT" dirty="0" smtClean="0">
                <a:solidFill>
                  <a:srgbClr val="FF0000"/>
                </a:solidFill>
                <a:latin typeface="Bell MT" pitchFamily="18" charset="0"/>
              </a:rPr>
              <a:t>II </a:t>
            </a:r>
            <a:r>
              <a:rPr lang="it-IT" dirty="0" smtClean="0">
                <a:solidFill>
                  <a:srgbClr val="FF0000"/>
                </a:solidFill>
                <a:latin typeface="Century Gothic" pitchFamily="34" charset="0"/>
              </a:rPr>
              <a:t>ITI</a:t>
            </a:r>
            <a:r>
              <a:rPr lang="it-IT" dirty="0" smtClean="0">
                <a:solidFill>
                  <a:srgbClr val="FF0000"/>
                </a:solidFill>
                <a:latin typeface="Bell MT" pitchFamily="18" charset="0"/>
              </a:rPr>
              <a:t> </a:t>
            </a:r>
            <a:endParaRPr lang="it-IT" dirty="0">
              <a:solidFill>
                <a:srgbClr val="FF0000"/>
              </a:solidFill>
              <a:latin typeface="Bell M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6858000"/>
          </a:xfrm>
          <a:solidFill>
            <a:srgbClr val="002060"/>
          </a:solidFill>
        </p:spPr>
        <p:txBody>
          <a:bodyPr>
            <a:normAutofit/>
          </a:bodyPr>
          <a:lstStyle/>
          <a:p>
            <a:r>
              <a:rPr lang="it-IT" sz="3200" dirty="0" smtClean="0">
                <a:solidFill>
                  <a:srgbClr val="FFFF00"/>
                </a:solidFill>
                <a:latin typeface="Century Gothic" pitchFamily="34" charset="0"/>
              </a:rPr>
              <a:t>La gestazione dura circa undici mesi: il parto è podalico ed il cucciolo appena nato viene aiutato dalla madre a raggiungere la superficie per poter respirare. La femmina ed il cucciolo tornano al gruppo d'origine subito dopo il parto, e la madre, aiutata anche dalle altre femmine del gruppo, si prende cura dei cuccioli, per più di tre anni, anche se lo svezzamento del piccolo può dirsi completato quando il piccolo ha un anno e mezzo circa d'età</a:t>
            </a:r>
            <a:r>
              <a:rPr lang="it-IT" sz="2800" dirty="0" smtClean="0">
                <a:solidFill>
                  <a:srgbClr val="FFFF00"/>
                </a:solidFill>
              </a:rPr>
              <a:t>.</a:t>
            </a:r>
            <a:endParaRPr lang="it-IT" sz="2800"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3573016"/>
          </a:xfrm>
          <a:solidFill>
            <a:srgbClr val="002060"/>
          </a:solidFill>
        </p:spPr>
        <p:txBody>
          <a:bodyPr>
            <a:normAutofit fontScale="90000"/>
          </a:bodyPr>
          <a:lstStyle/>
          <a:p>
            <a:r>
              <a:rPr lang="it-IT" sz="3600" dirty="0" smtClean="0">
                <a:solidFill>
                  <a:srgbClr val="FFFF00"/>
                </a:solidFill>
                <a:latin typeface="Century Gothic" pitchFamily="34" charset="0"/>
              </a:rPr>
              <a:t>E’ da notare che il cucciolo non può succhiare il latte dal capezzolo come gli altri mammiferi, poiché si trova sott'acqua. Per tale motivo, è la madre stessa a inoculare il latte nella bocca del cucciolo spruzzandolo fuori tramite la contrazione di appositi muscoli.</a:t>
            </a:r>
            <a:endParaRPr lang="it-IT" sz="3600" dirty="0">
              <a:solidFill>
                <a:srgbClr val="FFFF00"/>
              </a:solidFill>
              <a:latin typeface="Century Gothic" pitchFamily="34" charset="0"/>
            </a:endParaRPr>
          </a:p>
        </p:txBody>
      </p:sp>
      <p:sp>
        <p:nvSpPr>
          <p:cNvPr id="8" name="Segnaposto contenuto 7"/>
          <p:cNvSpPr>
            <a:spLocks noGrp="1"/>
          </p:cNvSpPr>
          <p:nvPr>
            <p:ph sz="half" idx="1"/>
          </p:nvPr>
        </p:nvSpPr>
        <p:spPr>
          <a:xfrm>
            <a:off x="0" y="3573016"/>
            <a:ext cx="4644008" cy="3284984"/>
          </a:xfrm>
          <a:solidFill>
            <a:srgbClr val="002060"/>
          </a:solidFill>
        </p:spPr>
        <p:txBody>
          <a:bodyPr>
            <a:normAutofit/>
          </a:bodyPr>
          <a:lstStyle/>
          <a:p>
            <a:pPr>
              <a:buNone/>
            </a:pPr>
            <a:r>
              <a:rPr lang="it-IT" dirty="0" smtClean="0"/>
              <a:t/>
            </a:r>
            <a:br>
              <a:rPr lang="it-IT" dirty="0" smtClean="0"/>
            </a:br>
            <a:r>
              <a:rPr lang="it-IT" dirty="0" smtClean="0"/>
              <a:t/>
            </a:r>
            <a:br>
              <a:rPr lang="it-IT" dirty="0" smtClean="0"/>
            </a:br>
            <a:r>
              <a:rPr lang="it-IT" sz="4800" dirty="0" smtClean="0">
                <a:solidFill>
                  <a:srgbClr val="00FF00"/>
                </a:solidFill>
              </a:rPr>
              <a:t>Cucciolo di delfino </a:t>
            </a:r>
            <a:endParaRPr lang="it-IT" sz="4800" dirty="0">
              <a:solidFill>
                <a:srgbClr val="00FF00"/>
              </a:solidFill>
            </a:endParaRPr>
          </a:p>
        </p:txBody>
      </p:sp>
      <p:pic>
        <p:nvPicPr>
          <p:cNvPr id="10" name="Segnaposto contenuto 9" descr="cucciolo.jpg"/>
          <p:cNvPicPr>
            <a:picLocks noGrp="1" noChangeAspect="1"/>
          </p:cNvPicPr>
          <p:nvPr>
            <p:ph sz="half" idx="2"/>
          </p:nvPr>
        </p:nvPicPr>
        <p:blipFill>
          <a:blip r:embed="rId2" cstate="print"/>
          <a:stretch>
            <a:fillRect/>
          </a:stretch>
        </p:blipFill>
        <p:spPr>
          <a:xfrm>
            <a:off x="4644008" y="3573016"/>
            <a:ext cx="4499992" cy="3284984"/>
          </a:xfrm>
          <a:solidFill>
            <a:srgbClr val="002060"/>
          </a:solidFill>
        </p:spPr>
      </p:pic>
      <p:sp>
        <p:nvSpPr>
          <p:cNvPr id="11" name="Freccia a destra 10"/>
          <p:cNvSpPr/>
          <p:nvPr/>
        </p:nvSpPr>
        <p:spPr>
          <a:xfrm>
            <a:off x="3203848" y="5085184"/>
            <a:ext cx="1266440" cy="62864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CasellaDiTesto 4"/>
          <p:cNvSpPr txBox="1"/>
          <p:nvPr/>
        </p:nvSpPr>
        <p:spPr>
          <a:xfrm>
            <a:off x="323528" y="332656"/>
            <a:ext cx="4176464" cy="1015663"/>
          </a:xfrm>
          <a:prstGeom prst="rect">
            <a:avLst/>
          </a:prstGeom>
          <a:noFill/>
        </p:spPr>
        <p:txBody>
          <a:bodyPr wrap="square" rtlCol="0">
            <a:spAutoFit/>
          </a:bodyPr>
          <a:lstStyle/>
          <a:p>
            <a:r>
              <a:rPr lang="it-IT" sz="6000" dirty="0" smtClean="0">
                <a:solidFill>
                  <a:srgbClr val="00B0F0"/>
                </a:solidFill>
              </a:rPr>
              <a:t>Indice:</a:t>
            </a:r>
            <a:endParaRPr lang="it-IT" sz="6000" dirty="0">
              <a:solidFill>
                <a:srgbClr val="00B0F0"/>
              </a:solidFill>
            </a:endParaRPr>
          </a:p>
        </p:txBody>
      </p:sp>
      <p:sp>
        <p:nvSpPr>
          <p:cNvPr id="7" name="Titolo 6"/>
          <p:cNvSpPr>
            <a:spLocks noGrp="1"/>
          </p:cNvSpPr>
          <p:nvPr>
            <p:ph type="title"/>
          </p:nvPr>
        </p:nvSpPr>
        <p:spPr>
          <a:xfrm>
            <a:off x="0" y="1196752"/>
            <a:ext cx="4572000" cy="5661248"/>
          </a:xfrm>
        </p:spPr>
        <p:txBody>
          <a:bodyPr>
            <a:normAutofit/>
          </a:bodyPr>
          <a:lstStyle/>
          <a:p>
            <a:pPr algn="l"/>
            <a:r>
              <a:rPr lang="it-IT" sz="3200" dirty="0" smtClean="0"/>
              <a:t>- Cos’è un </a:t>
            </a:r>
            <a:r>
              <a:rPr lang="it-IT" sz="3200" dirty="0" err="1" smtClean="0"/>
              <a:t>delfino…</a:t>
            </a:r>
            <a:r>
              <a:rPr lang="it-IT" sz="3200" dirty="0" smtClean="0"/>
              <a:t/>
            </a:r>
            <a:br>
              <a:rPr lang="it-IT" sz="3200" dirty="0" smtClean="0"/>
            </a:br>
            <a:r>
              <a:rPr lang="it-IT" sz="3200" dirty="0" smtClean="0"/>
              <a:t/>
            </a:r>
            <a:br>
              <a:rPr lang="it-IT" sz="3200" dirty="0" smtClean="0"/>
            </a:br>
            <a:r>
              <a:rPr lang="it-IT" sz="3200" dirty="0" smtClean="0"/>
              <a:t>- Caratteristiche Fisiche</a:t>
            </a:r>
            <a:br>
              <a:rPr lang="it-IT" sz="3200" dirty="0" smtClean="0"/>
            </a:br>
            <a:r>
              <a:rPr lang="it-IT" sz="3200" dirty="0" smtClean="0"/>
              <a:t/>
            </a:r>
            <a:br>
              <a:rPr lang="it-IT" sz="3200" dirty="0" smtClean="0"/>
            </a:br>
            <a:r>
              <a:rPr lang="it-IT" sz="3200" dirty="0" smtClean="0"/>
              <a:t>- L’</a:t>
            </a:r>
            <a:r>
              <a:rPr lang="it-IT" sz="3200" dirty="0" err="1" smtClean="0"/>
              <a:t>limentazione</a:t>
            </a:r>
            <a:r>
              <a:rPr lang="it-IT" sz="3200" dirty="0" smtClean="0"/>
              <a:t/>
            </a:r>
            <a:br>
              <a:rPr lang="it-IT" sz="3200" dirty="0" smtClean="0"/>
            </a:br>
            <a:r>
              <a:rPr lang="it-IT" sz="3200" dirty="0" smtClean="0"/>
              <a:t/>
            </a:r>
            <a:br>
              <a:rPr lang="it-IT" sz="3200" dirty="0" smtClean="0"/>
            </a:br>
            <a:r>
              <a:rPr lang="it-IT" sz="3200" dirty="0" smtClean="0"/>
              <a:t>-Il branco</a:t>
            </a:r>
            <a:br>
              <a:rPr lang="it-IT" sz="3200" dirty="0" smtClean="0"/>
            </a:br>
            <a:r>
              <a:rPr lang="it-IT" sz="3200" dirty="0" smtClean="0"/>
              <a:t/>
            </a:r>
            <a:br>
              <a:rPr lang="it-IT" sz="3200" dirty="0" smtClean="0"/>
            </a:br>
            <a:r>
              <a:rPr lang="it-IT" sz="3200" dirty="0" smtClean="0"/>
              <a:t>- La riproduzione</a:t>
            </a:r>
            <a:endParaRPr lang="it-IT"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dirty="0" smtClean="0">
                <a:solidFill>
                  <a:srgbClr val="FF0000"/>
                </a:solidFill>
                <a:latin typeface="Century Gothic" pitchFamily="34" charset="0"/>
              </a:rPr>
              <a:t>Cos’è un delfino...</a:t>
            </a:r>
            <a:endParaRPr lang="it-IT" sz="6000" dirty="0">
              <a:solidFill>
                <a:srgbClr val="FF0000"/>
              </a:solidFill>
              <a:latin typeface="Century Gothic" pitchFamily="34" charset="0"/>
            </a:endParaRPr>
          </a:p>
        </p:txBody>
      </p:sp>
      <p:sp>
        <p:nvSpPr>
          <p:cNvPr id="3" name="Segnaposto contenuto 2"/>
          <p:cNvSpPr>
            <a:spLocks noGrp="1"/>
          </p:cNvSpPr>
          <p:nvPr>
            <p:ph idx="1"/>
          </p:nvPr>
        </p:nvSpPr>
        <p:spPr/>
        <p:txBody>
          <a:bodyPr>
            <a:normAutofit/>
          </a:bodyPr>
          <a:lstStyle/>
          <a:p>
            <a:pPr algn="ctr">
              <a:buNone/>
            </a:pPr>
            <a:r>
              <a:rPr lang="it-IT" dirty="0" smtClean="0">
                <a:solidFill>
                  <a:schemeClr val="bg1"/>
                </a:solidFill>
                <a:latin typeface="Century Gothic" pitchFamily="34" charset="0"/>
              </a:rPr>
              <a:t>Il delfino è un mammifero acquatico.</a:t>
            </a:r>
          </a:p>
          <a:p>
            <a:pPr algn="ctr">
              <a:buNone/>
            </a:pPr>
            <a:r>
              <a:rPr lang="it-IT" dirty="0" smtClean="0">
                <a:solidFill>
                  <a:schemeClr val="bg1"/>
                </a:solidFill>
                <a:latin typeface="Century Gothic" pitchFamily="34" charset="0"/>
              </a:rPr>
              <a:t>Senza dubbio è quello più riconosciuto e amato.</a:t>
            </a:r>
          </a:p>
          <a:p>
            <a:pPr algn="ctr">
              <a:buNone/>
            </a:pPr>
            <a:r>
              <a:rPr lang="it-IT" dirty="0" smtClean="0">
                <a:solidFill>
                  <a:schemeClr val="bg1"/>
                </a:solidFill>
                <a:latin typeface="Century Gothic" pitchFamily="34" charset="0"/>
              </a:rPr>
              <a:t>Essendo un mammifero non può rimanere sott’acqua senza respirare se non per pochi minuti, sono soliti a aggirarsi in branchi di 1000 o 1500 individui.</a:t>
            </a:r>
            <a:endParaRPr lang="it-IT"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FF00"/>
                </a:solidFill>
                <a:latin typeface="Century Gothic" pitchFamily="34" charset="0"/>
              </a:rPr>
              <a:t>Caratteristiche fisiche </a:t>
            </a:r>
            <a:endParaRPr lang="it-IT" dirty="0">
              <a:solidFill>
                <a:srgbClr val="FFFF00"/>
              </a:solidFill>
              <a:latin typeface="Century Gothic" pitchFamily="34" charset="0"/>
            </a:endParaRPr>
          </a:p>
        </p:txBody>
      </p:sp>
      <p:sp>
        <p:nvSpPr>
          <p:cNvPr id="3" name="Segnaposto contenuto 2"/>
          <p:cNvSpPr>
            <a:spLocks noGrp="1"/>
          </p:cNvSpPr>
          <p:nvPr>
            <p:ph idx="1"/>
          </p:nvPr>
        </p:nvSpPr>
        <p:spPr>
          <a:xfrm>
            <a:off x="179512" y="1600200"/>
            <a:ext cx="8507288" cy="4421088"/>
          </a:xfrm>
        </p:spPr>
        <p:txBody>
          <a:bodyPr>
            <a:normAutofit lnSpcReduction="10000"/>
          </a:bodyPr>
          <a:lstStyle/>
          <a:p>
            <a:pPr algn="ctr">
              <a:buNone/>
            </a:pPr>
            <a:r>
              <a:rPr lang="it-IT" sz="2000" dirty="0">
                <a:latin typeface="Century Gothic" pitchFamily="34" charset="0"/>
              </a:rPr>
              <a:t>Il</a:t>
            </a:r>
            <a:r>
              <a:rPr lang="it-IT" sz="2000" dirty="0">
                <a:solidFill>
                  <a:srgbClr val="FFFF00"/>
                </a:solidFill>
                <a:latin typeface="Century Gothic" pitchFamily="34" charset="0"/>
              </a:rPr>
              <a:t> </a:t>
            </a:r>
            <a:r>
              <a:rPr lang="it-IT" sz="2000" b="1" dirty="0">
                <a:solidFill>
                  <a:srgbClr val="FFFF00"/>
                </a:solidFill>
                <a:latin typeface="Century Gothic" pitchFamily="34" charset="0"/>
              </a:rPr>
              <a:t>corpo</a:t>
            </a:r>
            <a:r>
              <a:rPr lang="it-IT" sz="2000" dirty="0">
                <a:solidFill>
                  <a:srgbClr val="FFFF00"/>
                </a:solidFill>
                <a:latin typeface="Century Gothic" pitchFamily="34" charset="0"/>
              </a:rPr>
              <a:t> </a:t>
            </a:r>
            <a:r>
              <a:rPr lang="it-IT" sz="2000" dirty="0">
                <a:latin typeface="Century Gothic" pitchFamily="34" charset="0"/>
              </a:rPr>
              <a:t>di un </a:t>
            </a:r>
            <a:r>
              <a:rPr lang="it-IT" sz="2000" dirty="0" smtClean="0">
                <a:latin typeface="Century Gothic" pitchFamily="34" charset="0"/>
              </a:rPr>
              <a:t>delfino, </a:t>
            </a:r>
            <a:r>
              <a:rPr lang="it-IT" sz="2000" dirty="0">
                <a:latin typeface="Century Gothic" pitchFamily="34" charset="0"/>
              </a:rPr>
              <a:t>si presenta estremamente </a:t>
            </a:r>
            <a:r>
              <a:rPr lang="it-IT" sz="2000" b="1" dirty="0">
                <a:solidFill>
                  <a:srgbClr val="FFFF00"/>
                </a:solidFill>
                <a:latin typeface="Century Gothic" pitchFamily="34" charset="0"/>
              </a:rPr>
              <a:t>idrodinamico</a:t>
            </a:r>
            <a:r>
              <a:rPr lang="it-IT" sz="2000" b="1" dirty="0">
                <a:latin typeface="Century Gothic" pitchFamily="34" charset="0"/>
              </a:rPr>
              <a:t>,</a:t>
            </a:r>
            <a:r>
              <a:rPr lang="it-IT" sz="2000" dirty="0">
                <a:latin typeface="Century Gothic" pitchFamily="34" charset="0"/>
              </a:rPr>
              <a:t> in modo da consentirgli </a:t>
            </a:r>
            <a:r>
              <a:rPr lang="it-IT" sz="2000" dirty="0" smtClean="0">
                <a:latin typeface="Century Gothic" pitchFamily="34" charset="0"/>
              </a:rPr>
              <a:t>di nuotare molto bene.</a:t>
            </a:r>
          </a:p>
          <a:p>
            <a:pPr algn="ctr">
              <a:buNone/>
            </a:pPr>
            <a:r>
              <a:rPr lang="it-IT" sz="2000" dirty="0" smtClean="0">
                <a:latin typeface="Century Gothic" pitchFamily="34" charset="0"/>
              </a:rPr>
              <a:t>I delfini riescono a </a:t>
            </a:r>
            <a:r>
              <a:rPr lang="it-IT" sz="2000" dirty="0">
                <a:latin typeface="Century Gothic" pitchFamily="34" charset="0"/>
              </a:rPr>
              <a:t>raggiungere </a:t>
            </a:r>
            <a:r>
              <a:rPr lang="it-IT" sz="2000" dirty="0" smtClean="0">
                <a:latin typeface="Century Gothic" pitchFamily="34" charset="0"/>
              </a:rPr>
              <a:t>la velocità </a:t>
            </a:r>
            <a:r>
              <a:rPr lang="it-IT" sz="2000" dirty="0">
                <a:latin typeface="Century Gothic" pitchFamily="34" charset="0"/>
              </a:rPr>
              <a:t>massima di circa </a:t>
            </a:r>
            <a:r>
              <a:rPr lang="it-IT" sz="2000" b="1" dirty="0">
                <a:latin typeface="Century Gothic" pitchFamily="34" charset="0"/>
              </a:rPr>
              <a:t>45 km/h</a:t>
            </a:r>
            <a:r>
              <a:rPr lang="it-IT" sz="2000" dirty="0">
                <a:latin typeface="Century Gothic" pitchFamily="34" charset="0"/>
              </a:rPr>
              <a:t> e navigare per lunghi periodi ad una velocità di </a:t>
            </a:r>
            <a:r>
              <a:rPr lang="it-IT" sz="2000" dirty="0" smtClean="0">
                <a:latin typeface="Century Gothic" pitchFamily="34" charset="0"/>
              </a:rPr>
              <a:t>18-20km/h. Lo</a:t>
            </a:r>
            <a:r>
              <a:rPr lang="it-IT" sz="2000" dirty="0">
                <a:solidFill>
                  <a:srgbClr val="FFFF00"/>
                </a:solidFill>
                <a:latin typeface="Century Gothic" pitchFamily="34" charset="0"/>
              </a:rPr>
              <a:t> </a:t>
            </a:r>
            <a:r>
              <a:rPr lang="it-IT" sz="2000" b="1" dirty="0">
                <a:solidFill>
                  <a:srgbClr val="FFFF00"/>
                </a:solidFill>
                <a:latin typeface="Century Gothic" pitchFamily="34" charset="0"/>
              </a:rPr>
              <a:t>scheletro</a:t>
            </a:r>
            <a:r>
              <a:rPr lang="it-IT" sz="2000" dirty="0">
                <a:latin typeface="Century Gothic" pitchFamily="34" charset="0"/>
              </a:rPr>
              <a:t> è assai debole dal momento che non hanno alcun bisogno di sostenere il loro </a:t>
            </a:r>
            <a:r>
              <a:rPr lang="it-IT" sz="2000" dirty="0" smtClean="0">
                <a:latin typeface="Century Gothic" pitchFamily="34" charset="0"/>
              </a:rPr>
              <a:t>corpo.</a:t>
            </a:r>
          </a:p>
          <a:p>
            <a:pPr algn="ctr">
              <a:buNone/>
            </a:pPr>
            <a:r>
              <a:rPr lang="it-IT" sz="2000" dirty="0">
                <a:latin typeface="Century Gothic" pitchFamily="34" charset="0"/>
              </a:rPr>
              <a:t>Gli </a:t>
            </a:r>
            <a:r>
              <a:rPr lang="it-IT" sz="2000" b="1" dirty="0">
                <a:solidFill>
                  <a:srgbClr val="FFFF00"/>
                </a:solidFill>
                <a:latin typeface="Century Gothic" pitchFamily="34" charset="0"/>
              </a:rPr>
              <a:t>arti </a:t>
            </a:r>
            <a:r>
              <a:rPr lang="it-IT" sz="2000" b="1" dirty="0">
                <a:latin typeface="Century Gothic" pitchFamily="34" charset="0"/>
              </a:rPr>
              <a:t>anteriori</a:t>
            </a:r>
            <a:r>
              <a:rPr lang="it-IT" sz="2000" dirty="0">
                <a:latin typeface="Century Gothic" pitchFamily="34" charset="0"/>
              </a:rPr>
              <a:t> si sono trasformati in due natatoie ben sviluppate, mentre gli </a:t>
            </a:r>
            <a:r>
              <a:rPr lang="it-IT" sz="2000" b="1" dirty="0">
                <a:latin typeface="Century Gothic" pitchFamily="34" charset="0"/>
              </a:rPr>
              <a:t>arti </a:t>
            </a:r>
            <a:r>
              <a:rPr lang="it-IT" sz="2000" b="1" dirty="0" smtClean="0">
                <a:latin typeface="Century Gothic" pitchFamily="34" charset="0"/>
              </a:rPr>
              <a:t>posteriori </a:t>
            </a:r>
            <a:r>
              <a:rPr lang="it-IT" sz="2000" dirty="0" smtClean="0">
                <a:latin typeface="Century Gothic" pitchFamily="34" charset="0"/>
              </a:rPr>
              <a:t>sono </a:t>
            </a:r>
            <a:r>
              <a:rPr lang="it-IT" sz="2000" dirty="0">
                <a:latin typeface="Century Gothic" pitchFamily="34" charset="0"/>
              </a:rPr>
              <a:t>scomparsi e gli unici residui di osso pelvico sono due ossicini dietro ai muscoli. Le</a:t>
            </a:r>
            <a:r>
              <a:rPr lang="it-IT" sz="2000" dirty="0">
                <a:solidFill>
                  <a:srgbClr val="FFFF00"/>
                </a:solidFill>
                <a:latin typeface="Century Gothic" pitchFamily="34" charset="0"/>
              </a:rPr>
              <a:t> </a:t>
            </a:r>
            <a:r>
              <a:rPr lang="it-IT" sz="2000" b="1" dirty="0" smtClean="0">
                <a:solidFill>
                  <a:srgbClr val="FFFF00"/>
                </a:solidFill>
                <a:latin typeface="Century Gothic" pitchFamily="34" charset="0"/>
              </a:rPr>
              <a:t>natatoie </a:t>
            </a:r>
            <a:r>
              <a:rPr lang="it-IT" sz="2000" dirty="0" smtClean="0">
                <a:solidFill>
                  <a:srgbClr val="FFFF00"/>
                </a:solidFill>
                <a:latin typeface="Century Gothic" pitchFamily="34" charset="0"/>
              </a:rPr>
              <a:t>e </a:t>
            </a:r>
            <a:r>
              <a:rPr lang="it-IT" sz="2000" dirty="0">
                <a:latin typeface="Century Gothic" pitchFamily="34" charset="0"/>
              </a:rPr>
              <a:t>la</a:t>
            </a:r>
            <a:r>
              <a:rPr lang="it-IT" sz="2000" dirty="0">
                <a:solidFill>
                  <a:srgbClr val="FFFF00"/>
                </a:solidFill>
                <a:latin typeface="Century Gothic" pitchFamily="34" charset="0"/>
              </a:rPr>
              <a:t> </a:t>
            </a:r>
            <a:r>
              <a:rPr lang="it-IT" sz="2000" b="1" dirty="0">
                <a:solidFill>
                  <a:srgbClr val="FFFF00"/>
                </a:solidFill>
                <a:latin typeface="Century Gothic" pitchFamily="34" charset="0"/>
              </a:rPr>
              <a:t>pinna dorsale</a:t>
            </a:r>
            <a:r>
              <a:rPr lang="it-IT" sz="2000" dirty="0">
                <a:latin typeface="Century Gothic" pitchFamily="34" charset="0"/>
              </a:rPr>
              <a:t> servono a mantenere la direzione e l'equilibrio, mentre i lobi della </a:t>
            </a:r>
            <a:r>
              <a:rPr lang="it-IT" sz="2000" b="1" dirty="0" smtClean="0">
                <a:solidFill>
                  <a:srgbClr val="FFFF00"/>
                </a:solidFill>
                <a:latin typeface="Century Gothic" pitchFamily="34" charset="0"/>
              </a:rPr>
              <a:t>coda </a:t>
            </a:r>
            <a:r>
              <a:rPr lang="it-IT" sz="2000" dirty="0" smtClean="0">
                <a:latin typeface="Century Gothic" pitchFamily="34" charset="0"/>
              </a:rPr>
              <a:t>spingono </a:t>
            </a:r>
            <a:r>
              <a:rPr lang="it-IT" sz="2000" dirty="0">
                <a:latin typeface="Century Gothic" pitchFamily="34" charset="0"/>
              </a:rPr>
              <a:t>il corpo dentro l'acqua</a:t>
            </a:r>
            <a:r>
              <a:rPr lang="it-IT" sz="2000" dirty="0" smtClean="0">
                <a:latin typeface="Century Gothic" pitchFamily="34" charset="0"/>
              </a:rPr>
              <a:t>.</a:t>
            </a:r>
          </a:p>
          <a:p>
            <a:pPr algn="ctr">
              <a:buNone/>
            </a:pPr>
            <a:r>
              <a:rPr lang="it-IT" sz="2000" dirty="0">
                <a:latin typeface="Century Gothic" pitchFamily="34" charset="0"/>
              </a:rPr>
              <a:t>Il </a:t>
            </a:r>
            <a:r>
              <a:rPr lang="it-IT" sz="2000" b="1" dirty="0">
                <a:solidFill>
                  <a:srgbClr val="FFFF00"/>
                </a:solidFill>
                <a:latin typeface="Century Gothic" pitchFamily="34" charset="0"/>
              </a:rPr>
              <a:t>cranio</a:t>
            </a:r>
            <a:r>
              <a:rPr lang="it-IT" sz="2000" dirty="0">
                <a:latin typeface="Century Gothic" pitchFamily="34" charset="0"/>
              </a:rPr>
              <a:t> è "telescopico", cioè spinto all'indietro a partire dalla fronte, ha occhi indipendenti e posizionati in modo tale da consentire una vista </a:t>
            </a:r>
            <a:r>
              <a:rPr lang="it-IT" sz="2000" dirty="0" smtClean="0">
                <a:latin typeface="Century Gothic" pitchFamily="34" charset="0"/>
              </a:rPr>
              <a:t>frontale.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images (1).jpg"/>
          <p:cNvPicPr>
            <a:picLocks noChangeAspect="1"/>
          </p:cNvPicPr>
          <p:nvPr/>
        </p:nvPicPr>
        <p:blipFill>
          <a:blip r:embed="rId2" cstate="print">
            <a:lum/>
          </a:blip>
          <a:stretch>
            <a:fillRect/>
          </a:stretch>
        </p:blipFill>
        <p:spPr>
          <a:xfrm>
            <a:off x="1619672" y="4797152"/>
            <a:ext cx="6552728" cy="1703834"/>
          </a:xfrm>
          <a:prstGeom prst="ellipse">
            <a:avLst/>
          </a:prstGeom>
          <a:ln>
            <a:noFill/>
          </a:ln>
          <a:effectLst>
            <a:softEdge rad="112500"/>
          </a:effectLst>
        </p:spPr>
      </p:pic>
      <p:sp>
        <p:nvSpPr>
          <p:cNvPr id="6" name="Titolo 1"/>
          <p:cNvSpPr>
            <a:spLocks noGrp="1"/>
          </p:cNvSpPr>
          <p:nvPr>
            <p:ph idx="1"/>
          </p:nvPr>
        </p:nvSpPr>
        <p:spPr>
          <a:xfrm>
            <a:off x="457200" y="260350"/>
            <a:ext cx="8229600" cy="6337300"/>
          </a:xfrm>
        </p:spPr>
        <p:txBody>
          <a:bodyPr>
            <a:normAutofit/>
          </a:bodyPr>
          <a:lstStyle/>
          <a:p>
            <a:pPr algn="ctr">
              <a:buNone/>
            </a:pPr>
            <a:r>
              <a:rPr lang="it-IT" sz="1600" dirty="0">
                <a:latin typeface="Century Gothic" pitchFamily="34" charset="0"/>
              </a:rPr>
              <a:t>La</a:t>
            </a:r>
            <a:r>
              <a:rPr lang="it-IT" sz="1600" dirty="0">
                <a:solidFill>
                  <a:srgbClr val="FFFF00"/>
                </a:solidFill>
                <a:latin typeface="Century Gothic" pitchFamily="34" charset="0"/>
              </a:rPr>
              <a:t> </a:t>
            </a:r>
            <a:r>
              <a:rPr lang="it-IT" sz="1600" b="1" dirty="0">
                <a:solidFill>
                  <a:srgbClr val="FFFF00"/>
                </a:solidFill>
                <a:latin typeface="Century Gothic" pitchFamily="34" charset="0"/>
              </a:rPr>
              <a:t>pinna caudale</a:t>
            </a:r>
            <a:r>
              <a:rPr lang="it-IT" sz="1600" dirty="0">
                <a:latin typeface="Century Gothic" pitchFamily="34" charset="0"/>
              </a:rPr>
              <a:t> è priva di struttura ossea, ma provvista di una robusta muscolatura e resistenti fasci fibrosi. Imprime un'eccezionale propulsione al nuoto grazie alle potenti battute verticali dei suoi lobi. I muscoli della loro coda sono dieci volte più potenti di quanto non lo siano quelli degli altri </a:t>
            </a:r>
            <a:r>
              <a:rPr lang="it-IT" sz="1600" dirty="0" smtClean="0">
                <a:latin typeface="Century Gothic" pitchFamily="34" charset="0"/>
              </a:rPr>
              <a:t>mammiferi.  </a:t>
            </a:r>
          </a:p>
          <a:p>
            <a:pPr algn="ctr">
              <a:buNone/>
            </a:pPr>
            <a:r>
              <a:rPr lang="it-IT" sz="1600" dirty="0" smtClean="0">
                <a:latin typeface="Century Gothic" pitchFamily="34" charset="0"/>
              </a:rPr>
              <a:t>I </a:t>
            </a:r>
            <a:r>
              <a:rPr lang="it-IT" sz="1600" dirty="0">
                <a:latin typeface="Century Gothic" pitchFamily="34" charset="0"/>
              </a:rPr>
              <a:t>delfini sono, inoltre, animali a</a:t>
            </a:r>
            <a:r>
              <a:rPr lang="it-IT" sz="1600" dirty="0">
                <a:solidFill>
                  <a:srgbClr val="FFFF00"/>
                </a:solidFill>
                <a:latin typeface="Century Gothic" pitchFamily="34" charset="0"/>
              </a:rPr>
              <a:t> </a:t>
            </a:r>
            <a:r>
              <a:rPr lang="it-IT" sz="1600" b="1" dirty="0">
                <a:solidFill>
                  <a:srgbClr val="FFFF00"/>
                </a:solidFill>
                <a:latin typeface="Century Gothic" pitchFamily="34" charset="0"/>
              </a:rPr>
              <a:t>sangue caldo</a:t>
            </a:r>
            <a:r>
              <a:rPr lang="it-IT" sz="1600" dirty="0">
                <a:latin typeface="Century Gothic" pitchFamily="34" charset="0"/>
              </a:rPr>
              <a:t> e devono quindi essere in grado di conservare il calore del corpo. Per questo motivo hanno </a:t>
            </a:r>
            <a:r>
              <a:rPr lang="it-IT" sz="1600" b="1" dirty="0">
                <a:latin typeface="Century Gothic" pitchFamily="34" charset="0"/>
              </a:rPr>
              <a:t>dimensioni maggiori</a:t>
            </a:r>
            <a:r>
              <a:rPr lang="it-IT" sz="1600" dirty="0">
                <a:latin typeface="Century Gothic" pitchFamily="34" charset="0"/>
              </a:rPr>
              <a:t> rispetto agli animali a sangue freddo (i delfini oceanici sono lunghi mediamente  </a:t>
            </a:r>
            <a:r>
              <a:rPr lang="it-IT" sz="1600" b="1" dirty="0">
                <a:latin typeface="Century Gothic" pitchFamily="34" charset="0"/>
              </a:rPr>
              <a:t>220 cm</a:t>
            </a:r>
            <a:r>
              <a:rPr lang="it-IT" sz="1600" dirty="0">
                <a:latin typeface="Century Gothic" pitchFamily="34" charset="0"/>
              </a:rPr>
              <a:t>, mentre quelli di fiume </a:t>
            </a:r>
            <a:r>
              <a:rPr lang="it-IT" sz="1600" b="1" dirty="0">
                <a:latin typeface="Century Gothic" pitchFamily="34" charset="0"/>
              </a:rPr>
              <a:t>215 cm</a:t>
            </a:r>
            <a:r>
              <a:rPr lang="it-IT" sz="1600" dirty="0">
                <a:latin typeface="Century Gothic" pitchFamily="34" charset="0"/>
              </a:rPr>
              <a:t>). Il calore è prodotto all'interno dell'animale, e si disperde attraverso l'epidermide: essi creano più calore di quanto in realtà ne perdano rimanendo così caldi. Inoltre lo spesso strato di </a:t>
            </a:r>
            <a:r>
              <a:rPr lang="it-IT" sz="1600" b="1" dirty="0">
                <a:latin typeface="Century Gothic" pitchFamily="34" charset="0"/>
              </a:rPr>
              <a:t>grasso</a:t>
            </a:r>
            <a:r>
              <a:rPr lang="it-IT" sz="1600" dirty="0">
                <a:latin typeface="Century Gothic" pitchFamily="34" charset="0"/>
              </a:rPr>
              <a:t> sotto la loro pelle (adipe) isola il corpo e ne conserva il calore. </a:t>
            </a:r>
            <a:r>
              <a:rPr lang="it-IT" sz="1600" dirty="0" smtClean="0">
                <a:latin typeface="Century Gothic" pitchFamily="34" charset="0"/>
              </a:rPr>
              <a:t/>
            </a:r>
            <a:br>
              <a:rPr lang="it-IT" sz="1600" dirty="0" smtClean="0">
                <a:latin typeface="Century Gothic" pitchFamily="34" charset="0"/>
              </a:rPr>
            </a:br>
            <a:r>
              <a:rPr lang="it-IT" sz="1600" dirty="0">
                <a:latin typeface="Century Gothic" pitchFamily="34" charset="0"/>
              </a:rPr>
              <a:t>Ancora, il loro </a:t>
            </a:r>
            <a:r>
              <a:rPr lang="it-IT" sz="1600" b="1" dirty="0">
                <a:solidFill>
                  <a:srgbClr val="FFFF00"/>
                </a:solidFill>
                <a:latin typeface="Century Gothic" pitchFamily="34" charset="0"/>
              </a:rPr>
              <a:t>apparato circolatorio</a:t>
            </a:r>
            <a:r>
              <a:rPr lang="it-IT" sz="1600" dirty="0">
                <a:latin typeface="Century Gothic" pitchFamily="34" charset="0"/>
              </a:rPr>
              <a:t> contribuisce al risparmio di calore; il sangue, infatti, si raffredda a mano a mano che scorre verso le estremità del corpo. I vasi sanguigni presenti nella code, nelle pinne pettorali e in quella dorsale sono quindi sistemati in modo che il sangue che ne defluisce venga riscaldato prima di ritornare ad altre parti del corpo.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 9" descr="images (2).jpg"/>
          <p:cNvPicPr>
            <a:picLocks noChangeAspect="1"/>
          </p:cNvPicPr>
          <p:nvPr/>
        </p:nvPicPr>
        <p:blipFill>
          <a:blip r:embed="rId2" cstate="print">
            <a:lum bright="-10000" contrast="-21000"/>
          </a:blip>
          <a:stretch>
            <a:fillRect/>
          </a:stretch>
        </p:blipFill>
        <p:spPr>
          <a:xfrm>
            <a:off x="0" y="0"/>
            <a:ext cx="9144000" cy="6858000"/>
          </a:xfrm>
          <a:prstGeom prst="rect">
            <a:avLst/>
          </a:prstGeom>
          <a:effectLst>
            <a:outerShdw blurRad="508000" dist="50800" dir="5400000" sx="99000" sy="99000" algn="ctr" rotWithShape="0">
              <a:srgbClr val="000000">
                <a:alpha val="0"/>
              </a:srgbClr>
            </a:outerShdw>
          </a:effectLst>
        </p:spPr>
      </p:pic>
      <p:sp>
        <p:nvSpPr>
          <p:cNvPr id="8" name="Titolo 7"/>
          <p:cNvSpPr>
            <a:spLocks noGrp="1"/>
          </p:cNvSpPr>
          <p:nvPr>
            <p:ph type="ctrTitle"/>
          </p:nvPr>
        </p:nvSpPr>
        <p:spPr>
          <a:xfrm>
            <a:off x="755576" y="188640"/>
            <a:ext cx="7772400" cy="1470025"/>
          </a:xfrm>
        </p:spPr>
        <p:txBody>
          <a:bodyPr/>
          <a:lstStyle/>
          <a:p>
            <a:r>
              <a:rPr lang="it-IT" dirty="0" smtClean="0"/>
              <a:t>	</a:t>
            </a:r>
            <a:r>
              <a:rPr lang="it-IT" dirty="0" smtClean="0">
                <a:solidFill>
                  <a:srgbClr val="00FF00"/>
                </a:solidFill>
                <a:latin typeface="Century Gothic" pitchFamily="34" charset="0"/>
              </a:rPr>
              <a:t>La loro alimentazione …</a:t>
            </a:r>
            <a:endParaRPr lang="it-IT" dirty="0">
              <a:solidFill>
                <a:srgbClr val="00FF00"/>
              </a:solidFill>
              <a:latin typeface="Century Gothic" pitchFamily="34" charset="0"/>
            </a:endParaRPr>
          </a:p>
        </p:txBody>
      </p:sp>
      <p:sp>
        <p:nvSpPr>
          <p:cNvPr id="9" name="Sottotitolo 8"/>
          <p:cNvSpPr>
            <a:spLocks noGrp="1"/>
          </p:cNvSpPr>
          <p:nvPr>
            <p:ph type="subTitle" idx="1"/>
          </p:nvPr>
        </p:nvSpPr>
        <p:spPr>
          <a:xfrm>
            <a:off x="323528" y="1484784"/>
            <a:ext cx="8640960" cy="5112568"/>
          </a:xfrm>
        </p:spPr>
        <p:txBody>
          <a:bodyPr>
            <a:normAutofit lnSpcReduction="10000"/>
          </a:bodyPr>
          <a:lstStyle/>
          <a:p>
            <a:r>
              <a:rPr lang="it-IT" sz="2000" dirty="0">
                <a:solidFill>
                  <a:schemeClr val="tx1"/>
                </a:solidFill>
                <a:latin typeface="Century Gothic" pitchFamily="34" charset="0"/>
              </a:rPr>
              <a:t>Generalmente la loro alimentazione varia dal pesce </a:t>
            </a:r>
            <a:r>
              <a:rPr lang="it-IT" sz="2000" dirty="0" smtClean="0">
                <a:solidFill>
                  <a:schemeClr val="tx1"/>
                </a:solidFill>
                <a:latin typeface="Century Gothic" pitchFamily="34" charset="0"/>
              </a:rPr>
              <a:t>ai</a:t>
            </a:r>
            <a:r>
              <a:rPr lang="it-IT" sz="2000" dirty="0">
                <a:solidFill>
                  <a:schemeClr val="tx1"/>
                </a:solidFill>
                <a:latin typeface="Century Gothic" pitchFamily="34" charset="0"/>
              </a:rPr>
              <a:t> calamari sino ai crostacei, a seconda delle diverse specie e della disponibilità. I molti</a:t>
            </a:r>
            <a:r>
              <a:rPr lang="it-IT" sz="2000" b="1" dirty="0">
                <a:solidFill>
                  <a:schemeClr val="tx1"/>
                </a:solidFill>
                <a:latin typeface="Century Gothic" pitchFamily="34" charset="0"/>
              </a:rPr>
              <a:t> </a:t>
            </a:r>
            <a:r>
              <a:rPr lang="it-IT" sz="2000" dirty="0">
                <a:solidFill>
                  <a:schemeClr val="tx1"/>
                </a:solidFill>
                <a:latin typeface="Century Gothic" pitchFamily="34" charset="0"/>
              </a:rPr>
              <a:t>denti dei delfini, piccoli, taglienti ed appuntiti, non servono per masticare il cibo, che viene inghiottito</a:t>
            </a:r>
            <a:r>
              <a:rPr lang="it-IT" sz="2000" b="1" dirty="0">
                <a:solidFill>
                  <a:schemeClr val="tx1"/>
                </a:solidFill>
                <a:latin typeface="Century Gothic" pitchFamily="34" charset="0"/>
              </a:rPr>
              <a:t> </a:t>
            </a:r>
            <a:r>
              <a:rPr lang="it-IT" sz="2000" dirty="0">
                <a:solidFill>
                  <a:schemeClr val="tx1"/>
                </a:solidFill>
                <a:latin typeface="Century Gothic" pitchFamily="34" charset="0"/>
              </a:rPr>
              <a:t>intero, ma semplicemente ad afferrare il pesce viscido. </a:t>
            </a:r>
            <a:endParaRPr lang="it-IT" sz="2000" dirty="0" smtClean="0">
              <a:solidFill>
                <a:schemeClr val="tx1"/>
              </a:solidFill>
              <a:latin typeface="Century Gothic" pitchFamily="34" charset="0"/>
            </a:endParaRPr>
          </a:p>
          <a:p>
            <a:pPr algn="l"/>
            <a:r>
              <a:rPr lang="it-IT" sz="2000" dirty="0">
                <a:solidFill>
                  <a:schemeClr val="tx1"/>
                </a:solidFill>
                <a:latin typeface="Century Gothic" pitchFamily="34" charset="0"/>
              </a:rPr>
              <a:t>L'alimentazione fa comunque parte di un comportamento sociale </a:t>
            </a:r>
            <a:r>
              <a:rPr lang="it-IT" sz="2000" dirty="0" smtClean="0">
                <a:solidFill>
                  <a:schemeClr val="tx1"/>
                </a:solidFill>
                <a:latin typeface="Century Gothic" pitchFamily="34" charset="0"/>
              </a:rPr>
              <a:t>perché, </a:t>
            </a:r>
            <a:r>
              <a:rPr lang="it-IT" sz="2000" dirty="0">
                <a:solidFill>
                  <a:schemeClr val="tx1"/>
                </a:solidFill>
                <a:latin typeface="Century Gothic" pitchFamily="34" charset="0"/>
              </a:rPr>
              <a:t>sebbene siano in grado, quando il cibo è più abbondante, di alimentarsi da soli, solitamente formano colonie di 6-20 individui per organizzare vere e proprie battute</a:t>
            </a:r>
            <a:r>
              <a:rPr lang="it-IT" sz="2000" b="1" dirty="0">
                <a:solidFill>
                  <a:schemeClr val="tx1"/>
                </a:solidFill>
                <a:latin typeface="Century Gothic" pitchFamily="34" charset="0"/>
              </a:rPr>
              <a:t> di </a:t>
            </a:r>
            <a:r>
              <a:rPr lang="it-IT" sz="2000" dirty="0">
                <a:solidFill>
                  <a:schemeClr val="tx1"/>
                </a:solidFill>
                <a:latin typeface="Century Gothic" pitchFamily="34" charset="0"/>
              </a:rPr>
              <a:t>caccia. </a:t>
            </a:r>
            <a:endParaRPr lang="it-IT" sz="2000" dirty="0" smtClean="0">
              <a:solidFill>
                <a:schemeClr val="tx1"/>
              </a:solidFill>
              <a:latin typeface="Century Gothic" pitchFamily="34" charset="0"/>
            </a:endParaRPr>
          </a:p>
          <a:p>
            <a:pPr algn="l"/>
            <a:r>
              <a:rPr lang="it-IT" sz="2000" dirty="0">
                <a:solidFill>
                  <a:schemeClr val="tx1"/>
                </a:solidFill>
                <a:latin typeface="Century Gothic" pitchFamily="34" charset="0"/>
              </a:rPr>
              <a:t>I delfini usano </a:t>
            </a:r>
            <a:r>
              <a:rPr lang="it-IT" sz="2000" dirty="0" smtClean="0">
                <a:solidFill>
                  <a:schemeClr val="tx1"/>
                </a:solidFill>
                <a:latin typeface="Century Gothic" pitchFamily="34" charset="0"/>
              </a:rPr>
              <a:t>l‘</a:t>
            </a:r>
            <a:r>
              <a:rPr lang="it-IT" sz="2000" dirty="0" err="1" smtClean="0">
                <a:solidFill>
                  <a:schemeClr val="tx1"/>
                </a:solidFill>
                <a:latin typeface="Century Gothic" pitchFamily="34" charset="0"/>
              </a:rPr>
              <a:t>ecolocalizzazione</a:t>
            </a:r>
            <a:r>
              <a:rPr lang="it-IT" sz="2000" dirty="0">
                <a:solidFill>
                  <a:schemeClr val="tx1"/>
                </a:solidFill>
                <a:latin typeface="Century Gothic" pitchFamily="34" charset="0"/>
              </a:rPr>
              <a:t> per individuare le prede, ma è anche probabile  che il sonar serva </a:t>
            </a:r>
            <a:r>
              <a:rPr lang="it-IT" sz="2000" dirty="0" smtClean="0">
                <a:solidFill>
                  <a:schemeClr val="tx1"/>
                </a:solidFill>
                <a:latin typeface="Century Gothic" pitchFamily="34" charset="0"/>
              </a:rPr>
              <a:t>a stordire</a:t>
            </a:r>
            <a:r>
              <a:rPr lang="it-IT" sz="2000" dirty="0">
                <a:solidFill>
                  <a:schemeClr val="tx1"/>
                </a:solidFill>
                <a:latin typeface="Century Gothic" pitchFamily="34" charset="0"/>
              </a:rPr>
              <a:t> e disorientare le prede, rendendone così più semplice la cattura</a:t>
            </a:r>
            <a:r>
              <a:rPr lang="it-IT" sz="2000" dirty="0" smtClean="0">
                <a:solidFill>
                  <a:schemeClr val="tx1"/>
                </a:solidFill>
                <a:latin typeface="Century Gothic" pitchFamily="34" charset="0"/>
              </a:rPr>
              <a:t>.</a:t>
            </a:r>
          </a:p>
          <a:p>
            <a:pPr algn="l"/>
            <a:r>
              <a:rPr lang="it-IT" sz="2000" dirty="0">
                <a:solidFill>
                  <a:schemeClr val="tx1"/>
                </a:solidFill>
                <a:latin typeface="Century Gothic" pitchFamily="34" charset="0"/>
              </a:rPr>
              <a:t>Per quanto riguarda invece il fabbisogno di </a:t>
            </a:r>
            <a:r>
              <a:rPr lang="it-IT" sz="2000" b="1" dirty="0">
                <a:solidFill>
                  <a:schemeClr val="tx1"/>
                </a:solidFill>
                <a:latin typeface="Century Gothic" pitchFamily="34" charset="0"/>
              </a:rPr>
              <a:t>acqua</a:t>
            </a:r>
            <a:r>
              <a:rPr lang="it-IT" sz="2000" dirty="0">
                <a:solidFill>
                  <a:schemeClr val="tx1"/>
                </a:solidFill>
                <a:latin typeface="Century Gothic" pitchFamily="34" charset="0"/>
              </a:rPr>
              <a:t> dei delfini, è interessante sapere che non bevono l'acqua del mare filtrandola, ma assorbono direttamente quella contenuta nel pesce di cui si nutrono.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836712"/>
            <a:ext cx="8352928" cy="5688632"/>
          </a:xfrm>
          <a:solidFill>
            <a:srgbClr val="FF3300"/>
          </a:solidFill>
        </p:spPr>
        <p:txBody>
          <a:bodyPr>
            <a:noAutofit/>
          </a:bodyPr>
          <a:lstStyle/>
          <a:p>
            <a:pPr algn="ctr">
              <a:buNone/>
            </a:pPr>
            <a:endParaRPr lang="it-IT" sz="2800" dirty="0" smtClean="0">
              <a:latin typeface="Century Gothic" pitchFamily="34" charset="0"/>
            </a:endParaRPr>
          </a:p>
          <a:p>
            <a:pPr algn="ctr">
              <a:buNone/>
            </a:pPr>
            <a:r>
              <a:rPr lang="it-IT" sz="2400" dirty="0" smtClean="0">
                <a:latin typeface="Century Gothic" pitchFamily="34" charset="0"/>
              </a:rPr>
              <a:t>Escludendo i delfini costieri che conducono una vita solitaria, gli altri si organizzano i gruppi</a:t>
            </a:r>
            <a:r>
              <a:rPr lang="it-IT" sz="2400" b="1" dirty="0" smtClean="0">
                <a:latin typeface="Century Gothic" pitchFamily="34" charset="0"/>
              </a:rPr>
              <a:t> </a:t>
            </a:r>
            <a:r>
              <a:rPr lang="it-IT" sz="2400" dirty="0" smtClean="0">
                <a:latin typeface="Century Gothic" pitchFamily="34" charset="0"/>
              </a:rPr>
              <a:t>di</a:t>
            </a:r>
            <a:r>
              <a:rPr lang="it-IT" sz="2400" b="1" dirty="0" smtClean="0">
                <a:latin typeface="Century Gothic" pitchFamily="34" charset="0"/>
              </a:rPr>
              <a:t> </a:t>
            </a:r>
            <a:r>
              <a:rPr lang="it-IT" sz="2400" dirty="0" smtClean="0">
                <a:latin typeface="Century Gothic" pitchFamily="34" charset="0"/>
              </a:rPr>
              <a:t>numerosità</a:t>
            </a:r>
            <a:r>
              <a:rPr lang="it-IT" sz="2400" b="1" dirty="0" smtClean="0">
                <a:latin typeface="Century Gothic" pitchFamily="34" charset="0"/>
              </a:rPr>
              <a:t> </a:t>
            </a:r>
            <a:r>
              <a:rPr lang="it-IT" sz="2400" dirty="0" smtClean="0">
                <a:latin typeface="Century Gothic" pitchFamily="34" charset="0"/>
              </a:rPr>
              <a:t>variabile: da 2 a più di mille soggetti. Solitamente si contano 20-100 individui per gruppo.</a:t>
            </a:r>
            <a:br>
              <a:rPr lang="it-IT" sz="2400" dirty="0" smtClean="0">
                <a:latin typeface="Century Gothic" pitchFamily="34" charset="0"/>
              </a:rPr>
            </a:br>
            <a:r>
              <a:rPr lang="it-IT" sz="2400" dirty="0" smtClean="0">
                <a:latin typeface="Century Gothic" pitchFamily="34" charset="0"/>
              </a:rPr>
              <a:t>All'interno di ogni branco vige una rigorosa gerarchia</a:t>
            </a:r>
            <a:r>
              <a:rPr lang="it-IT" sz="2400" b="1" dirty="0" smtClean="0">
                <a:latin typeface="Century Gothic" pitchFamily="34" charset="0"/>
              </a:rPr>
              <a:t> </a:t>
            </a:r>
            <a:r>
              <a:rPr lang="it-IT" sz="2400" dirty="0" smtClean="0">
                <a:latin typeface="Century Gothic" pitchFamily="34" charset="0"/>
              </a:rPr>
              <a:t>sociale in cui i maschi sono gli individui dominanti (che quindi hanno il diritto di nutrirsi per primi) seguiti dalle femmine e dai giovani.</a:t>
            </a:r>
            <a:br>
              <a:rPr lang="it-IT" sz="2400" dirty="0" smtClean="0">
                <a:latin typeface="Century Gothic" pitchFamily="34" charset="0"/>
              </a:rPr>
            </a:br>
            <a:r>
              <a:rPr lang="it-IT" sz="2400" dirty="0" smtClean="0">
                <a:latin typeface="Century Gothic" pitchFamily="34" charset="0"/>
              </a:rPr>
              <a:t>In ogni gruppo le femmine e i piccoli nuotano al </a:t>
            </a:r>
            <a:r>
              <a:rPr lang="it-IT" sz="2400" b="1" dirty="0" smtClean="0">
                <a:latin typeface="Century Gothic" pitchFamily="34" charset="0"/>
              </a:rPr>
              <a:t>centro del branco</a:t>
            </a:r>
            <a:r>
              <a:rPr lang="it-IT" sz="2400" dirty="0" smtClean="0">
                <a:latin typeface="Century Gothic" pitchFamily="34" charset="0"/>
              </a:rPr>
              <a:t> in modo che i maschi possano proteggerli da attacchi nemici. Non è infatti raro che le orche o gli squali attacchino questi cetacei che considerano delle prede.</a:t>
            </a:r>
            <a:endParaRPr lang="it-IT" sz="2400" dirty="0">
              <a:latin typeface="Century Gothic" pitchFamily="34" charset="0"/>
            </a:endParaRPr>
          </a:p>
        </p:txBody>
      </p:sp>
      <p:sp>
        <p:nvSpPr>
          <p:cNvPr id="9" name="CasellaDiTesto 8"/>
          <p:cNvSpPr txBox="1"/>
          <p:nvPr/>
        </p:nvSpPr>
        <p:spPr>
          <a:xfrm>
            <a:off x="755576" y="0"/>
            <a:ext cx="7416824" cy="707886"/>
          </a:xfrm>
          <a:prstGeom prst="rect">
            <a:avLst/>
          </a:prstGeom>
          <a:noFill/>
        </p:spPr>
        <p:txBody>
          <a:bodyPr wrap="square" rtlCol="0">
            <a:spAutoFit/>
          </a:bodyPr>
          <a:lstStyle/>
          <a:p>
            <a:r>
              <a:rPr lang="it-IT" sz="3200" dirty="0" smtClean="0">
                <a:solidFill>
                  <a:srgbClr val="FFFF00"/>
                </a:solidFill>
              </a:rPr>
              <a:t>         </a:t>
            </a:r>
            <a:r>
              <a:rPr lang="it-IT" sz="4000" b="1" dirty="0" smtClean="0">
                <a:solidFill>
                  <a:schemeClr val="bg1"/>
                </a:solidFill>
              </a:rPr>
              <a:t>L’organizzazione del branco … </a:t>
            </a:r>
            <a:endParaRPr lang="it-IT" sz="4000"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0" y="0"/>
            <a:ext cx="9144000" cy="6858000"/>
          </a:xfrm>
          <a:solidFill>
            <a:srgbClr val="00B0F0"/>
          </a:solidFill>
        </p:spPr>
        <p:txBody>
          <a:bodyPr/>
          <a:lstStyle/>
          <a:p>
            <a:endParaRPr lang="it-IT" dirty="0"/>
          </a:p>
        </p:txBody>
      </p:sp>
      <p:sp>
        <p:nvSpPr>
          <p:cNvPr id="8" name="Segnaposto contenuto 7"/>
          <p:cNvSpPr>
            <a:spLocks noGrp="1"/>
          </p:cNvSpPr>
          <p:nvPr>
            <p:ph sz="half" idx="1"/>
          </p:nvPr>
        </p:nvSpPr>
        <p:spPr>
          <a:xfrm rot="20850342">
            <a:off x="818841" y="841352"/>
            <a:ext cx="4824536" cy="1112987"/>
          </a:xfrm>
          <a:solidFill>
            <a:srgbClr val="00B0F0"/>
          </a:solidFill>
        </p:spPr>
        <p:txBody>
          <a:bodyPr>
            <a:noAutofit/>
          </a:bodyPr>
          <a:lstStyle/>
          <a:p>
            <a:pPr algn="ctr">
              <a:buNone/>
            </a:pPr>
            <a:r>
              <a:rPr lang="it-IT" sz="7200" dirty="0" smtClean="0">
                <a:solidFill>
                  <a:srgbClr val="FF0000"/>
                </a:solidFill>
                <a:latin typeface="Baskerville Old Face" pitchFamily="18" charset="0"/>
              </a:rPr>
              <a:t>Il  delfino … </a:t>
            </a:r>
            <a:endParaRPr lang="it-IT" sz="7200" dirty="0">
              <a:solidFill>
                <a:srgbClr val="FF0000"/>
              </a:solidFill>
              <a:latin typeface="Baskerville Old Face" pitchFamily="18" charset="0"/>
            </a:endParaRPr>
          </a:p>
        </p:txBody>
      </p:sp>
      <p:sp>
        <p:nvSpPr>
          <p:cNvPr id="9" name="Segnaposto contenuto 8"/>
          <p:cNvSpPr>
            <a:spLocks noGrp="1"/>
          </p:cNvSpPr>
          <p:nvPr>
            <p:ph sz="half" idx="2"/>
          </p:nvPr>
        </p:nvSpPr>
        <p:spPr>
          <a:xfrm rot="706016">
            <a:off x="1127208" y="4168615"/>
            <a:ext cx="7416824" cy="1584176"/>
          </a:xfrm>
        </p:spPr>
        <p:txBody>
          <a:bodyPr>
            <a:normAutofit/>
          </a:bodyPr>
          <a:lstStyle/>
          <a:p>
            <a:pPr>
              <a:buNone/>
            </a:pPr>
            <a:r>
              <a:rPr lang="it-IT" sz="6000" dirty="0" smtClean="0">
                <a:solidFill>
                  <a:srgbClr val="FF0000"/>
                </a:solidFill>
                <a:latin typeface="Baskerville Old Face" pitchFamily="18" charset="0"/>
              </a:rPr>
              <a:t>... E la sua riproduzione</a:t>
            </a:r>
            <a:endParaRPr lang="it-IT" sz="6000" dirty="0">
              <a:solidFill>
                <a:srgbClr val="FF0000"/>
              </a:solidFill>
              <a:latin typeface="Baskerville Old Face" pitchFamily="18" charset="0"/>
            </a:endParaRPr>
          </a:p>
        </p:txBody>
      </p:sp>
      <p:pic>
        <p:nvPicPr>
          <p:cNvPr id="11" name="Immagine 10" descr="derfini.jpg"/>
          <p:cNvPicPr>
            <a:picLocks noChangeAspect="1"/>
          </p:cNvPicPr>
          <p:nvPr/>
        </p:nvPicPr>
        <p:blipFill>
          <a:blip r:embed="rId2" cstate="print"/>
          <a:stretch>
            <a:fillRect/>
          </a:stretch>
        </p:blipFill>
        <p:spPr>
          <a:xfrm>
            <a:off x="3563888" y="2420888"/>
            <a:ext cx="5112568" cy="1405876"/>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6858000"/>
          </a:xfrm>
          <a:solidFill>
            <a:schemeClr val="bg1"/>
          </a:solidFill>
        </p:spPr>
        <p:txBody>
          <a:bodyPr/>
          <a:lstStyle/>
          <a:p>
            <a:r>
              <a:rPr lang="it-IT" dirty="0" smtClean="0">
                <a:solidFill>
                  <a:srgbClr val="FFFF00"/>
                </a:solidFill>
                <a:latin typeface="Century Gothic" pitchFamily="34" charset="0"/>
              </a:rPr>
              <a:t>L’accoppiamento avviene</a:t>
            </a:r>
            <a:br>
              <a:rPr lang="it-IT" dirty="0" smtClean="0">
                <a:solidFill>
                  <a:srgbClr val="FFFF00"/>
                </a:solidFill>
                <a:latin typeface="Century Gothic" pitchFamily="34" charset="0"/>
              </a:rPr>
            </a:br>
            <a:r>
              <a:rPr lang="it-IT" dirty="0" smtClean="0">
                <a:solidFill>
                  <a:srgbClr val="FFFF00"/>
                </a:solidFill>
                <a:latin typeface="Century Gothic" pitchFamily="34" charset="0"/>
              </a:rPr>
              <a:t/>
            </a:r>
            <a:br>
              <a:rPr lang="it-IT" dirty="0" smtClean="0">
                <a:solidFill>
                  <a:srgbClr val="FFFF00"/>
                </a:solidFill>
                <a:latin typeface="Century Gothic" pitchFamily="34" charset="0"/>
              </a:rPr>
            </a:br>
            <a:r>
              <a:rPr lang="it-IT" dirty="0" smtClean="0">
                <a:solidFill>
                  <a:srgbClr val="FFFF00"/>
                </a:solidFill>
                <a:latin typeface="Century Gothic" pitchFamily="34" charset="0"/>
              </a:rPr>
              <a:t> durante il periodo estivo,</a:t>
            </a:r>
            <a:br>
              <a:rPr lang="it-IT" dirty="0" smtClean="0">
                <a:solidFill>
                  <a:srgbClr val="FFFF00"/>
                </a:solidFill>
                <a:latin typeface="Century Gothic" pitchFamily="34" charset="0"/>
              </a:rPr>
            </a:br>
            <a:r>
              <a:rPr lang="it-IT" dirty="0" smtClean="0">
                <a:solidFill>
                  <a:srgbClr val="FFFF00"/>
                </a:solidFill>
                <a:latin typeface="Century Gothic" pitchFamily="34" charset="0"/>
              </a:rPr>
              <a:t/>
            </a:r>
            <a:br>
              <a:rPr lang="it-IT" dirty="0" smtClean="0">
                <a:solidFill>
                  <a:srgbClr val="FFFF00"/>
                </a:solidFill>
                <a:latin typeface="Century Gothic" pitchFamily="34" charset="0"/>
              </a:rPr>
            </a:br>
            <a:r>
              <a:rPr lang="it-IT" dirty="0" smtClean="0">
                <a:solidFill>
                  <a:srgbClr val="FFFF00"/>
                </a:solidFill>
                <a:latin typeface="Century Gothic" pitchFamily="34" charset="0"/>
              </a:rPr>
              <a:t> ciascuna femmina si accoppia</a:t>
            </a:r>
            <a:br>
              <a:rPr lang="it-IT" dirty="0" smtClean="0">
                <a:solidFill>
                  <a:srgbClr val="FFFF00"/>
                </a:solidFill>
                <a:latin typeface="Century Gothic" pitchFamily="34" charset="0"/>
              </a:rPr>
            </a:br>
            <a:r>
              <a:rPr lang="it-IT" dirty="0" smtClean="0">
                <a:solidFill>
                  <a:srgbClr val="FFFF00"/>
                </a:solidFill>
                <a:latin typeface="Century Gothic" pitchFamily="34" charset="0"/>
              </a:rPr>
              <a:t/>
            </a:r>
            <a:br>
              <a:rPr lang="it-IT" dirty="0" smtClean="0">
                <a:solidFill>
                  <a:srgbClr val="FFFF00"/>
                </a:solidFill>
                <a:latin typeface="Century Gothic" pitchFamily="34" charset="0"/>
              </a:rPr>
            </a:br>
            <a:r>
              <a:rPr lang="it-IT" dirty="0" smtClean="0">
                <a:solidFill>
                  <a:srgbClr val="FFFF00"/>
                </a:solidFill>
                <a:latin typeface="Century Gothic" pitchFamily="34" charset="0"/>
              </a:rPr>
              <a:t> con numerosi maschi.</a:t>
            </a:r>
            <a:r>
              <a:rPr lang="it-IT" dirty="0" smtClean="0"/>
              <a:t/>
            </a:r>
            <a:br>
              <a:rPr lang="it-IT" dirty="0" smtClean="0"/>
            </a:b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1F497D"/>
      </a:dk2>
      <a:lt2>
        <a:srgbClr val="EEECE1"/>
      </a:lt2>
      <a:accent1>
        <a:srgbClr val="FE19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202</TotalTime>
  <Words>244</Words>
  <Application>Microsoft Office PowerPoint</Application>
  <PresentationFormat>Presentazione su schermo (4:3)</PresentationFormat>
  <Paragraphs>30</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il delfino</vt:lpstr>
      <vt:lpstr>- Cos’è un delfino…  - Caratteristiche Fisiche  - L’limentazione  -Il branco  - La riproduzione</vt:lpstr>
      <vt:lpstr>Cos’è un delfino...</vt:lpstr>
      <vt:lpstr>Caratteristiche fisiche </vt:lpstr>
      <vt:lpstr>Diapositiva 5</vt:lpstr>
      <vt:lpstr> La loro alimentazione …</vt:lpstr>
      <vt:lpstr>Diapositiva 7</vt:lpstr>
      <vt:lpstr>Diapositiva 8</vt:lpstr>
      <vt:lpstr>L’accoppiamento avviene   durante il periodo estivo,   ciascuna femmina si accoppia   con numerosi maschi. </vt:lpstr>
      <vt:lpstr>La gestazione dura circa undici mesi: il parto è podalico ed il cucciolo appena nato viene aiutato dalla madre a raggiungere la superficie per poter respirare. La femmina ed il cucciolo tornano al gruppo d'origine subito dopo il parto, e la madre, aiutata anche dalle altre femmine del gruppo, si prende cura dei cuccioli, per più di tre anni, anche se lo svezzamento del piccolo può dirsi completato quando il piccolo ha un anno e mezzo circa d'età.</vt:lpstr>
      <vt:lpstr>E’ da notare che il cucciolo non può succhiare il latte dal capezzolo come gli altri mammiferi, poiché si trova sott'acqua. Per tale motivo, è la madre stessa a inoculare il latte nella bocca del cucciolo spruzzandolo fuori tramite la contrazione di appositi muscoli.</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delfino</dc:title>
  <dc:creator>Giulia</dc:creator>
  <cp:lastModifiedBy>Giulia</cp:lastModifiedBy>
  <cp:revision>38</cp:revision>
  <dcterms:created xsi:type="dcterms:W3CDTF">2012-02-07T15:01:01Z</dcterms:created>
  <dcterms:modified xsi:type="dcterms:W3CDTF">2012-03-16T18:57:14Z</dcterms:modified>
</cp:coreProperties>
</file>