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ax"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935" autoAdjust="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2ED6B-11DE-4DB5-8DE0-2EA895AF335B}" type="datetimeFigureOut">
              <a:rPr lang="it-IT" smtClean="0"/>
              <a:pPr/>
              <a:t>16/03/2012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37B08-DF5F-4900-BEDE-ACA850A8779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Fulmini</a:t>
            </a:r>
            <a:r>
              <a:rPr lang="it-IT" baseline="0" dirty="0" smtClean="0"/>
              <a:t> che innescano incendi.</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Marabù.</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14</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Leone.</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15</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Federica </a:t>
            </a:r>
            <a:r>
              <a:rPr lang="it-IT" dirty="0" err="1" smtClean="0"/>
              <a:t>Bernardini</a:t>
            </a:r>
            <a:r>
              <a:rPr lang="it-IT" dirty="0" smtClean="0"/>
              <a:t>.</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Incendi sulla Savana.</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Campos</a:t>
            </a:r>
            <a:r>
              <a:rPr lang="it-IT" dirty="0" smtClean="0"/>
              <a:t> </a:t>
            </a:r>
            <a:r>
              <a:rPr lang="it-IT" dirty="0" err="1" smtClean="0"/>
              <a:t>Cerrados</a:t>
            </a:r>
            <a:r>
              <a:rPr lang="it-IT" baseline="0" dirty="0" smtClean="0"/>
              <a:t> (Brasile)</a:t>
            </a:r>
          </a:p>
          <a:p>
            <a:endParaRPr lang="it-IT" baseline="0" dirty="0" smtClean="0"/>
          </a:p>
          <a:p>
            <a:endParaRPr lang="it-IT" dirty="0" smtClean="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Immagini</a:t>
            </a:r>
            <a:r>
              <a:rPr lang="it-IT" baseline="0" dirty="0" smtClean="0"/>
              <a:t> di gnu e elefanti</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Bufalo africano.</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Cespugli</a:t>
            </a:r>
            <a:r>
              <a:rPr lang="it-IT" baseline="0" dirty="0" smtClean="0"/>
              <a:t> e Alberi isolati.</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Acacia Africana.</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Baobab.</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12</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Leopardo.</a:t>
            </a:r>
            <a:endParaRPr lang="it-IT" dirty="0"/>
          </a:p>
        </p:txBody>
      </p:sp>
      <p:sp>
        <p:nvSpPr>
          <p:cNvPr id="4" name="Segnaposto numero diapositiva 3"/>
          <p:cNvSpPr>
            <a:spLocks noGrp="1"/>
          </p:cNvSpPr>
          <p:nvPr>
            <p:ph type="sldNum" sz="quarter" idx="10"/>
          </p:nvPr>
        </p:nvSpPr>
        <p:spPr/>
        <p:txBody>
          <a:bodyPr/>
          <a:lstStyle/>
          <a:p>
            <a:fld id="{D4037B08-DF5F-4900-BEDE-ACA850A87795}"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784B8F1-BBCE-4187-9A84-36F72CF5DAE1}" type="datetimeFigureOut">
              <a:rPr lang="it-IT" smtClean="0"/>
              <a:pPr/>
              <a:t>16/03/2012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6F838-74FD-4031-98FF-056C1B6FD36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4B8F1-BBCE-4187-9A84-36F72CF5DAE1}" type="datetimeFigureOut">
              <a:rPr lang="it-IT" smtClean="0"/>
              <a:pPr/>
              <a:t>16/03/2012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6F838-74FD-4031-98FF-056C1B6FD36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it/8/83/Tarangire.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1/12/Baobob_tre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7/73/Lion_waiting_in_Namibia.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e/e1/Spinifex_Savanna_Central_Australia.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Tarangire.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611560" y="-459432"/>
            <a:ext cx="7772400" cy="3888432"/>
          </a:xfrm>
        </p:spPr>
        <p:txBody>
          <a:bodyPr>
            <a:normAutofit/>
          </a:bodyPr>
          <a:lstStyle/>
          <a:p>
            <a:r>
              <a:rPr lang="it-IT" sz="4900" dirty="0" smtClean="0">
                <a:solidFill>
                  <a:srgbClr val="FF0000"/>
                </a:solidFill>
                <a:latin typeface="+mn-lt"/>
              </a:rPr>
              <a:t>Grande bioma terrestre </a:t>
            </a:r>
            <a:r>
              <a:rPr lang="it-IT" sz="4000" dirty="0" smtClean="0">
                <a:solidFill>
                  <a:srgbClr val="FF0000"/>
                </a:solidFill>
                <a:latin typeface="+mn-lt"/>
              </a:rPr>
              <a:t>:</a:t>
            </a:r>
            <a:r>
              <a:rPr lang="it-IT" sz="8900" dirty="0" smtClean="0">
                <a:solidFill>
                  <a:srgbClr val="FF0000"/>
                </a:solidFill>
                <a:latin typeface="+mn-lt"/>
              </a:rPr>
              <a:t/>
            </a:r>
            <a:br>
              <a:rPr lang="it-IT" sz="8900" dirty="0" smtClean="0">
                <a:solidFill>
                  <a:srgbClr val="FF0000"/>
                </a:solidFill>
                <a:latin typeface="+mn-lt"/>
              </a:rPr>
            </a:br>
            <a:r>
              <a:rPr lang="it-IT" sz="8900" dirty="0" smtClean="0">
                <a:solidFill>
                  <a:srgbClr val="FF0000"/>
                </a:solidFill>
                <a:latin typeface="+mn-lt"/>
              </a:rPr>
              <a:t>La Savana</a:t>
            </a:r>
            <a:r>
              <a:rPr lang="it-IT" dirty="0" smtClean="0"/>
              <a:t/>
            </a:r>
            <a:br>
              <a:rPr lang="it-IT" dirty="0" smtClean="0"/>
            </a:br>
            <a:endParaRPr lang="it-IT" dirty="0"/>
          </a:p>
        </p:txBody>
      </p:sp>
      <p:sp>
        <p:nvSpPr>
          <p:cNvPr id="3" name="Sottotitolo 2"/>
          <p:cNvSpPr>
            <a:spLocks noGrp="1"/>
          </p:cNvSpPr>
          <p:nvPr>
            <p:ph type="subTitle" idx="1"/>
          </p:nvPr>
        </p:nvSpPr>
        <p:spPr>
          <a:xfrm>
            <a:off x="1403648" y="4725144"/>
            <a:ext cx="6400800" cy="2132856"/>
          </a:xfrm>
        </p:spPr>
        <p:txBody>
          <a:bodyPr>
            <a:normAutofit fontScale="62500" lnSpcReduction="20000"/>
          </a:bodyPr>
          <a:lstStyle/>
          <a:p>
            <a:r>
              <a:rPr lang="it-IT" sz="7100" dirty="0" smtClean="0">
                <a:solidFill>
                  <a:schemeClr val="tx1"/>
                </a:solidFill>
              </a:rPr>
              <a:t>Presentazione Scienze di</a:t>
            </a:r>
          </a:p>
          <a:p>
            <a:r>
              <a:rPr lang="it-IT" sz="7100" dirty="0" smtClean="0">
                <a:solidFill>
                  <a:schemeClr val="tx1"/>
                </a:solidFill>
              </a:rPr>
              <a:t>Nome: Mirko </a:t>
            </a:r>
            <a:r>
              <a:rPr lang="it-IT" sz="7100" dirty="0" err="1" smtClean="0">
                <a:solidFill>
                  <a:schemeClr val="tx1"/>
                </a:solidFill>
              </a:rPr>
              <a:t>Lanzani</a:t>
            </a:r>
            <a:r>
              <a:rPr lang="it-IT" sz="7100" dirty="0" smtClean="0">
                <a:solidFill>
                  <a:schemeClr val="tx1"/>
                </a:solidFill>
              </a:rPr>
              <a:t> </a:t>
            </a:r>
          </a:p>
          <a:p>
            <a:r>
              <a:rPr lang="it-IT" sz="7100" dirty="0" smtClean="0">
                <a:solidFill>
                  <a:schemeClr val="tx1"/>
                </a:solidFill>
              </a:rPr>
              <a:t>Classe: 2° AM</a:t>
            </a:r>
          </a:p>
          <a:p>
            <a:endParaRPr lang="it-IT"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alphabeto.it/continenti/africa/savana1.jpg"/>
          <p:cNvPicPr>
            <a:picLocks noChangeAspect="1" noChangeArrowheads="1"/>
          </p:cNvPicPr>
          <p:nvPr/>
        </p:nvPicPr>
        <p:blipFill>
          <a:blip r:embed="rId3" cstate="print"/>
          <a:srcRect/>
          <a:stretch>
            <a:fillRect/>
          </a:stretch>
        </p:blipFill>
        <p:spPr bwMode="auto">
          <a:xfrm>
            <a:off x="3995936" y="1052736"/>
            <a:ext cx="5148064" cy="5805265"/>
          </a:xfrm>
          <a:prstGeom prst="rect">
            <a:avLst/>
          </a:prstGeom>
          <a:noFill/>
        </p:spPr>
      </p:pic>
      <p:sp>
        <p:nvSpPr>
          <p:cNvPr id="2" name="Titolo 1"/>
          <p:cNvSpPr>
            <a:spLocks noGrp="1"/>
          </p:cNvSpPr>
          <p:nvPr>
            <p:ph type="title"/>
          </p:nvPr>
        </p:nvSpPr>
        <p:spPr>
          <a:xfrm>
            <a:off x="467544" y="0"/>
            <a:ext cx="8229600" cy="1143000"/>
          </a:xfrm>
        </p:spPr>
        <p:txBody>
          <a:bodyPr>
            <a:noAutofit/>
          </a:bodyPr>
          <a:lstStyle/>
          <a:p>
            <a:r>
              <a:rPr lang="it-IT" sz="6600" b="1" dirty="0" smtClean="0"/>
              <a:t>Flora e Fauna</a:t>
            </a:r>
            <a:endParaRPr lang="it-IT" sz="6600" b="1" dirty="0"/>
          </a:p>
        </p:txBody>
      </p:sp>
      <p:sp>
        <p:nvSpPr>
          <p:cNvPr id="3" name="Segnaposto contenuto 2"/>
          <p:cNvSpPr>
            <a:spLocks noGrp="1"/>
          </p:cNvSpPr>
          <p:nvPr>
            <p:ph idx="1"/>
          </p:nvPr>
        </p:nvSpPr>
        <p:spPr>
          <a:xfrm>
            <a:off x="0" y="908720"/>
            <a:ext cx="5616624" cy="1512167"/>
          </a:xfrm>
        </p:spPr>
        <p:txBody>
          <a:bodyPr>
            <a:noAutofit/>
          </a:bodyPr>
          <a:lstStyle/>
          <a:p>
            <a:pPr>
              <a:buFont typeface="Wingdings" pitchFamily="2" charset="2"/>
              <a:buChar char="Ø"/>
            </a:pPr>
            <a:r>
              <a:rPr lang="it-IT" sz="2200" b="1" dirty="0" smtClean="0">
                <a:latin typeface="+mj-lt"/>
              </a:rPr>
              <a:t>Il paesaggio è dominato da enormi distese di erba dove si innalzano soltanto cespugli e alberi isolati a causa del clima secco. Le piante erbacee hanno un ciclo di vita annuale perciò ingialliscono quando la stagione delle piogge è finita e muoiono per poi rinascere in seguito. Le erbe sono anche favorite dalla forma delle radici sottili e ramificate che intercettano ogni traccia di umidità. Gli alberi invece sorgono isolati dove solo affiora o ristagna l'acqua sotterranea e le radici riescono a trovare umidità. Alcune delle specie più diffuse sono le acacie e i baobab che, insieme alle altre piante, hanno delle caratteristiche che gli permettono di sopravvivere anche in queste condizioni.</a:t>
            </a:r>
            <a:r>
              <a:rPr lang="it-IT" sz="2400" dirty="0" smtClean="0"/>
              <a:t/>
            </a:r>
            <a:br>
              <a:rPr lang="it-IT" sz="2400" dirty="0" smtClean="0"/>
            </a:br>
            <a:endParaRPr lang="it-IT" sz="2400" dirty="0"/>
          </a:p>
        </p:txBody>
      </p:sp>
      <p:sp>
        <p:nvSpPr>
          <p:cNvPr id="30722" name="AutoShape 2" descr="data:image/jpeg;base64,/9j/4AAQSkZJRgABAQAAAQABAAD/2wCEAAkGBhQSERUUExQWFRUVFxgXGRgXGB0XFxgVFxgXFxcYFhgeGyYeGR4jHBUXIC8gIycpLCwsFR4xNTAqNSYrLCkBCQoKDgwOGg8PGiwkHCQsKSwpLCwsLCwsLCwsKSkpLCwsLCwpKSwpKSksLCwsLCksLCwsLCwsLCwpLCwsLCwsLP/AABEIAOQA3QMBIgACEQEDEQH/xAAbAAABBQEBAAAAAAAAAAAAAAAEAAIDBQYBB//EAD0QAAECBAUCBAQEBAUEAwAAAAECEQADITEEBRJBUSJhBhNxgTKRobFCUsHRFCPh8AcVYnKSFlOC8TOiwv/EABkBAAMBAQEAAAAAAAAAAAAAAAABAgMEBf/EACQRAAICAQUBAQADAQEAAAAAAAABAhESAxMhMUFRIgQUYYEy/9oADAMBAAIRAxEAPwDZFEcaHwnjXI8HAZDtUdhAQkwwOEQ1okMchtjxsZCh8cIhWLAiKTWGFDViciscUiKsnlEPlGOKTE4EcaHYZA7wmiRSAztvCBewh2URwocJZe0dUks8O0MZCh4l27xIZIEKwIIfLH9/aJDK4aHpTy0KxOxiUNDo7pjumJbJxZxo40OjsKysRrR1o7HILDETR2OQmgstIcRCAh6pZhBEIdMZCh2mEEwDobCh4lvCKIAxYwiONDimOaYQqOQoTQoYhRyOwoAo4R2hAR2FABxRaGExJHIaGcEsR0C8KOwWIUKFChAKFChQAKFHGhQAdh0NAh6ITGlYwiHBMdaOmFZSiTqlQzQYJKYYpMAcrsgjpI4hTHeElPd4QxGYNg0NMPWkvSGTpwTVT8UrANf4cIjkdKhtHIB0JoYUQ+FDsMUM8uOFMSQoBOJGEx0iHaYQEOycWMjkStDVCsFhiNEd9ocBHYVhiN0wgiOtHYLGoqxuiOBEPhQisUNUmHQoUAUhQoUKAdCjrRyHvAAXDF3gJObjSFab8EVhSs4SrYjnf7RGcX6U9KXwJKXhyTFfiMxJtT7n9ogVNJuVN6tATgwyfitksS9W2geR1G539REQwz1Dlq0Nh3pWJcOgtWvvUDenvCbNIRrgfKoz3FDBDQLi5zEej9iTz3pHJWYvcUG7xSYTXIVEOJnN0/iO28QLzK7D3P7QEFkJ1LrxyYbJoORPEsMS/NaiC0zAbGKqVOAFA5N24MdVMItqAIasJMpx+FnMmBIclhyYCOJCia8ADduYCWHLaia0BFB3DxMgBFSmr7VgbCMaYajFjuPaCBzFCJ51OKcROjEKY6jTvBYnH4XAMKBZGLFHidU0CGiaofChvmCIxikwWgpkzQorsRmDq0pcVqr9BD05hVqFqPz6QwxDo4DEMzFgp6akvU0A/eGyJ50h00pV3PrCspQYTCjiVAhwXjsMkUSJRDEzE2cPxEyUwrKUTMTnIJSGHcAfKGnFKAoAwue/tD5Mp0gpLj5/IRzFJZn/ADACj/8AqPKes2e0tFLkb5mpnV6Hv+lYelN6Ko7mpJpVh2a/eGLcBJAJuARY1tQH5wQh1jrSGa9w+4JB36YjJmiikDieFBgol2NwGH+qoMTylPQLV01INCbdhSHmlBQirACgJs71jqVBnLvWtK2oTBk/BYp9ncSlbvqLK33BtaBpiCWuIJGIJfjhq/M3ji0JIGksXtseW4gzn9B6cPgxFiFOKttUc94YZr+xYelo4VFJrTapf2FYZiCkB6AmjBX6RrHWkjKX8eDfQYJYFAfX+xCmTmDEejW9+0VCtTmgfUXqbQ/UzAXLuLWtUxstf6jF/wAb4w9S9nHyiM1+IE8C3vA8lSiwd71cM4JcWpHZomGpdhcA0i99Gf8AWlYSlYDX9xExWGco+X7RUIUTUq25a2xiPEYirJUxc/SE9Yf9f/S2lzgX39Aze8cTiALqau5f7RTFDiqqHfhv73h6UAAkvvZ7NuBf+sJ6vwa/jr0tpuPAsFEWdqetYRnM1Qx4iqw4IU5LktSzcU5gmfNdrCliB7mkTus02E0EzMSmr37C4PPekRTMXbSG9b/KGGUFVQ4oCwoOHrEcpIUB1WLFiAn17mDebJ2EuyaRiy/H93gtOLYNqI97dxFeJOqoratN+GaEcQwG4JsTV7UELclZT0YlsjEm6ZiSdwaP3aErN1GiQ3Kv2imIXUNp7m49XqIamaXFXB7vQcU3jVazoxl/GV8F2JZSNTub137mJE4hSh0ijluog+7GsVshTbVNWf8Av5RIJxF2J5FB6N2iN/8Aw1/rL6SykGya1LqANCNnf5/tEkwKY9FCLh2rWjUO9opp/ieZMIc0WGOmWCGGzqHVXu7bQyV4jmJOlKky0iwQAHo1j27xxqLOndRaJSSpymrD4rts7/LaCZZWAOg6a2Zi1Ng3/qMnO8azkrIokAsAQ9j3B3iyk+OCANMhJmEVWAabvfvDcWLciXkiQskunb3Ydv1jqMAsiqaHdiKcbRnl+Npsz4VJQ/SQkOT7m0dk+M8RKoR5uzGjehBBf3gwlQ92Nl5i8KlFX06buHY8RACmo1AvXpL0O9LRn8Pni0zNa5YJd+p034L29Qaxb4TxWTM1KRKQli6nUpRFtIKd7bN3gwaQbiYZPy6YdDIVMSO4IBsCNVyPWJv8nWSegnsS3vFLi/Fs4zCUFNtJPWUqHKQT0kvD5fjCZoOopSXLOQBXYAglhCxlQ1OKLlOSq6nLPuVMSfV6NaBF4YVGtJCVMr8TU7RTZh4yXNAQgoTQuTqVqr+ElBSn3v2aKtfihYTpIQpi9UJL+6Tpf2ilGXpEtSNmvk5ckaleayOliAVE0NCPw+kPxMhCA/myw4sfxdkjeMqrxeQQVoCvykAobulSQD87QLP8WkqdNEuGcmYUkcKUHAqbcw8GG4qNXKmoZOtVwWaWVPyNhalY6nBpUSEglTam8sjp7jUHMZTEZ9MosDfU6UAuo7uYNwvi6aSNemYB+FSRU+1Af2h4yFuL0v5eBSoOxKbO1j7kj5xGpKgmklbfmUQkk83Y7UEZ/G+L58xQaWAEk0IKr7Ek1D1eg7Q3BeI5omCapQKahykHSAWICXAHs0PGXoZxNCcFNdhKDgOHuRR3CaDe5jszLp4I6eHCSCqt6O7CBZHjypKpaeAUnS9aBqtEkvxmPMdSGSQwLFweHJDiJ/Racfok5HOKymyfhdLEs9lKe+9nic+GJiLKu7lI6gPyhrDveIsT4sRLFGUo1+AhLnkhmLbniOSfGyVAEyVlRTqLL0OnsRWJuTH+PWMxGUTUF2JSCPiU+lTV1Gh9resNk5Yafy30hTMBVjZKW6iTv2jkjxOhKwoSF1ck69RDjSWdPH3iFfjSakj4VIRYq0hRPcJURztD/RNxJkZcf5nwABtTnlmcg0oRQw85XoBCyJYDNtYOdB1hzUV72iU+JEYpCkyyUqA1DUEkEtRtJfZmIO1o7h8eBpRNWFqCdStStJoXI6RpcMPxvCykux0vCGVlqpiaqLuKa0mhFFE6uluIbNmS1HqmpBA/CpJfapJ7Rw53p/mCZLUouySgzSHsAWGn5/OK2Z4qU/RIQBwEAfNwYtNti/KK7BZgmeUpJCWZLpSE9nUCA++8QYkqQojWlQDMUi5O1fvEY1oRrSl0aRVIY9gWVf2hYTMFqLAKSB8QaoI2UDUH+2ikzALwmGmqIKGc1DtUuzAmnzaLHxR4hSmZL8tUpKiOpKEP1bnWRX0EV2OUuX0EAagCAkgukgKegoYr5uVomaUqSyUiwoo1Jq973gSTdsfKVEkvMkTARMUQNJ2CT78wxASNJ6VG2o27EABVfYwSvLpYogJS7ApKXGk1YmJlYFASEpTp02IcMWP7w7SJpkctJ1sFMt2ISHBYj8LNuA45ja5ZkMlAeaylFJOk0Hulw5D0IIjEYXMJaFBqlA0jqZiPqewgo5t5ra0hTF6l3HBPETJNlxcY8tEWaGVImr0FU13cAaEp/MC7OW/KeHiuVKVMWCrSHqOhkt1EAC3ArfeJ8X4jEslOkdRUWSxuwZrs1IYnEawWkrG+4T8ni0mkS+SSZloKQAQCA5JFBYlgNi3w8sYJThvJASwWwCz0gylFTkUHYChs8ByJoINSFVoxY77wlSyQkgkUs1zwxhcgW0zESlK1eToBAGhNgd+W9IZjMwluRLSmWVCoKUqVw4LP3ikXMKTqIUkuxUQWbinERYlepCjRak/C7llHgtxzDUVYrZdKzcgBCFfCLsApQP8Aqa1IDwk15g/mJUCepIO27O9YoMuwk+bLKnUlh0k2N3q/eDsIhUsJCkoSgBnKg7/mCt/SKlCiMmejYrI5MxBOHSTQ9QntpPcaSD6RiZqFpJdC+jaoAILPsTVzB+BzlctJ8ugZibkv3ptvA2YZriFgAKAAABVWzfEQKKb0jOKZs5JoGTPYuSU9i7nvGjybPJSAUTEqJJLqADgcAECkZnDyZrF5spZNTSppRgWYd4Pk4ZSksfLBrZJuQ4NFE7b0rBJfRRdGjxHhvCq1L/iFVqygygCltLHYMVBrGKOflMqQpAlELCk0cuspICg4A1B3Nj+GsBmYBOIUAVJS1FdPen39IeTUdYYJZJcUDd3BPtCUWvQlNeIMxokiWApKypZTUpJA7DqT1vskH3gOTm2DSPLmJUUpCwohgV60pZywIILs1GLQ3N8SZiEJQmiaqWDUgUSkbsHJLM7xks5EwlCCkoQGCWGkEm61XGoteNYQy9C6NanM8LNQFYczJcwDSpKupk6SQQtzqBUWGo6qKuCwPXiZIQlpZVM0gFXRpJ508vvT3vGYkZVKSnQSp3SSXoogEAOOInTlCXcHSBVhVz/5PEySvhhkSys80qIUirhLrS4JHYJb7xbumY51BDkmiQxfgPQCK0ZSpJ1FSlOfhdLMzgs1IJOWTEjoWA9bODw3UIHXglZu8WcYhSSuegtUnQg6CS1Q7782ilxstcrSkTJSwPxJSEOX1EkVJLm52jT51mknT5MxSRNNwCoJ7OdLxh8Vi+vpmJUN2L/JxHLBtnTPg0GNzAT5Ola5IqFEAL1KAYEakkAP+jRip2EXq4rxsP3iznYxVWr/AHtHZU0LoXBcva3qY1isTGTsDwmYCUp2chviqB3YggxaSsyXMm+YJqUlX/cUlCadgG+kQ4PADEzCNSZSUJd1qcrO4T3A7RpfD/hJEopmLKVKSokLSSks1AoF0qB9BCnKKLhptmMzPKpa1lYxOHdRdRHmEOSSS6ZR7UgTCZQSFALE0pLJ0pmlzyD5dq7x7DOzZCB1q08VAd+GMRTMz1oKpfWmzuR9zEbrRpsr6YuR4IUuWhToCx+YKDf/AEeCB4Lm6h/Nlt6KJ+el40OFzHpCVbuC7+jW7iKjNskZbSlaVK+EO6PfeEtRvtjenFc0RS/Bt9a09iAfdyYiw3hsGaQ4ZJuCD71P0inzSRikOmYnS9Qw1BTUo3wltjWCclyBc0AzFKQm4CUuojlxYxbk16RivgbgfDylqVqm9IKmASLdz6QNOyZAomZKWqvxEIoGYMzxJ4jTKw8tvMWgk0Kwogi9yWf0+UUac4Qpik6n/EDuwfvDim1dkypOqLGfNlo6Ck6ku7KcEmrpYWjmDlSGJmS0rOyS5tUNpLF/SKtOLQoitQLFTqb5U/aJsPKSS4Xaz7H9YumZ3ySLxEtZB8pKDbpcDiuo7Clou5WWyV9EuWsKABKkOoEb0JaKZeHBr/LQ1gzknm1ICmSpj0Umt9q7ekS18KTrtF7M8H6XW00kfh0aHqwsdvrEmK8Jr6SkKdmIANPcwF4cneUornTClvwhVSe7XEaVPiRBLAs8ZuUom0YwkueDNTfC0wh1SNVSlgGVyTf68wpvg+cJIIkaj+QK6h8zGqxue+WjUSGqxep7D0il/wCq1OCFlSS9FBJPqGAaGpSfInCC7M1/01jnVpwawwYDWkf/AKgr/pPGKlaTKUlR5Uhk92esadHiSrzGKTUaWLDuxp6QHi8UqcoeQVEuA2wc87ehh7kvgtqD6ZnMZ4Nxyy3k0p1BSBVv90EZX4Smy5ug6tbatBKS6f8AcCUgRqMMmYdSFOspYaQ4uAaVreAlSZvmaAiXLFiXBU3qVUMLdb4L2F2RTvDoJ6piUcgKCiPleC15NKloQJhmLLFhKAKUj1N4OOCTMQmWoJWGqaakkb6htGOzIzJC/L1LYVDVoeWMTFuTqypaajzRvc1k4WalTzEJJq5mBn/5frGPznC4SUembK1AN0gkPy6QXZ49T1HmGImPb7f0pGcZYlSjfh49l+TIVNrPSoaVHqSSDRDNSlVK/wCMdwmHdCVgoKSfykKFdz69o9XxU1YB0qlAjZbf0aKvA5jOnEp6EpCmdMxqcDSXjTcsh6cfhnTmEvDSyoIlzKDrUAdCvxXTz3ihn+NVTladQULdNAPkAI0vjdCNASmWsuVOVklKqA3UXKe/Zo82OIT5hQkaagUAAJewV6faNdOKaswm2nSNDOzEKcOKkd/uaQfgfEEyUGSpgoVc0/WsU/8AAqDBSWsXp0rf4VEmhArXYPDFTEgspKwXD2oogGte4q8W4qiOUXis5mLBPmKNS9S309IClY+eVaUy5qjZ0BSq+m0RyRWm1CSXLbtFnkOYrlrHlv1HcJr6mJarocXb5ND4cnYpIUZqJiaAJCgp4uJOYqJLhVC1QatvUDmGYXMZhRqUUJHen6RSZ5iEl1fxDGpA1OHHYD6xzctnbxFcFjiMNKmTCFy2UpJ/mC+kmtfwn2rzGWzTwUEBZkqSoEPoWCFFQtpmJF73FX7QFlecTZszy0rVpaqhqYNQ+rR6DgUqlpYmbM7gMPYaotOUGJVJco89zGW2HSZaAEIJK1LFVKFAlIJchgzMwdnJjN4DO1KLaAH9kgegrWPX8xkiYGX55HGlw9xZJPe94z8jwxhpairTNckl1JWam5rKYVjSOqknZjLSt8GQxS1yw5SNNHc6qng3DDaHYbFFZHSxcg6VPSvFidJp2MbLPZElWFLIClJAKAUF9epFT0+uzUicoky0BMotMlFJBqyiCSXB51LeK3FVi2uTLokLmOEyphI4QSae1YajBT0GsiaBypCmHd9o9Ak57LI1Pw7vRuCzRl/E2ehSwl0BhQByX7+sQpN8A9NJFF/GKT8Smr8LOPr6fWBF5w62Tp5oGb5AGH4pYmKaxsQ997kfSKzFYGXZjrfp0hWo93swjRJGRaSsa9Xtw44ra0W+TZspCncNuWILGhZXPtGbw6FoQWYBLqCinqUpuoCna3d3h8wLKVL+HQNTk6XpUITvCcbKTrk9GyzCYVyZSE6iKkrOoi9STWKfO58+WSnyUplg10ov3LByLMeYy+W46Y+pS7Cn4T9RURq8PnhnAImTmFvhC/a2ofOMnDFm25kqKzDZzPYhBUkMLBvV6XiqxkgkupClEuX1ERpsdlZCHRMExg7MsuPdJr2eAJeUYo1T5dat5lR2LiLUo9mbjLo9SVOSLqA94ZKmoJOkp7kXjHz8alSdJWSBs31S9ad4r5eMUhR0rHZmBPD7d451ptnQ510bydi5aVMopf0iq8RYacqURhzpNLEg1NwNTWgHKVFenXONCSzhr7kijxolT07EHtqAg6Y7tHjeeeHsaS81E1YJI1FThm3c9n9oATkk1ZSpCJimSEkgOCU9JIKSdqm3xXj1jMMeEq1FCQLfGCCYEl+I0guRUPx6VYR0LVlVJGLjFPk8uzTKMQlFdSeS6g/YjejiH4GfOUR8agG21dnO7R6ph8y8xQcOCXcjm197wSVJT+UHkhj8wmB6rqqBaafphsuw08qB8shrHSz1vWLnB5NMCiTSruwd/QRqJaQQ7UNQS/8AbQQilmjLcZqoQRBLUWAbV6g/qIr87JQAsIS1izbxczZXmJKSSHFwSDGan4WWFaUzQFD8UwK27vf2iY3Y5NDstzxFtJKj+WlBe0aBGISQ5N+YymWqRJWStYJUXLJCkhL2T2MX6c3lKSSSGG1aDb0EP/hMarsKm6iGBFd2JHrTf6R2WtVhXn23+KM0vxAlC/5YLA/mob/tEyvFia6kW3BNfYhoFFsbkkX8zErFkk+hH6mKXGSps2dLJlKSlJOo+Yl1J2DCC8DnkuYCxCWp1ceopEuJzqVLAKlpTuavTmkFNDtMLTOFmZtrRWZnlQUVTX6mAGqgA3Lnd2jMZ/4tBLyp5DO3TpHzcv8AIRjsd4mmTAQpRVWmpSq/LaKhpsiWoujT57Ll0KSSV1Uqgc2cUTS/NNhAqMI6E6NKRT1sa36ieYxv+aK1Bpb+pU1LtxFlgvFhlBvKTW9VH0q/7R07UkYqm7Za5ilInSkTy6AVOpBSH1nWgEEigQ7g1JoItMZkvloSsDpmdQBUnWBdLhNvSrN/4jB4zOlTMQmZ5aAUqBdix0/CSkmsXUrO5qiHxGjbpSwAOweK1INJDVPgnw+BnTEqUlxLQWJL6npVtrgPGryDwqpyZurUCPhaxDh+CzRBk+VzVgrOIdJ4lpqxatGekabCKMtKUhRISAA/AsBx6d45Zy54N4aPrL6RiAhISymAYPekP/jRu/3/AFivl41TB3I7m/tD14wbj6tHO0zajJ5l4YmgKmCdKUAHv1Hlg9YrcoyqZPW6lhMsXZgpQ/0+28WsrNUsEkI1LLswOhAbpqmh54tGhweaS2JZ/wDalxQdhWNG2jmSi3ZnswwCBSU8pqEXDA0U9yYIxU6WEAIKnHJ+Lklz8olzPMZJJZGlWmvBswI94AyubL1eZNDgGgAGn1V7Wi+kKXdEZkmakjh2e4H294EkYJcxSglJU1HNAH3ft2jaYXG4ZQA0oD2BDUF3gzDKw6w6ALO46WHfiFuMFCL7KnLJBQnrGoPcVHoBSI/8t81b6FpSLFwoEvukmgi2xeZypaSygSLDW/3MVsjxVKL60kMxG+r0doz/AEza4hCMLMSQEgEWqoJAHYOSYnxstQlky21CoD37DvA07xHhwhwolXAoQdge4jMYrxKh7FntrUmoF3HMVFSZLnEPw+bzpq9CCQQ7uLVYv6NaAM1witSgJilXPUGFA5YlvlxAcrxJKlgqlpuRqOsqflyr1tHZU0YwsEpRUMxSjU7VZiqj7hILXjXleGTcZKgBOLalaP8Ab6w9Ewh+qhHcH3rB2a4AM6UEFBCC4ALtV1g6VbB2F4qcPiQpLpSezgF/rSjRaZi1QciZKTLZlFXIUGLnhqUNN4BQnUWcktuWPv3jhkEsywgF9QCdRDORXd2g3BZYtSSQdSQ7lRAqOA7mAbtgaZ5TQAm7+33iVGJJbUDW4027GCcDk6JimMwSgC73PdIGqkWGK8PlGkomoUk1PwhhRj8RKj2aFaQKDfQJ5Uu2kNZtoFnZBKUSOkC9E171Bh8rJ5ilrQZgMzUGDMNKgWUN3OkvSjXjX5b4NTLSPNWoqajAAAmzB6wOaRUdNvszuC8EyT8a0Hj4gw9Ab1gfNPBUhDgBSSz/ABkhQHY7xtsHlg0sogHlnPsx+0NxuWalpKlS2Q5CCFOeKv7xnuPxm2CPP5ngJS0AyylJAbrUSoDd6cbRLhfAU5DKMxAArR6MDezx6MnCKcVR2qov9bxBjPDCJj6wK91ivqFwbjKwiU2ShJSwUpRYckVG1GFQYtpeHG7kwpPh3yktKSgW/EobHkF77xxWBnsWQj1836tpDekZM2i+CZJQn4nHfb0pAWYTgSNE1g1ijUPYwTMyOnwh9N3esVa/DM78Olv94B94ax9JdmWmTGoaHUXBqfQ1pFpg8eooZEolh+Etb6NGZ/jELnhMpGsGpLn4mrb7xrEZxKkBI8sBSwxCSQAB/ptGsrMIRXbKfNETwtyClw43fYh7C1oEONATuK2bYj+kWua+JHceWkp7tuPmYyGCx5XikoUhQQ9anUUjdouMW0ZySvg02HmKV8RCXAvQUDB45jPEQCUoCgQTTTQVD1L1HaCM48lEslII/wB5oGodIBdVeYxqsUZyujUkgadRcIAIOkUvWlXvBCOREvzwW6saS+l39Dp9TUB+xiJGbs2tx3cWG5Hfh3pAc7LZsx/Mmj4S6LD8woE8gRyVkKEApUo6a1Z3Y03YM3MaYx+kWWX8ahZKQpVN2O9Sx34gRWXIJ/8AkNTuePQQpWFZjLmahexAJcvUHv8ASGz8QoJKlBuxqG9HdhB10KyTC5AgpPWJgemwYULUuDAHnKw0xgAoPpvbsN329+0S4fGJBDDzHKg5Hl6WIJFeX+kWGJwgWOopCgXGpyx26hXsxirp/roLH5dnkuapKChOpJHxHSArpIcj4i4qVCr8wHh5gdSSkJGo9Q1EIS4KQ24/mpAJD2h2HzFMnoXJQpnKdKi7j4fbtFfhMcgLXpLFUxGl/wAoZJT2JcVH/bfaBRu6NY01ya7CeHUTVIUlZJY6lKBAbUrSJaT1OUlJNAwUC7mNErwwDpScQyAXYI0gb/mGo9zBGFMlACSsKDkuOk6qAqYdgKGzNaCkTpZfQsKrUhVvUNHG5ts61pRoFR4RRfziezCg/wCUcmeDpagxmzE+jB4s5cuzgtzcni36iJRiEpoFF+HAPsInNj20ikw3gyTLXqTMmEiodt6QccA1AQoXfWHp31UiTFZmEByCoPuw2s1IzGe50VKoPLqzuWbu1IpJsmTjFD15iQtQDpYsWUV0a44FLiAp/iJVGJJTYvUDvSsQScKVAlTpBDpVRnuHBqR7wL5Zq7UPwjnmNFFHM5MtZPiaYHGo9TD+gPMXeD8XkJDodhcqP7GMdLlWdvQuXrv2LfSLbDTUy6t1WfUR7DhobiEZGswviFSzRCq2378Q+fnRQWKGjMf5ypukEjdlFz3LN94eM8UtJT5ZI2HUWf3PEZPTOhaq6L5PiEcGh5/pExzJJrqb/cpv0gTKpJSl1IZX4Ss/Xl/X5RcSsMVh1FJ9gfrR4h0bRv0r8LkMhOoJloSQlnFDVzxFerwxKmlekEFJ6lJU/cN7feLrCYBKnImKUVAvV+0ES8nQlKkpUsJVdje1fpDUqZk1xRhsL4bCpikDq0M5ejO1Rt6RaYHw9hZBKxd6rPSdQYdKtXe0aOT4floJUCoEsSXqSzVPpAE/wFhlkF1DTbqLCrl6h3i9wzwrozmcY7Bo1KA1rqkFROnU1AoszRhc6kTVJSryxLZQJKS6SLAIqQB63j1Zf+G8glwSHvuDxQ0pDUf4ZygCErUkKDFNdP8AxeLhqxgTLTcjxZc1csFNQSX6iHZm0kWpf2huXrBXUfCAVElg6jeYVbXoI9Tx/wDg1IX8M0pO50u571inxn+D8wAhE8MWcENqazgO8dK19Nrkz2WZ/D5rJ1JSnqLFyEsAeWq4A2cc3pDv80BkkglLJuHPA4D9/WDT/hVihRC0EAAcHvs4hiv8NsdKYMJobSyV6aOC1SHhXpPlMT05fCixudTbBlILjUWUXo5BfmFgJmJKWQahJoCLbHs0WA8FYqSSVYVagxersbmgd4Py6StKgFSVJdixTy/yaKc4r/zQsJfAXCyph6pqAFaQl3fYAKcXf58wDNUqVPUuWAAOhWrSwWQHUnUWqBdmFbRsRlilAgImFRBoliWO97d4APhSYWLaaOnUlQI6QNJWR9oiM0mwUWUWUoRMmAKmAm5S3O42+RjZSJiZZbWsgDYAAegasV6MnMsOuUkmqioJKiSL1o9IjXiVK3Ld3rb5f0jOVNmyk4l7N8Qiw4ud2gZWaq3VS7O3beKgKSGJYd6t3pz3jrByw1u2+/I+nyiVCKE9RsMXjHNTy1WtvSGDE6hWrbf12MBnSaaW55dyT945ORpCakD3UTFUZ5BvnpVR6JpSrfOI1yQ1DXvdoEWBd71Z2tzDRixSrAih1BvpWGF2JJKX1EnegPw9+NomGLe4Z+zQ6fhFqDpAJFid/sT29ImyvDKNFpDpqoBhSidR08lr1gEkyGUup6acj5xYYDFFLaTTj7NDE5Z6kH8I2i7yvwu6a1PAVpal2asTJr00jCXhYyceuahk6X3DAV4doLwWCmaf5qAT2MS4HBIQEgoSVp/EBX3rWDzNULJeOWT54OtX6U+SYGdLDlkuepNB7h61jQy7VDepeJErcVtTj9oXmQN2R0LTHUoPBERqmud4e8MR0qPe0c80wjCCYljR0zibwwrHYR0mGsITChqpYvc94acMB29P2h5EIyxBZSA5mWkVCy/qz3owiFWWEv1kPsCbRZQhDsdsrJGUmX8BatCeq971gg4dqPs9QDaJ1TEvUp9zAq84kiipiPSsHYWAZqWR+EHkgPw9i/qYyk/CoclUwnSrgVPPf1ManM82lrSChSTcFJatWBcs0ZXHI0B1LFask6mjeDZlqNURT1oOrSQR9/lA4SkO1vRohWAaGvtcRGiaUnS1akuNu0anNYV5iG/ZtvaJZklhSpo24f8AFEUvFJajJG1P0473h0zFI2axelSBfZ6mAOCZOHA1OPUB6Py9/aGKw6gwGlrdm7HaApuYgCsxgTwDcUHP3jsvEalGrh6EWNPxUhhYagMopsUkdwXqwHaJZY0pJcodw5JKSDQCtmJeAF4kEhJ3YkWcEUJA5LexEdTiCFF2dgxuUiigoB9gR84ALeSsADQoFrkagB7mnyizwebTAklJ1D3U/d7xnCtmCXF3FS7gEaqsxINoOw+IJoRRrilBTat332iHFPs0jJo1eCzXUHLFr9vUM8HyswDX1d0pUR8wmMjhMwQmhS4tu3rWxgn+NAUroJL21EABqD7xi4WzfOzUomMrTtEql1hQoxRscK6wpX7woUMhoem0cBvChQ/SDhVR4jkrJNYUKGMnIjihHYUFAiJRofaAM0xqpaCU/WOQoEUZzMMSVEks7RRYpfUNv7EKFG+mY6nQkIehraAcRMb7b2rChRqYIZhxroSaWbjiCJKwkkBIp6vt3hQocRenU4VKi5HZtolx0sBQADB027iveFChMCvn9KjpOm9mrQM9O8dwgZ0jYqIO4d6A7COwofgvSww88lK+4O52KwKPX4RfiGhFgSSGLO1LWpChRJoySXLoL8e1N7xJiFki7UNuxWqxpeOwoYgeXiVakh732+1IsJE0lIJqe5PAtChRLLif/9k="/>
          <p:cNvSpPr>
            <a:spLocks noChangeAspect="1" noChangeArrowheads="1"/>
          </p:cNvSpPr>
          <p:nvPr/>
        </p:nvSpPr>
        <p:spPr bwMode="auto">
          <a:xfrm>
            <a:off x="63500" y="-1049338"/>
            <a:ext cx="2105025"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3059832" y="6488668"/>
            <a:ext cx="2415533" cy="369332"/>
          </a:xfrm>
          <a:prstGeom prst="rect">
            <a:avLst/>
          </a:prstGeom>
        </p:spPr>
        <p:txBody>
          <a:bodyPr wrap="none">
            <a:spAutoFit/>
          </a:bodyPr>
          <a:lstStyle/>
          <a:p>
            <a:r>
              <a:rPr lang="it-IT" dirty="0" smtClean="0"/>
              <a:t>Cespugli</a:t>
            </a:r>
            <a:r>
              <a:rPr lang="it-IT" baseline="0" dirty="0" smtClean="0"/>
              <a:t> e Alberi isolati.</a:t>
            </a:r>
            <a:endParaRPr lang="it-IT"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4211960" y="3356992"/>
            <a:ext cx="4932040" cy="3501008"/>
          </a:xfrm>
          <a:prstGeom prst="rect">
            <a:avLst/>
          </a:prstGeom>
          <a:noFill/>
          <a:ln w="57150">
            <a:noFill/>
            <a:miter lim="800000"/>
            <a:headEnd/>
            <a:tailEnd/>
          </a:ln>
        </p:spPr>
      </p:pic>
      <p:pic>
        <p:nvPicPr>
          <p:cNvPr id="28674" name="Picture 2" descr="http://savannaenvironment.files.wordpress.com/2008/04/acacia.jpg"/>
          <p:cNvPicPr>
            <a:picLocks noChangeAspect="1" noChangeArrowheads="1"/>
          </p:cNvPicPr>
          <p:nvPr/>
        </p:nvPicPr>
        <p:blipFill>
          <a:blip r:embed="rId4" cstate="print"/>
          <a:srcRect/>
          <a:stretch>
            <a:fillRect/>
          </a:stretch>
        </p:blipFill>
        <p:spPr bwMode="auto">
          <a:xfrm>
            <a:off x="0" y="4005064"/>
            <a:ext cx="3347864" cy="2852936"/>
          </a:xfrm>
          <a:prstGeom prst="rect">
            <a:avLst/>
          </a:prstGeom>
          <a:noFill/>
        </p:spPr>
      </p:pic>
      <p:sp>
        <p:nvSpPr>
          <p:cNvPr id="5" name="Titolo 4"/>
          <p:cNvSpPr>
            <a:spLocks noGrp="1"/>
          </p:cNvSpPr>
          <p:nvPr>
            <p:ph type="title"/>
          </p:nvPr>
        </p:nvSpPr>
        <p:spPr>
          <a:xfrm>
            <a:off x="395536" y="0"/>
            <a:ext cx="8229600" cy="1143000"/>
          </a:xfrm>
        </p:spPr>
        <p:txBody>
          <a:bodyPr>
            <a:normAutofit/>
          </a:bodyPr>
          <a:lstStyle/>
          <a:p>
            <a:r>
              <a:rPr lang="it-IT" sz="6600" b="1" dirty="0" smtClean="0"/>
              <a:t>L’ Acacia</a:t>
            </a:r>
            <a:endParaRPr lang="it-IT" sz="6600" b="1" dirty="0"/>
          </a:p>
        </p:txBody>
      </p:sp>
      <p:sp>
        <p:nvSpPr>
          <p:cNvPr id="6" name="Segnaposto contenuto 5"/>
          <p:cNvSpPr>
            <a:spLocks noGrp="1"/>
          </p:cNvSpPr>
          <p:nvPr>
            <p:ph idx="1"/>
          </p:nvPr>
        </p:nvSpPr>
        <p:spPr>
          <a:xfrm>
            <a:off x="457200" y="1196752"/>
            <a:ext cx="8229600" cy="4929411"/>
          </a:xfrm>
        </p:spPr>
        <p:txBody>
          <a:bodyPr>
            <a:normAutofit/>
          </a:bodyPr>
          <a:lstStyle/>
          <a:p>
            <a:pPr>
              <a:buFont typeface="Wingdings" pitchFamily="2" charset="2"/>
              <a:buChar char="Ø"/>
              <a:defRPr/>
            </a:pPr>
            <a:r>
              <a:rPr lang="it-IT" sz="2200" b="1" dirty="0" smtClean="0">
                <a:latin typeface="+mj-lt"/>
                <a:ea typeface="Tahoma" pitchFamily="34" charset="0"/>
                <a:cs typeface="Tahoma" pitchFamily="34" charset="0"/>
              </a:rPr>
              <a:t>Circa1300 </a:t>
            </a:r>
            <a:r>
              <a:rPr lang="it-IT" sz="2200" b="1" dirty="0">
                <a:latin typeface="+mj-lt"/>
                <a:ea typeface="Tahoma" pitchFamily="34" charset="0"/>
                <a:cs typeface="Tahoma" pitchFamily="34" charset="0"/>
              </a:rPr>
              <a:t>specie di Acacia al mondo (circa 960 originarie dell'Australia e le rimanenti diffuse nelle regioni calde  tropicali di entrambi gli emisferi</a:t>
            </a:r>
            <a:r>
              <a:rPr lang="it-IT" sz="2200" b="1" dirty="0" smtClean="0">
                <a:latin typeface="+mj-lt"/>
                <a:ea typeface="Tahoma" pitchFamily="34" charset="0"/>
                <a:cs typeface="Tahoma" pitchFamily="34" charset="0"/>
              </a:rPr>
              <a:t>). Pianta </a:t>
            </a:r>
            <a:r>
              <a:rPr lang="it-IT" sz="2200" b="1" dirty="0">
                <a:latin typeface="+mj-lt"/>
                <a:ea typeface="Tahoma" pitchFamily="34" charset="0"/>
                <a:cs typeface="Tahoma" pitchFamily="34" charset="0"/>
              </a:rPr>
              <a:t>che appartiene alla stessa famiglia della mimosa. </a:t>
            </a:r>
            <a:r>
              <a:rPr lang="it-IT" sz="2200" b="1" dirty="0"/>
              <a:t>Le Acacia preferiscono terreno asciutto e ben drenato non calcareo, posizione in pieno sole riparata dai venti freddi, per questo ve ne sono molte nella savana</a:t>
            </a:r>
            <a:r>
              <a:rPr lang="it-IT" sz="2000" b="1" dirty="0" smtClean="0"/>
              <a:t>.</a:t>
            </a:r>
            <a:r>
              <a:rPr lang="it-IT" sz="2200" b="1" dirty="0" smtClean="0">
                <a:latin typeface="+mj-lt"/>
                <a:ea typeface="Tahoma" pitchFamily="34" charset="0"/>
                <a:cs typeface="Tahoma" pitchFamily="34" charset="0"/>
              </a:rPr>
              <a:t> </a:t>
            </a:r>
          </a:p>
          <a:p>
            <a:pPr>
              <a:buFont typeface="Wingdings" pitchFamily="2" charset="2"/>
              <a:buChar char="Ø"/>
              <a:defRPr/>
            </a:pPr>
            <a:r>
              <a:rPr lang="it-IT" sz="2200" b="1" dirty="0" smtClean="0">
                <a:latin typeface="+mj-lt"/>
                <a:ea typeface="Tahoma" pitchFamily="34" charset="0"/>
                <a:cs typeface="Tahoma" pitchFamily="34" charset="0"/>
              </a:rPr>
              <a:t>L‘Acacia Africana (</a:t>
            </a:r>
            <a:r>
              <a:rPr lang="it-IT" sz="2200" b="1" dirty="0">
                <a:latin typeface="+mj-lt"/>
                <a:ea typeface="Tahoma" pitchFamily="34" charset="0"/>
                <a:cs typeface="Tahoma" pitchFamily="34" charset="0"/>
              </a:rPr>
              <a:t>Acacia nilotica) ha sui rami spine acuminate e possiede radici che possono spingersi fino a 50 m nel </a:t>
            </a:r>
            <a:r>
              <a:rPr lang="it-IT" sz="2200" b="1" dirty="0" smtClean="0">
                <a:latin typeface="+mj-lt"/>
                <a:ea typeface="Tahoma" pitchFamily="34" charset="0"/>
                <a:cs typeface="Tahoma" pitchFamily="34" charset="0"/>
              </a:rPr>
              <a:t>sottosuolo.</a:t>
            </a:r>
            <a:endParaRPr lang="it-IT" sz="2200" b="1" dirty="0">
              <a:latin typeface="+mj-lt"/>
              <a:ea typeface="Tahoma" pitchFamily="34" charset="0"/>
              <a:cs typeface="Tahoma" pitchFamily="34" charset="0"/>
            </a:endParaRPr>
          </a:p>
          <a:p>
            <a:pPr>
              <a:buNone/>
            </a:pPr>
            <a:endParaRPr lang="it-IT" dirty="0"/>
          </a:p>
        </p:txBody>
      </p:sp>
      <p:sp>
        <p:nvSpPr>
          <p:cNvPr id="8" name="Rettangolo 7"/>
          <p:cNvSpPr/>
          <p:nvPr/>
        </p:nvSpPr>
        <p:spPr>
          <a:xfrm>
            <a:off x="3347864" y="6488668"/>
            <a:ext cx="1671611" cy="369332"/>
          </a:xfrm>
          <a:prstGeom prst="rect">
            <a:avLst/>
          </a:prstGeom>
        </p:spPr>
        <p:txBody>
          <a:bodyPr wrap="none">
            <a:spAutoFit/>
          </a:bodyPr>
          <a:lstStyle/>
          <a:p>
            <a:r>
              <a:rPr lang="it-IT" dirty="0" smtClean="0"/>
              <a:t>Acacia Africana.</a:t>
            </a:r>
            <a:endParaRPr lang="it-IT"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Baobob tree.jpg">
            <a:hlinkClick r:id="rId3"/>
          </p:cNvPr>
          <p:cNvPicPr>
            <a:picLocks noChangeAspect="1" noChangeArrowheads="1"/>
          </p:cNvPicPr>
          <p:nvPr/>
        </p:nvPicPr>
        <p:blipFill>
          <a:blip r:embed="rId4" cstate="print"/>
          <a:srcRect/>
          <a:stretch>
            <a:fillRect/>
          </a:stretch>
        </p:blipFill>
        <p:spPr bwMode="auto">
          <a:xfrm>
            <a:off x="5868144" y="2996952"/>
            <a:ext cx="3275856" cy="3861048"/>
          </a:xfrm>
          <a:prstGeom prst="rect">
            <a:avLst/>
          </a:prstGeom>
          <a:noFill/>
        </p:spPr>
      </p:pic>
      <p:sp>
        <p:nvSpPr>
          <p:cNvPr id="2" name="Titolo 1"/>
          <p:cNvSpPr>
            <a:spLocks noGrp="1"/>
          </p:cNvSpPr>
          <p:nvPr>
            <p:ph type="title"/>
          </p:nvPr>
        </p:nvSpPr>
        <p:spPr/>
        <p:txBody>
          <a:bodyPr>
            <a:normAutofit/>
          </a:bodyPr>
          <a:lstStyle/>
          <a:p>
            <a:r>
              <a:rPr lang="it-IT" sz="6600" b="1" dirty="0" smtClean="0"/>
              <a:t>Il Baobab</a:t>
            </a:r>
            <a:endParaRPr lang="it-IT" sz="6600" b="1" dirty="0"/>
          </a:p>
        </p:txBody>
      </p:sp>
      <p:sp>
        <p:nvSpPr>
          <p:cNvPr id="3" name="Segnaposto contenuto 2"/>
          <p:cNvSpPr>
            <a:spLocks noGrp="1"/>
          </p:cNvSpPr>
          <p:nvPr>
            <p:ph idx="1"/>
          </p:nvPr>
        </p:nvSpPr>
        <p:spPr>
          <a:xfrm>
            <a:off x="467544" y="1340769"/>
            <a:ext cx="8229600" cy="3528391"/>
          </a:xfrm>
        </p:spPr>
        <p:txBody>
          <a:bodyPr>
            <a:normAutofit/>
          </a:bodyPr>
          <a:lstStyle/>
          <a:p>
            <a:pPr>
              <a:buFont typeface="Wingdings" pitchFamily="2" charset="2"/>
              <a:buChar char="Ø"/>
            </a:pPr>
            <a:r>
              <a:rPr lang="it-IT" sz="2000" b="1" dirty="0" smtClean="0"/>
              <a:t>I Baobab (</a:t>
            </a:r>
            <a:r>
              <a:rPr lang="it-IT" sz="2000" b="1" i="1" dirty="0" err="1" smtClean="0"/>
              <a:t>Adansonia</a:t>
            </a:r>
            <a:r>
              <a:rPr lang="it-IT" sz="2000" b="1" dirty="0" smtClean="0"/>
              <a:t>, L. 1758) sono un genere di piante appartenente alla famiglia delle </a:t>
            </a:r>
            <a:r>
              <a:rPr lang="it-IT" sz="2000" b="1" dirty="0" err="1" smtClean="0"/>
              <a:t>Bombacaceae</a:t>
            </a:r>
            <a:r>
              <a:rPr lang="it-IT" sz="2000" b="1" dirty="0" smtClean="0"/>
              <a:t> (o </a:t>
            </a:r>
            <a:r>
              <a:rPr lang="it-IT" sz="2000" b="1" dirty="0" err="1" smtClean="0"/>
              <a:t>Malvaceae</a:t>
            </a:r>
            <a:r>
              <a:rPr lang="it-IT" sz="2000" b="1" dirty="0" smtClean="0"/>
              <a:t> secondo la classificazione APG) e comprendente otto specie: una diffusa in Africa, una in Australia, e sei endemiche del Madagascar.</a:t>
            </a:r>
          </a:p>
          <a:p>
            <a:pPr>
              <a:buFont typeface="Wingdings" pitchFamily="2" charset="2"/>
              <a:buChar char="Ø"/>
            </a:pPr>
            <a:r>
              <a:rPr lang="it-IT" sz="2000" b="1" dirty="0" smtClean="0"/>
              <a:t>Il nome "baobab" verrebbe, secondo alcune fonti, dal senegalese "albero di mille anni" (riferito alla leggendaria longevità della pianta); secondo altri, sarebbe di derivazione araba, e significherebbe "frutto dai molti grani". Il nome scientifico è un omaggio a Michel </a:t>
            </a:r>
            <a:r>
              <a:rPr lang="it-IT" sz="2000" b="1" dirty="0" err="1" smtClean="0"/>
              <a:t>Adanson</a:t>
            </a:r>
            <a:r>
              <a:rPr lang="it-IT" sz="2000" b="1" dirty="0" smtClean="0"/>
              <a:t>, il naturalista ed esploratore francese che descrisse il baobab africano (</a:t>
            </a:r>
            <a:r>
              <a:rPr lang="it-IT" sz="2000" b="1" i="1" dirty="0" err="1" smtClean="0"/>
              <a:t>Adansonia</a:t>
            </a:r>
            <a:r>
              <a:rPr lang="it-IT" sz="2000" b="1" i="1" dirty="0" smtClean="0"/>
              <a:t> digitata</a:t>
            </a:r>
            <a:r>
              <a:rPr lang="it-IT" sz="2000" b="1" dirty="0" smtClean="0"/>
              <a:t>).</a:t>
            </a:r>
          </a:p>
          <a:p>
            <a:endParaRPr lang="it-IT" b="1" dirty="0"/>
          </a:p>
        </p:txBody>
      </p:sp>
      <p:sp>
        <p:nvSpPr>
          <p:cNvPr id="5" name="Rettangolo 4"/>
          <p:cNvSpPr/>
          <p:nvPr/>
        </p:nvSpPr>
        <p:spPr>
          <a:xfrm>
            <a:off x="4932040" y="6488668"/>
            <a:ext cx="954107" cy="369332"/>
          </a:xfrm>
          <a:prstGeom prst="rect">
            <a:avLst/>
          </a:prstGeom>
        </p:spPr>
        <p:txBody>
          <a:bodyPr wrap="none">
            <a:spAutoFit/>
          </a:bodyPr>
          <a:lstStyle/>
          <a:p>
            <a:r>
              <a:rPr lang="it-IT" dirty="0" smtClean="0"/>
              <a:t>Baobab.</a:t>
            </a:r>
            <a:endParaRPr lang="it-IT"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us.123rf.com/400wm/400/400/gator/gator0908/gator090800027/5369127-leopardo-africano-panthera-pardus-pardus-appostamenti-in-erba-della-savana.jpg"/>
          <p:cNvPicPr>
            <a:picLocks noChangeAspect="1" noChangeArrowheads="1"/>
          </p:cNvPicPr>
          <p:nvPr/>
        </p:nvPicPr>
        <p:blipFill>
          <a:blip r:embed="rId3" cstate="print"/>
          <a:srcRect/>
          <a:stretch>
            <a:fillRect/>
          </a:stretch>
        </p:blipFill>
        <p:spPr bwMode="auto">
          <a:xfrm>
            <a:off x="4572000" y="3356992"/>
            <a:ext cx="4572000" cy="3501009"/>
          </a:xfrm>
          <a:prstGeom prst="rect">
            <a:avLst/>
          </a:prstGeom>
          <a:noFill/>
        </p:spPr>
      </p:pic>
      <p:pic>
        <p:nvPicPr>
          <p:cNvPr id="33794" name="Picture 2" descr="http://www.windoweb.it/desktop_temi/foto_animali/foto_gazzelle_7001.jpg"/>
          <p:cNvPicPr>
            <a:picLocks noChangeAspect="1" noChangeArrowheads="1"/>
          </p:cNvPicPr>
          <p:nvPr/>
        </p:nvPicPr>
        <p:blipFill>
          <a:blip r:embed="rId4" cstate="print"/>
          <a:srcRect/>
          <a:stretch>
            <a:fillRect/>
          </a:stretch>
        </p:blipFill>
        <p:spPr bwMode="auto">
          <a:xfrm>
            <a:off x="0" y="4077072"/>
            <a:ext cx="3923928" cy="2780928"/>
          </a:xfrm>
          <a:prstGeom prst="rect">
            <a:avLst/>
          </a:prstGeom>
          <a:noFill/>
        </p:spPr>
      </p:pic>
      <p:sp>
        <p:nvSpPr>
          <p:cNvPr id="2" name="Titolo 1"/>
          <p:cNvSpPr>
            <a:spLocks noGrp="1"/>
          </p:cNvSpPr>
          <p:nvPr>
            <p:ph type="title"/>
          </p:nvPr>
        </p:nvSpPr>
        <p:spPr/>
        <p:txBody>
          <a:bodyPr>
            <a:normAutofit/>
          </a:bodyPr>
          <a:lstStyle/>
          <a:p>
            <a:r>
              <a:rPr lang="it-IT" sz="6600" b="1" dirty="0" smtClean="0"/>
              <a:t>Erbivori e Carnivori</a:t>
            </a:r>
            <a:endParaRPr lang="it-IT" sz="6600" b="1" dirty="0"/>
          </a:p>
        </p:txBody>
      </p:sp>
      <p:sp>
        <p:nvSpPr>
          <p:cNvPr id="3" name="Segnaposto contenuto 2"/>
          <p:cNvSpPr>
            <a:spLocks noGrp="1"/>
          </p:cNvSpPr>
          <p:nvPr>
            <p:ph idx="1"/>
          </p:nvPr>
        </p:nvSpPr>
        <p:spPr/>
        <p:txBody>
          <a:bodyPr>
            <a:normAutofit/>
          </a:bodyPr>
          <a:lstStyle/>
          <a:p>
            <a:pPr>
              <a:buFont typeface="Wingdings" pitchFamily="2" charset="2"/>
              <a:buChar char="Ø"/>
            </a:pPr>
            <a:r>
              <a:rPr lang="it-IT" sz="2200" b="1" dirty="0" smtClean="0"/>
              <a:t>L'erba della savana è fonte inesauribile di cibo per una numerosa fauna erbivora, che riunita in branco, si sposta a seconda delle stagioni per cercare zone in cui il cibo e l'acqua sono abbondanti. Gli erbivori rappresentano il primo anello di una catena alimentare che termina con i carnivori: leoni, leopardi, ghepardi, sciacalli, licaoni e iene. La loro funzione è molto importante perché cacciano gli esemplari deboli favorendo la selezione naturale. Fra gli erbivori più importanti ricordiamo le giraffe, gli elefanti, le zebre, gli gnu, le gazzelle e le antilopi.</a:t>
            </a:r>
            <a:br>
              <a:rPr lang="it-IT" sz="2200" b="1" dirty="0" smtClean="0"/>
            </a:br>
            <a:endParaRPr lang="it-IT" sz="2200" b="1" dirty="0"/>
          </a:p>
        </p:txBody>
      </p:sp>
      <p:sp>
        <p:nvSpPr>
          <p:cNvPr id="5" name="Rettangolo 4"/>
          <p:cNvSpPr/>
          <p:nvPr/>
        </p:nvSpPr>
        <p:spPr>
          <a:xfrm>
            <a:off x="3851920" y="6488668"/>
            <a:ext cx="1013034" cy="369332"/>
          </a:xfrm>
          <a:prstGeom prst="rect">
            <a:avLst/>
          </a:prstGeom>
        </p:spPr>
        <p:txBody>
          <a:bodyPr wrap="none">
            <a:spAutoFit/>
          </a:bodyPr>
          <a:lstStyle/>
          <a:p>
            <a:r>
              <a:rPr lang="it-IT" dirty="0" smtClean="0"/>
              <a:t>Gazzelle.</a:t>
            </a:r>
            <a:endParaRPr lang="it-IT" dirty="0"/>
          </a:p>
        </p:txBody>
      </p:sp>
      <p:sp>
        <p:nvSpPr>
          <p:cNvPr id="7" name="Rettangolo 6"/>
          <p:cNvSpPr/>
          <p:nvPr/>
        </p:nvSpPr>
        <p:spPr>
          <a:xfrm>
            <a:off x="8013498" y="6488668"/>
            <a:ext cx="1130502" cy="369332"/>
          </a:xfrm>
          <a:prstGeom prst="rect">
            <a:avLst/>
          </a:prstGeom>
        </p:spPr>
        <p:txBody>
          <a:bodyPr wrap="none">
            <a:spAutoFit/>
          </a:bodyPr>
          <a:lstStyle/>
          <a:p>
            <a:r>
              <a:rPr lang="it-IT" dirty="0" smtClean="0"/>
              <a:t>Leopardo.</a:t>
            </a:r>
            <a:endParaRPr lang="it-IT"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digiphotostatic.libero.it/aquilareale_51/lrg/a24b7318b4_3831839_lrg.jpg"/>
          <p:cNvPicPr>
            <a:picLocks noChangeAspect="1" noChangeArrowheads="1"/>
          </p:cNvPicPr>
          <p:nvPr/>
        </p:nvPicPr>
        <p:blipFill>
          <a:blip r:embed="rId3" cstate="print"/>
          <a:srcRect/>
          <a:stretch>
            <a:fillRect/>
          </a:stretch>
        </p:blipFill>
        <p:spPr bwMode="auto">
          <a:xfrm>
            <a:off x="5436096" y="2060848"/>
            <a:ext cx="3707904" cy="4797152"/>
          </a:xfrm>
          <a:prstGeom prst="rect">
            <a:avLst/>
          </a:prstGeom>
          <a:noFill/>
        </p:spPr>
      </p:pic>
      <p:sp>
        <p:nvSpPr>
          <p:cNvPr id="2" name="Titolo 1"/>
          <p:cNvSpPr>
            <a:spLocks noGrp="1"/>
          </p:cNvSpPr>
          <p:nvPr>
            <p:ph type="title"/>
          </p:nvPr>
        </p:nvSpPr>
        <p:spPr>
          <a:xfrm>
            <a:off x="467544" y="0"/>
            <a:ext cx="8229600" cy="1143000"/>
          </a:xfrm>
        </p:spPr>
        <p:txBody>
          <a:bodyPr>
            <a:normAutofit/>
          </a:bodyPr>
          <a:lstStyle/>
          <a:p>
            <a:r>
              <a:rPr lang="it-IT" sz="6600" b="1" dirty="0" smtClean="0"/>
              <a:t>Animali della Savana</a:t>
            </a:r>
            <a:endParaRPr lang="it-IT" sz="6600" b="1" dirty="0"/>
          </a:p>
        </p:txBody>
      </p:sp>
      <p:sp>
        <p:nvSpPr>
          <p:cNvPr id="3" name="Segnaposto contenuto 2"/>
          <p:cNvSpPr>
            <a:spLocks noGrp="1"/>
          </p:cNvSpPr>
          <p:nvPr>
            <p:ph idx="1"/>
          </p:nvPr>
        </p:nvSpPr>
        <p:spPr>
          <a:xfrm>
            <a:off x="0" y="980728"/>
            <a:ext cx="6084168" cy="6696744"/>
          </a:xfrm>
        </p:spPr>
        <p:txBody>
          <a:bodyPr>
            <a:normAutofit fontScale="62500" lnSpcReduction="20000"/>
          </a:bodyPr>
          <a:lstStyle/>
          <a:p>
            <a:pPr>
              <a:buFont typeface="Wingdings" pitchFamily="2" charset="2"/>
              <a:buChar char="Ø"/>
            </a:pPr>
            <a:r>
              <a:rPr lang="it-IT" b="1" dirty="0" smtClean="0"/>
              <a:t>Abitano la savana una gran quantità di erbivori di notevoli dimensioni (gnu, zebre, antilopi, giraffe, rinoceronti ed elefanti in Africa; cervi, elefanti e </a:t>
            </a:r>
            <a:r>
              <a:rPr lang="it-IT" b="1" dirty="0" err="1" smtClean="0"/>
              <a:t>gaur</a:t>
            </a:r>
            <a:r>
              <a:rPr lang="it-IT" b="1" dirty="0" smtClean="0"/>
              <a:t> in India), che durante la stagione secca migrano per centinai di chilometri per raggiungere zone più umide. </a:t>
            </a:r>
            <a:br>
              <a:rPr lang="it-IT" b="1" dirty="0" smtClean="0"/>
            </a:br>
            <a:r>
              <a:rPr lang="it-IT" b="1" dirty="0" smtClean="0"/>
              <a:t>A volte si formano branchi di differenti specie. Quasi tutti i neonati degli erbivori della savana sono molto precoci: uno gnu, infatti, dopo pochi minuti dalla nascita è già capace di camminare. Questa caratteristica nasce dall’esigenza di non rimanere indietro rispetto al branco, il quale assicura un’efficace difesa dai predatori. La socialità si trova anche nei carnivori della savana: leoni, licaoni, iene e sciacalli cacciano in gruppi seguendo particolari strategie. Tra gli abitanti della savana troviamo anche grandi uccelli, i </a:t>
            </a:r>
            <a:r>
              <a:rPr lang="it-IT" b="1" dirty="0" err="1" smtClean="0"/>
              <a:t>Ratiti</a:t>
            </a:r>
            <a:r>
              <a:rPr lang="it-IT" b="1" dirty="0" smtClean="0"/>
              <a:t> (struzzo, nandù) e altri uccelli terricoli (otarde, faraone, marabù). Tuttavia, gli abitanti più numerosi della savana sono gli insetti, tra cui formiche, termiti e cavallette, le quali compiono lunghe migrazioni durante la stagione secca. Tali animali si nutrono della vegetazione di queste zone che, infatti, viene decimata al passare di questi enormi sciami di insetti. </a:t>
            </a:r>
            <a:endParaRPr lang="it-IT" b="1" dirty="0"/>
          </a:p>
        </p:txBody>
      </p:sp>
      <p:sp>
        <p:nvSpPr>
          <p:cNvPr id="6" name="Rettangolo 5"/>
          <p:cNvSpPr/>
          <p:nvPr/>
        </p:nvSpPr>
        <p:spPr>
          <a:xfrm>
            <a:off x="8164180" y="6488668"/>
            <a:ext cx="979820" cy="369332"/>
          </a:xfrm>
          <a:prstGeom prst="rect">
            <a:avLst/>
          </a:prstGeom>
        </p:spPr>
        <p:txBody>
          <a:bodyPr wrap="none">
            <a:spAutoFit/>
          </a:bodyPr>
          <a:lstStyle/>
          <a:p>
            <a:r>
              <a:rPr lang="it-IT" dirty="0" smtClean="0"/>
              <a:t>Marabù.</a:t>
            </a:r>
            <a:endParaRPr lang="it-IT"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le:Lion waiting in Namibia.jpg">
            <a:hlinkClick r:id="rId3"/>
          </p:cNvPr>
          <p:cNvPicPr>
            <a:picLocks noChangeAspect="1" noChangeArrowheads="1"/>
          </p:cNvPicPr>
          <p:nvPr/>
        </p:nvPicPr>
        <p:blipFill>
          <a:blip r:embed="rId4" cstate="print"/>
          <a:srcRect/>
          <a:stretch>
            <a:fillRect/>
          </a:stretch>
        </p:blipFill>
        <p:spPr bwMode="auto">
          <a:xfrm>
            <a:off x="1524000" y="1143000"/>
            <a:ext cx="7620000" cy="5715000"/>
          </a:xfrm>
          <a:prstGeom prst="rect">
            <a:avLst/>
          </a:prstGeom>
          <a:noFill/>
        </p:spPr>
      </p:pic>
      <p:sp>
        <p:nvSpPr>
          <p:cNvPr id="2" name="Titolo 1"/>
          <p:cNvSpPr>
            <a:spLocks noGrp="1"/>
          </p:cNvSpPr>
          <p:nvPr>
            <p:ph type="title"/>
          </p:nvPr>
        </p:nvSpPr>
        <p:spPr>
          <a:xfrm>
            <a:off x="467544" y="0"/>
            <a:ext cx="8229600" cy="1143000"/>
          </a:xfrm>
        </p:spPr>
        <p:txBody>
          <a:bodyPr>
            <a:normAutofit/>
          </a:bodyPr>
          <a:lstStyle/>
          <a:p>
            <a:r>
              <a:rPr lang="it-IT" sz="6600" b="1" dirty="0" smtClean="0"/>
              <a:t>Il Leone</a:t>
            </a:r>
            <a:endParaRPr lang="it-IT" sz="6600" b="1" dirty="0"/>
          </a:p>
        </p:txBody>
      </p:sp>
      <p:sp>
        <p:nvSpPr>
          <p:cNvPr id="3" name="Segnaposto contenuto 2"/>
          <p:cNvSpPr>
            <a:spLocks noGrp="1"/>
          </p:cNvSpPr>
          <p:nvPr>
            <p:ph idx="1"/>
          </p:nvPr>
        </p:nvSpPr>
        <p:spPr>
          <a:xfrm>
            <a:off x="-324544" y="908720"/>
            <a:ext cx="4104456" cy="5400600"/>
          </a:xfrm>
        </p:spPr>
        <p:txBody>
          <a:bodyPr>
            <a:normAutofit fontScale="85000" lnSpcReduction="10000"/>
          </a:bodyPr>
          <a:lstStyle/>
          <a:p>
            <a:pPr>
              <a:buNone/>
            </a:pPr>
            <a:r>
              <a:rPr lang="it-IT" sz="2400" b="1" dirty="0" smtClean="0"/>
              <a:t>      Il leone (</a:t>
            </a:r>
            <a:r>
              <a:rPr lang="it-IT" sz="2400" b="1" i="1" dirty="0" err="1" smtClean="0"/>
              <a:t>Panthera</a:t>
            </a:r>
            <a:r>
              <a:rPr lang="it-IT" sz="2400" b="1" i="1" dirty="0" smtClean="0"/>
              <a:t> </a:t>
            </a:r>
            <a:r>
              <a:rPr lang="it-IT" sz="2400" b="1" i="1" dirty="0" err="1" smtClean="0"/>
              <a:t>leo</a:t>
            </a:r>
            <a:r>
              <a:rPr lang="it-IT" sz="2400" b="1" dirty="0" smtClean="0"/>
              <a:t>, </a:t>
            </a:r>
            <a:r>
              <a:rPr lang="it-IT" sz="2400" b="1" cap="small" dirty="0" err="1" smtClean="0"/>
              <a:t>Linnaeus</a:t>
            </a:r>
            <a:r>
              <a:rPr lang="it-IT" sz="2400" b="1" cap="small" dirty="0" smtClean="0"/>
              <a:t> 1758</a:t>
            </a:r>
            <a:r>
              <a:rPr lang="it-IT" sz="2400" b="1" dirty="0" smtClean="0"/>
              <a:t>) è un carnivoro della famiglia dei Felidi. Dopo la tigre, è il più grande dei cinque grandi felini del genere </a:t>
            </a:r>
            <a:r>
              <a:rPr lang="it-IT" sz="2400" b="1" i="1" dirty="0" err="1" smtClean="0"/>
              <a:t>Panthera</a:t>
            </a:r>
            <a:r>
              <a:rPr lang="it-IT" sz="2400" b="1" dirty="0" smtClean="0"/>
              <a:t>, con alcuni maschi la cui massa corporea supera i 250 kg. Il suo areale è nel 2011 ridotto quasi esclusivamente all'Africa </a:t>
            </a:r>
            <a:r>
              <a:rPr lang="it-IT" sz="2400" b="1" dirty="0" err="1" smtClean="0"/>
              <a:t>subsahariana</a:t>
            </a:r>
            <a:r>
              <a:rPr lang="it-IT" sz="2400" b="1" dirty="0" smtClean="0"/>
              <a:t>; il continuo impoverimento del suo habitat naturale e il protrarsi della caccia di frodo ai suoi danni ne fanno una specie vulnerabile secondo la IUCN. Questa definizione è giustificata da un declino stimato tra il 30 ed il 50% nella zona africana nei vent'anni precedenti</a:t>
            </a:r>
            <a:endParaRPr lang="it-IT" sz="2400" b="1" dirty="0"/>
          </a:p>
        </p:txBody>
      </p:sp>
      <p:sp>
        <p:nvSpPr>
          <p:cNvPr id="5" name="Rettangolo 4"/>
          <p:cNvSpPr/>
          <p:nvPr/>
        </p:nvSpPr>
        <p:spPr>
          <a:xfrm>
            <a:off x="755576" y="6488668"/>
            <a:ext cx="814647" cy="369332"/>
          </a:xfrm>
          <a:prstGeom prst="rect">
            <a:avLst/>
          </a:prstGeom>
        </p:spPr>
        <p:txBody>
          <a:bodyPr wrap="none">
            <a:spAutoFit/>
          </a:bodyPr>
          <a:lstStyle/>
          <a:p>
            <a:r>
              <a:rPr lang="it-IT" dirty="0" smtClean="0"/>
              <a:t>Leone.</a:t>
            </a:r>
            <a:endParaRPr lang="it-IT"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blog.sarenza.it/wp-content/uploads/2011/05/Savan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57200" y="0"/>
            <a:ext cx="8229600" cy="1628800"/>
          </a:xfrm>
        </p:spPr>
        <p:txBody>
          <a:bodyPr>
            <a:noAutofit/>
          </a:bodyPr>
          <a:lstStyle/>
          <a:p>
            <a:r>
              <a:rPr lang="it-IT" sz="8000" b="1" dirty="0" smtClean="0">
                <a:solidFill>
                  <a:srgbClr val="FF0000"/>
                </a:solidFill>
              </a:rPr>
              <a:t>Fine presentazione</a:t>
            </a:r>
            <a:endParaRPr lang="it-IT" sz="8000" b="1" dirty="0">
              <a:solidFill>
                <a:srgbClr val="FF0000"/>
              </a:solidFill>
            </a:endParaRPr>
          </a:p>
        </p:txBody>
      </p:sp>
      <p:sp>
        <p:nvSpPr>
          <p:cNvPr id="3" name="Segnaposto contenuto 2"/>
          <p:cNvSpPr>
            <a:spLocks noGrp="1"/>
          </p:cNvSpPr>
          <p:nvPr>
            <p:ph idx="1"/>
          </p:nvPr>
        </p:nvSpPr>
        <p:spPr>
          <a:xfrm>
            <a:off x="457200" y="1600200"/>
            <a:ext cx="8507288" cy="5257800"/>
          </a:xfrm>
        </p:spPr>
        <p:txBody>
          <a:bodyPr>
            <a:normAutofit fontScale="77500" lnSpcReduction="20000"/>
          </a:bodyPr>
          <a:lstStyle/>
          <a:p>
            <a:pPr algn="ctr">
              <a:buNone/>
            </a:pPr>
            <a:r>
              <a:rPr lang="it-IT" b="1" i="1" dirty="0" smtClean="0">
                <a:solidFill>
                  <a:srgbClr val="002060"/>
                </a:solidFill>
                <a:latin typeface="Andalus" pitchFamily="18" charset="-78"/>
                <a:cs typeface="Andalus" pitchFamily="18" charset="-78"/>
              </a:rPr>
              <a:t>Pelle dorata </a:t>
            </a:r>
          </a:p>
          <a:p>
            <a:pPr algn="ctr">
              <a:buNone/>
            </a:pPr>
            <a:r>
              <a:rPr lang="it-IT" b="1" i="1" dirty="0" smtClean="0">
                <a:solidFill>
                  <a:srgbClr val="002060"/>
                </a:solidFill>
                <a:latin typeface="Andalus" pitchFamily="18" charset="-78"/>
                <a:cs typeface="Andalus" pitchFamily="18" charset="-78"/>
              </a:rPr>
              <a:t>nuda come i colori del vento </a:t>
            </a:r>
          </a:p>
          <a:p>
            <a:pPr algn="ctr">
              <a:buNone/>
            </a:pPr>
            <a:r>
              <a:rPr lang="it-IT" b="1" i="1" dirty="0" smtClean="0">
                <a:solidFill>
                  <a:srgbClr val="002060"/>
                </a:solidFill>
                <a:latin typeface="Andalus" pitchFamily="18" charset="-78"/>
                <a:cs typeface="Andalus" pitchFamily="18" charset="-78"/>
              </a:rPr>
              <a:t>sulle labbra umide di desiderio </a:t>
            </a:r>
          </a:p>
          <a:p>
            <a:pPr algn="ctr">
              <a:buNone/>
            </a:pPr>
            <a:r>
              <a:rPr lang="it-IT" b="1" i="1" dirty="0" smtClean="0">
                <a:solidFill>
                  <a:srgbClr val="002060"/>
                </a:solidFill>
                <a:latin typeface="Andalus" pitchFamily="18" charset="-78"/>
                <a:cs typeface="Andalus" pitchFamily="18" charset="-78"/>
              </a:rPr>
              <a:t>meritato letargo</a:t>
            </a:r>
          </a:p>
          <a:p>
            <a:pPr algn="ctr">
              <a:buNone/>
            </a:pPr>
            <a:r>
              <a:rPr lang="it-IT" b="1" i="1" dirty="0" smtClean="0">
                <a:solidFill>
                  <a:srgbClr val="002060"/>
                </a:solidFill>
                <a:latin typeface="Andalus" pitchFamily="18" charset="-78"/>
                <a:cs typeface="Andalus" pitchFamily="18" charset="-78"/>
              </a:rPr>
              <a:t> nell’incendio della Savana </a:t>
            </a:r>
          </a:p>
          <a:p>
            <a:pPr algn="ctr">
              <a:buNone/>
            </a:pPr>
            <a:r>
              <a:rPr lang="it-IT" b="1" i="1" dirty="0" smtClean="0">
                <a:solidFill>
                  <a:srgbClr val="002060"/>
                </a:solidFill>
                <a:latin typeface="Andalus" pitchFamily="18" charset="-78"/>
                <a:cs typeface="Andalus" pitchFamily="18" charset="-78"/>
              </a:rPr>
              <a:t>spirito libero della notte </a:t>
            </a:r>
          </a:p>
          <a:p>
            <a:pPr algn="ctr">
              <a:buNone/>
            </a:pPr>
            <a:r>
              <a:rPr lang="it-IT" b="1" i="1" dirty="0" smtClean="0">
                <a:solidFill>
                  <a:srgbClr val="002060"/>
                </a:solidFill>
                <a:latin typeface="Andalus" pitchFamily="18" charset="-78"/>
                <a:cs typeface="Andalus" pitchFamily="18" charset="-78"/>
              </a:rPr>
              <a:t>sui mosaici scomposti delle radure.</a:t>
            </a:r>
          </a:p>
          <a:p>
            <a:pPr algn="ctr">
              <a:buNone/>
            </a:pPr>
            <a:r>
              <a:rPr lang="it-IT" b="1" i="1" dirty="0" smtClean="0">
                <a:solidFill>
                  <a:srgbClr val="002060"/>
                </a:solidFill>
                <a:latin typeface="Andalus" pitchFamily="18" charset="-78"/>
                <a:cs typeface="Andalus" pitchFamily="18" charset="-78"/>
              </a:rPr>
              <a:t>Lacrima di pioggia </a:t>
            </a:r>
          </a:p>
          <a:p>
            <a:pPr algn="ctr">
              <a:buNone/>
            </a:pPr>
            <a:r>
              <a:rPr lang="it-IT" b="1" i="1" dirty="0">
                <a:solidFill>
                  <a:srgbClr val="002060"/>
                </a:solidFill>
                <a:latin typeface="Andalus" pitchFamily="18" charset="-78"/>
                <a:cs typeface="Andalus" pitchFamily="18" charset="-78"/>
              </a:rPr>
              <a:t>g</a:t>
            </a:r>
            <a:r>
              <a:rPr lang="it-IT" b="1" i="1" dirty="0" smtClean="0">
                <a:solidFill>
                  <a:srgbClr val="002060"/>
                </a:solidFill>
                <a:latin typeface="Andalus" pitchFamily="18" charset="-78"/>
                <a:cs typeface="Andalus" pitchFamily="18" charset="-78"/>
              </a:rPr>
              <a:t>ioisce da una briciola di cielo.</a:t>
            </a:r>
          </a:p>
          <a:p>
            <a:pPr algn="ctr">
              <a:buNone/>
            </a:pPr>
            <a:r>
              <a:rPr lang="it-IT" b="1" i="1" dirty="0" smtClean="0">
                <a:solidFill>
                  <a:srgbClr val="002060"/>
                </a:solidFill>
                <a:latin typeface="Andalus" pitchFamily="18" charset="-78"/>
                <a:cs typeface="Andalus" pitchFamily="18" charset="-78"/>
              </a:rPr>
              <a:t>Mani distese si ammantano di stelle</a:t>
            </a:r>
          </a:p>
          <a:p>
            <a:pPr algn="ctr">
              <a:buNone/>
            </a:pPr>
            <a:r>
              <a:rPr lang="it-IT" b="1" i="1" dirty="0" smtClean="0">
                <a:solidFill>
                  <a:srgbClr val="002060"/>
                </a:solidFill>
                <a:latin typeface="Andalus" pitchFamily="18" charset="-78"/>
                <a:cs typeface="Andalus" pitchFamily="18" charset="-78"/>
              </a:rPr>
              <a:t>E già si arrende la luna nella notte</a:t>
            </a:r>
          </a:p>
          <a:p>
            <a:pPr algn="ctr">
              <a:buNone/>
            </a:pPr>
            <a:r>
              <a:rPr lang="it-IT" b="1" i="1" dirty="0" smtClean="0">
                <a:solidFill>
                  <a:srgbClr val="002060"/>
                </a:solidFill>
                <a:latin typeface="Andalus" pitchFamily="18" charset="-78"/>
                <a:cs typeface="Andalus" pitchFamily="18" charset="-78"/>
              </a:rPr>
              <a:t>Sopra cuscini di sabbia tiepida-</a:t>
            </a:r>
          </a:p>
          <a:p>
            <a:pPr algn="ctr">
              <a:buNone/>
            </a:pPr>
            <a:r>
              <a:rPr lang="it-IT" b="1" i="1" dirty="0" smtClean="0">
                <a:solidFill>
                  <a:srgbClr val="002060"/>
                </a:solidFill>
                <a:latin typeface="Andalus" pitchFamily="18" charset="-78"/>
                <a:cs typeface="Andalus" pitchFamily="18" charset="-78"/>
              </a:rPr>
              <a:t>Lento sospiro dell’onda che si acquatta</a:t>
            </a:r>
            <a:r>
              <a:rPr lang="it-IT" dirty="0" smtClean="0">
                <a:solidFill>
                  <a:srgbClr val="002060"/>
                </a:solidFill>
              </a:rPr>
              <a:t>.</a:t>
            </a:r>
          </a:p>
          <a:p>
            <a:pPr algn="ctr">
              <a:buNone/>
            </a:pPr>
            <a:endParaRPr lang="it-IT" dirty="0" smtClean="0"/>
          </a:p>
          <a:p>
            <a:pPr algn="ctr">
              <a:buNone/>
            </a:pPr>
            <a:endParaRPr lang="it-IT" dirty="0"/>
          </a:p>
        </p:txBody>
      </p:sp>
      <p:sp>
        <p:nvSpPr>
          <p:cNvPr id="5" name="Rettangolo 4"/>
          <p:cNvSpPr/>
          <p:nvPr/>
        </p:nvSpPr>
        <p:spPr>
          <a:xfrm>
            <a:off x="6156176" y="6488668"/>
            <a:ext cx="2093843" cy="369332"/>
          </a:xfrm>
          <a:prstGeom prst="rect">
            <a:avLst/>
          </a:prstGeom>
        </p:spPr>
        <p:txBody>
          <a:bodyPr wrap="none">
            <a:spAutoFit/>
          </a:bodyPr>
          <a:lstStyle/>
          <a:p>
            <a:r>
              <a:rPr lang="it-IT" b="1" i="1" dirty="0" smtClean="0">
                <a:solidFill>
                  <a:srgbClr val="002060"/>
                </a:solidFill>
                <a:latin typeface="Andalus" pitchFamily="18" charset="-78"/>
                <a:cs typeface="Andalus" pitchFamily="18" charset="-78"/>
              </a:rPr>
              <a:t>Federica </a:t>
            </a:r>
            <a:r>
              <a:rPr lang="it-IT" b="1" i="1" dirty="0" err="1" smtClean="0">
                <a:solidFill>
                  <a:srgbClr val="002060"/>
                </a:solidFill>
                <a:latin typeface="Andalus" pitchFamily="18" charset="-78"/>
                <a:cs typeface="Andalus" pitchFamily="18" charset="-78"/>
              </a:rPr>
              <a:t>Bernardini</a:t>
            </a:r>
            <a:r>
              <a:rPr lang="it-IT" b="1" i="1" dirty="0" smtClean="0">
                <a:solidFill>
                  <a:srgbClr val="002060"/>
                </a:solidFill>
                <a:latin typeface="Andalus" pitchFamily="18" charset="-78"/>
                <a:cs typeface="Andalus" pitchFamily="18" charset="-78"/>
              </a:rPr>
              <a:t>.</a:t>
            </a:r>
            <a:endParaRPr lang="it-IT" b="1" i="1" dirty="0">
              <a:solidFill>
                <a:srgbClr val="002060"/>
              </a:solidFill>
              <a:latin typeface="Andalus" pitchFamily="18" charset="-78"/>
              <a:cs typeface="Andalus" pitchFamily="18" charset="-78"/>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inifex Savanna Central Australia.jpg">
            <a:hlinkClick r:id="rId2"/>
          </p:cNvPr>
          <p:cNvPicPr>
            <a:picLocks noChangeAspect="1" noChangeArrowheads="1"/>
          </p:cNvPicPr>
          <p:nvPr/>
        </p:nvPicPr>
        <p:blipFill>
          <a:blip r:embed="rId3" cstate="print"/>
          <a:srcRect/>
          <a:stretch>
            <a:fillRect/>
          </a:stretch>
        </p:blipFill>
        <p:spPr bwMode="auto">
          <a:xfrm>
            <a:off x="5220072" y="4653136"/>
            <a:ext cx="3923928" cy="2204864"/>
          </a:xfrm>
          <a:prstGeom prst="rect">
            <a:avLst/>
          </a:prstGeom>
          <a:noFill/>
        </p:spPr>
      </p:pic>
      <p:sp>
        <p:nvSpPr>
          <p:cNvPr id="2" name="Titolo 1"/>
          <p:cNvSpPr>
            <a:spLocks noGrp="1"/>
          </p:cNvSpPr>
          <p:nvPr>
            <p:ph type="title"/>
          </p:nvPr>
        </p:nvSpPr>
        <p:spPr>
          <a:xfrm>
            <a:off x="395536" y="0"/>
            <a:ext cx="8229600" cy="1143000"/>
          </a:xfrm>
        </p:spPr>
        <p:txBody>
          <a:bodyPr>
            <a:noAutofit/>
          </a:bodyPr>
          <a:lstStyle/>
          <a:p>
            <a:r>
              <a:rPr lang="it-IT" sz="6600" b="1" dirty="0" smtClean="0"/>
              <a:t>Le Caratteristiche</a:t>
            </a:r>
            <a:endParaRPr lang="it-IT" sz="6600" b="1" dirty="0"/>
          </a:p>
        </p:txBody>
      </p:sp>
      <p:sp>
        <p:nvSpPr>
          <p:cNvPr id="3" name="Segnaposto contenuto 2"/>
          <p:cNvSpPr>
            <a:spLocks noGrp="1"/>
          </p:cNvSpPr>
          <p:nvPr>
            <p:ph idx="1"/>
          </p:nvPr>
        </p:nvSpPr>
        <p:spPr>
          <a:xfrm>
            <a:off x="395536" y="1124744"/>
            <a:ext cx="8229600" cy="4392488"/>
          </a:xfrm>
        </p:spPr>
        <p:txBody>
          <a:bodyPr>
            <a:normAutofit fontScale="77500" lnSpcReduction="20000"/>
          </a:bodyPr>
          <a:lstStyle/>
          <a:p>
            <a:pPr>
              <a:buFont typeface="Wingdings" pitchFamily="2" charset="2"/>
              <a:buChar char="Ø"/>
            </a:pPr>
            <a:r>
              <a:rPr lang="it-IT" b="1" dirty="0" smtClean="0"/>
              <a:t>La savana è un bioma terrestre soprattutto tropicale e subtropicale, caratterizzato da una vegetazione a prevalenza erbosa, con arbusti e alberi abbastanza distanziati da non dar luogo a una volta chiusa. Questo tipo di ambiente si trova in molte zone di transizione fra la foresta pluviale e il deserto o la steppa in Africa centrale, Sudamerica, India, Indocina e Australia, ma può essere presente anche ad altre latitudini. Le savane possono formarsi in seguito alla presenza di specifiche condizioni climatiche, oppure a causa di incendi stagionali (anche indotti dall'uomo) o particolari caratteristiche del suolo. Si trova nelle zone calde dell'Africa, l'</a:t>
            </a:r>
            <a:r>
              <a:rPr lang="it-IT" b="1" dirty="0" err="1" smtClean="0"/>
              <a:t>america</a:t>
            </a:r>
            <a:r>
              <a:rPr lang="it-IT" b="1" dirty="0" smtClean="0"/>
              <a:t> centrale e meridionale e dell'Australia.               </a:t>
            </a:r>
          </a:p>
          <a:p>
            <a:pPr>
              <a:buFont typeface="Wingdings" pitchFamily="2" charset="2"/>
              <a:buChar char="Ø"/>
            </a:pPr>
            <a:endParaRPr lang="it-IT" dirty="0"/>
          </a:p>
          <a:p>
            <a:pPr>
              <a:buFont typeface="Wingdings" pitchFamily="2" charset="2"/>
              <a:buChar char="Ø"/>
            </a:pPr>
            <a:endParaRPr lang="it-IT" dirty="0" smtClean="0"/>
          </a:p>
          <a:p>
            <a:pPr>
              <a:buFont typeface="Wingdings" pitchFamily="2" charset="2"/>
              <a:buChar char="Ø"/>
            </a:pPr>
            <a:endParaRPr lang="it-IT"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600" b="1" dirty="0" smtClean="0"/>
              <a:t>Il Clima </a:t>
            </a:r>
            <a:endParaRPr lang="it-IT" sz="6600" b="1" dirty="0"/>
          </a:p>
        </p:txBody>
      </p:sp>
      <p:sp>
        <p:nvSpPr>
          <p:cNvPr id="3" name="Segnaposto contenuto 2"/>
          <p:cNvSpPr>
            <a:spLocks noGrp="1"/>
          </p:cNvSpPr>
          <p:nvPr>
            <p:ph idx="1"/>
          </p:nvPr>
        </p:nvSpPr>
        <p:spPr>
          <a:xfrm>
            <a:off x="457200" y="1412776"/>
            <a:ext cx="8229600" cy="1584176"/>
          </a:xfrm>
        </p:spPr>
        <p:txBody>
          <a:bodyPr>
            <a:noAutofit/>
          </a:bodyPr>
          <a:lstStyle/>
          <a:p>
            <a:pPr>
              <a:buFont typeface="Wingdings" pitchFamily="2" charset="2"/>
              <a:buChar char="Ø"/>
            </a:pPr>
            <a:r>
              <a:rPr lang="it-IT" sz="2200" b="1" dirty="0" smtClean="0">
                <a:solidFill>
                  <a:schemeClr val="tx1">
                    <a:lumMod val="95000"/>
                    <a:lumOff val="5000"/>
                  </a:schemeClr>
                </a:solidFill>
              </a:rPr>
              <a:t>Le savane tropicali e subtropicali sono determinate principalmente dalla scarsità e mancata stagionalità delle precipitazioni. Precipitazioni inferiori ai 1000-2000 mm all'anno sono infatti insufficienti allo sviluppo di alberi e arbusti, e determinano regioni di sola prateria erbosa, quali si trovano tipicamente ai margini dei deserti subtropicali. Spostandosi gradualmente verso latitudini più piovose (ovvero verso l'equatore) si osserva prima la comparsa di vegetazione arbustiva (fino a 3000 mm) e poi di alberi isolati (fra i 3000 mm e i 4000 mm). Oltre i 4000 mm annui, a meno che non intervengano altri fattori ambientali, gli alberi sono sufficientemente vicini e ricchi da formare una volta, che blocca la luce del sole e riduce la presenza erbosa: la savana cede quindi gradualmente il posto alla foresta. Regioni di savana determinata esclusivamente o principalmente da fattori climatici si trovano per esempio in Africa occidentale e centrale.</a:t>
            </a:r>
            <a:endParaRPr lang="it-IT" sz="2200" b="1"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5362" name="Picture 2" descr="http://temi.repubblica.it/UserFiles/limes/Image/Carte/500_2_DaPolareArido_Ambient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1.gstatic.com/images?q=tbn:ANd9GcSYWaNBsYhucyk46h98jf1qbS5XC8dkK66N9b1kd_poRDA7f8E-"/>
          <p:cNvPicPr>
            <a:picLocks noChangeAspect="1" noChangeArrowheads="1"/>
          </p:cNvPicPr>
          <p:nvPr/>
        </p:nvPicPr>
        <p:blipFill>
          <a:blip r:embed="rId3" cstate="print"/>
          <a:srcRect/>
          <a:stretch>
            <a:fillRect/>
          </a:stretch>
        </p:blipFill>
        <p:spPr bwMode="auto">
          <a:xfrm>
            <a:off x="0" y="3933056"/>
            <a:ext cx="4427984" cy="2924944"/>
          </a:xfrm>
          <a:prstGeom prst="rect">
            <a:avLst/>
          </a:prstGeom>
          <a:noFill/>
        </p:spPr>
      </p:pic>
      <p:sp>
        <p:nvSpPr>
          <p:cNvPr id="2" name="Titolo 1"/>
          <p:cNvSpPr>
            <a:spLocks noGrp="1"/>
          </p:cNvSpPr>
          <p:nvPr>
            <p:ph type="title"/>
          </p:nvPr>
        </p:nvSpPr>
        <p:spPr/>
        <p:txBody>
          <a:bodyPr>
            <a:noAutofit/>
          </a:bodyPr>
          <a:lstStyle/>
          <a:p>
            <a:r>
              <a:rPr lang="it-IT" sz="6600" b="1" dirty="0"/>
              <a:t>I</a:t>
            </a:r>
            <a:r>
              <a:rPr lang="it-IT" sz="6600" b="1" dirty="0" smtClean="0"/>
              <a:t>ncidenti</a:t>
            </a:r>
            <a:endParaRPr lang="it-IT" sz="6600" b="1" dirty="0"/>
          </a:p>
        </p:txBody>
      </p:sp>
      <p:sp>
        <p:nvSpPr>
          <p:cNvPr id="3" name="Segnaposto contenuto 2"/>
          <p:cNvSpPr>
            <a:spLocks noGrp="1"/>
          </p:cNvSpPr>
          <p:nvPr>
            <p:ph idx="1"/>
          </p:nvPr>
        </p:nvSpPr>
        <p:spPr>
          <a:xfrm>
            <a:off x="457200" y="1412776"/>
            <a:ext cx="8229600" cy="5256584"/>
          </a:xfrm>
        </p:spPr>
        <p:txBody>
          <a:bodyPr>
            <a:normAutofit fontScale="77500" lnSpcReduction="20000"/>
          </a:bodyPr>
          <a:lstStyle/>
          <a:p>
            <a:endParaRPr lang="it-IT" b="0" dirty="0" smtClean="0"/>
          </a:p>
          <a:p>
            <a:pPr>
              <a:buFont typeface="Wingdings" pitchFamily="2" charset="2"/>
              <a:buChar char="Ø"/>
            </a:pPr>
            <a:r>
              <a:rPr lang="it-IT" dirty="0" smtClean="0"/>
              <a:t>Le savane presenti in regioni a piovosità relativamente elevate (per esempio in Africa orientale), dove il livello delle precipitazioni consentirebbe in linea di principio lo sviluppo di una foresta, dipendono spesso dagli incendi stagionali. Durante i periodi di siccità, il manto erboso secco e continuo crea le condizioni ideali per lo sviluppo di grandi incendi, innescati per esempio dai fulmini. Il fuoco ha l'effetto di arricchire di sali minerali il suolo, stimolando la crescita di un nuovo manto erboso, e impedisce l'infittirsi di alberi e arbusti distruggendone i germogli. Nelle savane che devono la loro esistenza soprattutto agli incendi stagionali, predominano tipicamente le specie vegetali che sono più resistenti al fuoco o che possono trarre vantaggio dal fuoco nella competizione con le altre specie.</a:t>
            </a:r>
          </a:p>
          <a:p>
            <a:endParaRPr lang="it-IT" dirty="0"/>
          </a:p>
        </p:txBody>
      </p:sp>
      <p:sp>
        <p:nvSpPr>
          <p:cNvPr id="5" name="Rettangolo 4"/>
          <p:cNvSpPr/>
          <p:nvPr/>
        </p:nvSpPr>
        <p:spPr>
          <a:xfrm>
            <a:off x="4427984" y="6488668"/>
            <a:ext cx="3064942" cy="369332"/>
          </a:xfrm>
          <a:prstGeom prst="rect">
            <a:avLst/>
          </a:prstGeom>
        </p:spPr>
        <p:txBody>
          <a:bodyPr wrap="none">
            <a:spAutoFit/>
          </a:bodyPr>
          <a:lstStyle/>
          <a:p>
            <a:r>
              <a:rPr lang="it-IT" dirty="0" smtClean="0"/>
              <a:t>Fulmini</a:t>
            </a:r>
            <a:r>
              <a:rPr lang="it-IT" baseline="0" dirty="0" smtClean="0"/>
              <a:t> che innescano incendi.</a:t>
            </a:r>
            <a:endParaRPr lang="it-IT"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_RNt6L9Eoj2g/Swa7FRn2cSI/AAAAAAAAAAw/EQ5uY6DlasI/s1600/incendio_xin--400x300.jpg"/>
          <p:cNvPicPr>
            <a:picLocks noChangeAspect="1" noChangeArrowheads="1"/>
          </p:cNvPicPr>
          <p:nvPr/>
        </p:nvPicPr>
        <p:blipFill>
          <a:blip r:embed="rId3" cstate="print"/>
          <a:srcRect/>
          <a:stretch>
            <a:fillRect/>
          </a:stretch>
        </p:blipFill>
        <p:spPr bwMode="auto">
          <a:xfrm>
            <a:off x="5292079" y="4581128"/>
            <a:ext cx="3851921" cy="2276872"/>
          </a:xfrm>
          <a:prstGeom prst="rect">
            <a:avLst/>
          </a:prstGeom>
          <a:noFill/>
        </p:spPr>
      </p:pic>
      <p:sp>
        <p:nvSpPr>
          <p:cNvPr id="2" name="Titolo 1"/>
          <p:cNvSpPr>
            <a:spLocks noGrp="1"/>
          </p:cNvSpPr>
          <p:nvPr>
            <p:ph type="title"/>
          </p:nvPr>
        </p:nvSpPr>
        <p:spPr/>
        <p:txBody>
          <a:bodyPr>
            <a:noAutofit/>
          </a:bodyPr>
          <a:lstStyle/>
          <a:p>
            <a:r>
              <a:rPr lang="it-IT" sz="6600" b="1" dirty="0" smtClean="0"/>
              <a:t>Incendi</a:t>
            </a:r>
            <a:endParaRPr lang="it-IT" sz="6600" b="1" dirty="0"/>
          </a:p>
        </p:txBody>
      </p:sp>
      <p:sp>
        <p:nvSpPr>
          <p:cNvPr id="3" name="Segnaposto contenuto 2"/>
          <p:cNvSpPr>
            <a:spLocks noGrp="1"/>
          </p:cNvSpPr>
          <p:nvPr>
            <p:ph idx="1"/>
          </p:nvPr>
        </p:nvSpPr>
        <p:spPr>
          <a:xfrm>
            <a:off x="457200" y="1600200"/>
            <a:ext cx="8229600" cy="4133056"/>
          </a:xfrm>
        </p:spPr>
        <p:txBody>
          <a:bodyPr>
            <a:normAutofit fontScale="70000" lnSpcReduction="20000"/>
          </a:bodyPr>
          <a:lstStyle/>
          <a:p>
            <a:pPr>
              <a:buFont typeface="Wingdings" pitchFamily="2" charset="2"/>
              <a:buChar char="Ø"/>
            </a:pPr>
            <a:r>
              <a:rPr lang="it-IT" b="1" dirty="0" smtClean="0"/>
              <a:t>La pratica di appiccare stagionalmente incendi in prati e praterie è diffusa nelle comunità umane fin dall'antichità, e di conseguenza molti ambienti di savana in diverse parti del mondo si possono attribuire del tutto o in parte all'influenza dell'uomo. Esempi in questo senso sono le savane presenti nel </a:t>
            </a:r>
            <a:r>
              <a:rPr lang="it-IT" b="1" dirty="0" err="1" smtClean="0"/>
              <a:t>Nordamerica</a:t>
            </a:r>
            <a:r>
              <a:rPr lang="it-IT" b="1" dirty="0" smtClean="0"/>
              <a:t> precolombiano, di cui restano tracce in alcune località della macchia mediterranea. Il fuoco è stato usato storicamente dall'uomo, tra l'altro, per rinnovare i pascoli per il bestiame, preparare il terreno per l'agricoltura, o scacciare gli animali selvatici. Incendi </a:t>
            </a:r>
            <a:r>
              <a:rPr lang="it-IT" b="1" dirty="0" err="1" smtClean="0"/>
              <a:t>antropogeni</a:t>
            </a:r>
            <a:r>
              <a:rPr lang="it-IT" b="1" dirty="0" smtClean="0"/>
              <a:t> sono oggi determinanti anche per la sopravvivenza di importanti aree di savana protetta; per esempio, in alcuni parchi faunistici africani gli incendi periodici sono esplicitamente previsti dai programmi di conservazione ambientale.</a:t>
            </a:r>
            <a:endParaRPr lang="it-IT" b="1" dirty="0"/>
          </a:p>
        </p:txBody>
      </p:sp>
      <p:sp>
        <p:nvSpPr>
          <p:cNvPr id="5" name="Rettangolo 4"/>
          <p:cNvSpPr/>
          <p:nvPr/>
        </p:nvSpPr>
        <p:spPr>
          <a:xfrm>
            <a:off x="3203848" y="6488668"/>
            <a:ext cx="2121863" cy="369332"/>
          </a:xfrm>
          <a:prstGeom prst="rect">
            <a:avLst/>
          </a:prstGeom>
        </p:spPr>
        <p:txBody>
          <a:bodyPr wrap="none">
            <a:spAutoFit/>
          </a:bodyPr>
          <a:lstStyle/>
          <a:p>
            <a:r>
              <a:rPr lang="it-IT" dirty="0" smtClean="0"/>
              <a:t>Incendi sulla Savana.</a:t>
            </a:r>
            <a:endParaRPr lang="it-IT"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72008"/>
          </a:xfrm>
        </p:spPr>
        <p:txBody>
          <a:bodyPr>
            <a:noAutofit/>
          </a:bodyPr>
          <a:lstStyle/>
          <a:p>
            <a:r>
              <a:rPr lang="it-IT" sz="6000" b="1" dirty="0" smtClean="0"/>
              <a:t>Conformazione del suolo</a:t>
            </a:r>
            <a:endParaRPr lang="it-IT" sz="6000" b="1" dirty="0"/>
          </a:p>
        </p:txBody>
      </p:sp>
      <p:sp>
        <p:nvSpPr>
          <p:cNvPr id="3" name="Segnaposto contenuto 2"/>
          <p:cNvSpPr>
            <a:spLocks noGrp="1"/>
          </p:cNvSpPr>
          <p:nvPr>
            <p:ph idx="1"/>
          </p:nvPr>
        </p:nvSpPr>
        <p:spPr>
          <a:xfrm>
            <a:off x="457200" y="1600201"/>
            <a:ext cx="8229600" cy="2044823"/>
          </a:xfrm>
        </p:spPr>
        <p:txBody>
          <a:bodyPr>
            <a:normAutofit lnSpcReduction="10000"/>
          </a:bodyPr>
          <a:lstStyle/>
          <a:p>
            <a:pPr>
              <a:buFont typeface="Wingdings" pitchFamily="2" charset="2"/>
              <a:buChar char="Ø"/>
            </a:pPr>
            <a:r>
              <a:rPr lang="it-IT" sz="2200" b="1" dirty="0" smtClean="0"/>
              <a:t>In alcuni casi specifici, un ambiente di savana può essere determinato o favorito da caratteristiche peculiari del suolo. Per esempio, i </a:t>
            </a:r>
            <a:r>
              <a:rPr lang="it-IT" sz="2200" b="1" dirty="0" err="1"/>
              <a:t>campos</a:t>
            </a:r>
            <a:r>
              <a:rPr lang="it-IT" sz="2200" b="1" dirty="0"/>
              <a:t> </a:t>
            </a:r>
            <a:r>
              <a:rPr lang="it-IT" sz="2200" b="1" dirty="0" err="1" smtClean="0"/>
              <a:t>cerrados</a:t>
            </a:r>
            <a:r>
              <a:rPr lang="it-IT" sz="2200" b="1" dirty="0" smtClean="0"/>
              <a:t> del Brasile sono aree di prateria in cui il suolo presenta una crosta dura ferrosa coperta da uno strato di humus sufficiente alla crescita dell'erba ma non allo sviluppo delle radici degli alberi.</a:t>
            </a:r>
            <a:endParaRPr lang="it-IT" sz="2400" b="1" dirty="0"/>
          </a:p>
        </p:txBody>
      </p:sp>
      <p:pic>
        <p:nvPicPr>
          <p:cNvPr id="20482" name="Picture 2" descr="http://padogeo.com/cont.veg18.GIF"/>
          <p:cNvPicPr>
            <a:picLocks noChangeAspect="1" noChangeArrowheads="1"/>
          </p:cNvPicPr>
          <p:nvPr/>
        </p:nvPicPr>
        <p:blipFill>
          <a:blip r:embed="rId3" cstate="print"/>
          <a:srcRect/>
          <a:stretch>
            <a:fillRect/>
          </a:stretch>
        </p:blipFill>
        <p:spPr bwMode="auto">
          <a:xfrm>
            <a:off x="2802657" y="3429000"/>
            <a:ext cx="6341343" cy="3429000"/>
          </a:xfrm>
          <a:prstGeom prst="rect">
            <a:avLst/>
          </a:prstGeom>
          <a:noFill/>
        </p:spPr>
      </p:pic>
      <p:sp>
        <p:nvSpPr>
          <p:cNvPr id="5" name="Rettangolo 4"/>
          <p:cNvSpPr/>
          <p:nvPr/>
        </p:nvSpPr>
        <p:spPr>
          <a:xfrm>
            <a:off x="4330588" y="3244334"/>
            <a:ext cx="184731" cy="369332"/>
          </a:xfrm>
          <a:prstGeom prst="rect">
            <a:avLst/>
          </a:prstGeom>
        </p:spPr>
        <p:txBody>
          <a:bodyPr wrap="none">
            <a:spAutoFit/>
          </a:bodyPr>
          <a:lstStyle/>
          <a:p>
            <a:endParaRPr lang="it-IT" dirty="0"/>
          </a:p>
        </p:txBody>
      </p:sp>
      <p:sp>
        <p:nvSpPr>
          <p:cNvPr id="6" name="Rettangolo 5"/>
          <p:cNvSpPr/>
          <p:nvPr/>
        </p:nvSpPr>
        <p:spPr>
          <a:xfrm>
            <a:off x="179512" y="6488668"/>
            <a:ext cx="2701509" cy="369332"/>
          </a:xfrm>
          <a:prstGeom prst="rect">
            <a:avLst/>
          </a:prstGeom>
        </p:spPr>
        <p:txBody>
          <a:bodyPr wrap="none">
            <a:spAutoFit/>
          </a:bodyPr>
          <a:lstStyle/>
          <a:p>
            <a:r>
              <a:rPr lang="it-IT" dirty="0" err="1" smtClean="0"/>
              <a:t>Campos</a:t>
            </a:r>
            <a:r>
              <a:rPr lang="it-IT" dirty="0" smtClean="0"/>
              <a:t> </a:t>
            </a:r>
            <a:r>
              <a:rPr lang="it-IT" dirty="0" err="1" smtClean="0"/>
              <a:t>Cerrados</a:t>
            </a:r>
            <a:r>
              <a:rPr lang="it-IT" baseline="0" dirty="0" smtClean="0"/>
              <a:t> (Brasile).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t>Altri Fattori</a:t>
            </a:r>
            <a:endParaRPr lang="it-IT" sz="6600" b="1" dirty="0"/>
          </a:p>
        </p:txBody>
      </p:sp>
      <p:sp>
        <p:nvSpPr>
          <p:cNvPr id="3" name="Segnaposto contenuto 2"/>
          <p:cNvSpPr>
            <a:spLocks noGrp="1"/>
          </p:cNvSpPr>
          <p:nvPr>
            <p:ph idx="1"/>
          </p:nvPr>
        </p:nvSpPr>
        <p:spPr>
          <a:xfrm>
            <a:off x="457200" y="1600200"/>
            <a:ext cx="8229600" cy="5717232"/>
          </a:xfrm>
        </p:spPr>
        <p:txBody>
          <a:bodyPr>
            <a:normAutofit fontScale="62500" lnSpcReduction="20000"/>
          </a:bodyPr>
          <a:lstStyle/>
          <a:p>
            <a:pPr>
              <a:buFont typeface="Wingdings" pitchFamily="2" charset="2"/>
              <a:buChar char="Ø"/>
            </a:pPr>
            <a:r>
              <a:rPr lang="it-IT" b="1" dirty="0" smtClean="0"/>
              <a:t>La fauna (sia naturale che introdotta dall'uomo) può contribuire a far prevalere un ambiente di savana sulla foresta o viceversa. La presenza abbondante di grandi </a:t>
            </a:r>
            <a:r>
              <a:rPr lang="it-IT" b="1" dirty="0" err="1"/>
              <a:t>pascolatori</a:t>
            </a:r>
            <a:r>
              <a:rPr lang="it-IT" b="1" dirty="0" smtClean="0"/>
              <a:t> come gnu, zebre e bovini può impoverire significativamente il manto erboso, ostacolando il diffondersi degli incendi stagionali e favorendo la transizione verso un ambiente di foresta. I </a:t>
            </a:r>
            <a:r>
              <a:rPr lang="it-IT" b="1" dirty="0" err="1" smtClean="0"/>
              <a:t>brucatori</a:t>
            </a:r>
            <a:r>
              <a:rPr lang="it-IT" b="1" dirty="0" smtClean="0"/>
              <a:t> come gli elefanti hanno un effetto opposto, danneggiando le popolazioni arboree e arbustive a vantaggio del manto erboso.</a:t>
            </a:r>
          </a:p>
          <a:p>
            <a:pPr>
              <a:buFont typeface="Wingdings" pitchFamily="2" charset="2"/>
              <a:buChar char="Ø"/>
            </a:pPr>
            <a:r>
              <a:rPr lang="it-IT" b="1" dirty="0" smtClean="0"/>
              <a:t>Gli ambienti di savana vengono classificati secondo le caratteristiche della vegetazione, il clima, l'altitudine o altri criteri. Si possono per esempio distinguere:</a:t>
            </a:r>
          </a:p>
          <a:p>
            <a:pPr>
              <a:buFont typeface="Wingdings" pitchFamily="2" charset="2"/>
              <a:buChar char="Ø"/>
            </a:pPr>
            <a:r>
              <a:rPr lang="it-IT" b="1" dirty="0" smtClean="0"/>
              <a:t>la savana aperta o savana chiara, dove prevale l'erba e gli alberi sono rari; la savana boscosa o savana scura, dove gli alberi sono più fitti, fino al caso estremo della foresta aperta; la savana tropicale e subtropicale (spesso indicata semplicemente come "savana"), situata nelle regioni in prossimità dei tropici; la savana temperata, ambiente analogo a quello della savana tropicale, ma situata a più alte latitudini, dove le estati sono più umide e gli inverni più secchi; la savana mediterranea o prateria mediterranea; la savana alluvionale è quella che riceve stagionalmente precipitazioni tali da allagarsi; la savana montana, situata in alta quota.</a:t>
            </a:r>
          </a:p>
          <a:p>
            <a:endParaRPr lang="it-IT" b="1"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4800" b="1" dirty="0" smtClean="0"/>
              <a:t>Esseri vantaggiosi e svantaggiosi per la Savana</a:t>
            </a:r>
            <a:endParaRPr lang="it-IT" sz="4800" b="1" dirty="0"/>
          </a:p>
        </p:txBody>
      </p:sp>
      <p:sp>
        <p:nvSpPr>
          <p:cNvPr id="5" name="Segnaposto contenuto 4"/>
          <p:cNvSpPr>
            <a:spLocks noGrp="1"/>
          </p:cNvSpPr>
          <p:nvPr>
            <p:ph sz="half" idx="1"/>
          </p:nvPr>
        </p:nvSpPr>
        <p:spPr/>
        <p:txBody>
          <a:bodyPr/>
          <a:lstStyle/>
          <a:p>
            <a:pPr algn="ctr">
              <a:buNone/>
            </a:pPr>
            <a:r>
              <a:rPr lang="it-IT" b="1" dirty="0" smtClean="0">
                <a:solidFill>
                  <a:srgbClr val="00B050"/>
                </a:solidFill>
              </a:rPr>
              <a:t>Vantaggiosi</a:t>
            </a:r>
          </a:p>
          <a:p>
            <a:r>
              <a:rPr lang="it-IT" b="1" dirty="0" smtClean="0"/>
              <a:t>Elefanti. </a:t>
            </a:r>
            <a:endParaRPr lang="it-IT" b="1" dirty="0"/>
          </a:p>
        </p:txBody>
      </p:sp>
      <p:sp>
        <p:nvSpPr>
          <p:cNvPr id="6" name="Segnaposto contenuto 5"/>
          <p:cNvSpPr>
            <a:spLocks noGrp="1"/>
          </p:cNvSpPr>
          <p:nvPr>
            <p:ph sz="half" idx="2"/>
          </p:nvPr>
        </p:nvSpPr>
        <p:spPr/>
        <p:txBody>
          <a:bodyPr/>
          <a:lstStyle/>
          <a:p>
            <a:pPr algn="ctr">
              <a:buNone/>
            </a:pPr>
            <a:r>
              <a:rPr lang="it-IT" b="1" dirty="0" smtClean="0">
                <a:solidFill>
                  <a:srgbClr val="FF0000"/>
                </a:solidFill>
              </a:rPr>
              <a:t>Svantaggiosi</a:t>
            </a:r>
          </a:p>
          <a:p>
            <a:pPr>
              <a:buFont typeface="Courier New" pitchFamily="49" charset="0"/>
              <a:buChar char="o"/>
            </a:pPr>
            <a:r>
              <a:rPr lang="it-IT" b="1" dirty="0" smtClean="0"/>
              <a:t>Gnu.</a:t>
            </a:r>
          </a:p>
          <a:p>
            <a:pPr>
              <a:buFont typeface="Wingdings" pitchFamily="2" charset="2"/>
              <a:buChar char="Ø"/>
            </a:pPr>
            <a:endParaRPr lang="it-IT" b="1" dirty="0"/>
          </a:p>
          <a:p>
            <a:pPr>
              <a:buFont typeface="Wingdings" pitchFamily="2" charset="2"/>
              <a:buChar char="Ø"/>
            </a:pPr>
            <a:endParaRPr lang="it-IT" b="1" dirty="0" smtClean="0"/>
          </a:p>
          <a:p>
            <a:pPr>
              <a:buFont typeface="Courier New" pitchFamily="49" charset="0"/>
              <a:buChar char="o"/>
            </a:pPr>
            <a:r>
              <a:rPr lang="it-IT" b="1" dirty="0" smtClean="0"/>
              <a:t>Zebre. </a:t>
            </a:r>
          </a:p>
          <a:p>
            <a:pPr>
              <a:buFont typeface="Wingdings" pitchFamily="2" charset="2"/>
              <a:buChar char="Ø"/>
            </a:pPr>
            <a:endParaRPr lang="it-IT" b="1" dirty="0"/>
          </a:p>
          <a:p>
            <a:pPr>
              <a:buFont typeface="Wingdings" pitchFamily="2" charset="2"/>
              <a:buChar char="Ø"/>
            </a:pPr>
            <a:endParaRPr lang="it-IT" b="1" dirty="0" smtClean="0"/>
          </a:p>
          <a:p>
            <a:pPr>
              <a:buFont typeface="Courier New" pitchFamily="49" charset="0"/>
              <a:buChar char="o"/>
            </a:pPr>
            <a:r>
              <a:rPr lang="it-IT" b="1" dirty="0" smtClean="0"/>
              <a:t>Bovini.</a:t>
            </a:r>
            <a:endParaRPr lang="it-IT" b="1" dirty="0"/>
          </a:p>
        </p:txBody>
      </p:sp>
      <p:sp>
        <p:nvSpPr>
          <p:cNvPr id="22530" name="AutoShape 2" descr="data:image/jpeg;base64,/9j/4AAQSkZJRgABAQAAAQABAAD/2wCEAAkGBhQSEBUUExQWFRUVGBcYFxgYGBgVGBgWGBcYGBoZHhwcHCYeGBwkHBwWIC8gIycpLCwsFx4xNTAqNSYrLCkBCQoKDgwOGg8PGiwkHyQsLCwsLCwsLCwsLCwsLCwsLCwsLCwsLCwsLCwsLCwsLCwsLCwsLCwsLCwsLCwsLCwsLP/AABEIAMkA+wMBIgACEQEDEQH/xAAcAAACAwEBAQEAAAAAAAAAAAAEBQIDBgcBAAj/xABGEAABAgMFBgMEBwYGAQQDAAABAhEAAyEEEjFBUQUiYXGBkQYToTKxwfAHFEJygtHhIzNSYqLxFTRzkrLCQxaz4vIXJJP/xAAZAQADAQEBAAAAAAAAAAAAAAABAgMEAAX/xAArEQACAgEDAwMDBAMAAAAAAAAAAQIRAwQSIRQxQRMiUTJhgSNxseGhwfD/2gAMAwEAAhEDEQA/APRK4RcmTDMSRExKi/Usfp0KbkSSiG4sgj0WWO6lndMKhKiwWcw1RZuETFng9SzumFP1YxWuSRDpYSkb1ICnW6XlWFetUe7G6RvsL0pMSumLVbQSK3aM9S3wpHidroeqFCjlmLe545a6D7MV6OSPhLMfXVQzs86Uv2VA8DQ9jWCfqQh1qgdMxGL0e3zpDwWIRH6kIZaoHTMSeYdI8846Q8VYBFRsiNU9xB6pA6aQsTPMemcYPSiWPtJ/3CKp1olAteBLOwrmBlQVIg9VEHTyAjPMSTMJj5FsklTXgDxBHHHDAg/iGohpIso5iD1MX2F9CQrKVaR8CrSNCmyCPvqQMDqkN00jOqvaRUVK0jTGxCK1bPSY5alHdNIzl4xNBLH2gSKFLODeSXqGNAR+LhDxWzwI+NjEMtVTtA6eQrmT0uukwBSEpAvDdUkI3xu1UWU4w3zpBE7aIVLlICCny715W7emFSCkklqVJI0o2AMX/VBE/qIaGesfH/fY7p2K500FyQu8VFRLi7VCkslP2QCoqFTgBk8Rk20IUCAssqWa3SWQkpIORfGoId6HJhMskCqscMta2qFeBnsrbKEy0IMq9dmBaicVBiCnFwDjiQ70ZgKU7VlgACVglIqxJISASS2JLnrEzYYh/h8ctW/kWWnbCkyon5cTRMiy8I8D1D2dh4hMWhMRCxHomCB6gdpO7C23bUaiOAfnSn5x7brZeDD2S4GV45dHhdMkEkEuwLjI1Ab4xGWZvhFo4weetanILk+nTvpETLJO7kQMXq3DHphBS5bF0gk0dvZ48/1iufMvBQbTAVziNlKAykpclsM8uvWKpwVQtxScAA1By5wZLs5ubvF314V5RCamgJoPecn/AD4w6aFaBV23VNU6ihfRuUWf4qqWUATFJDfxEPix4a4RXMCjutVj6gtkxOQePVBktvAil443sHrjh15Q1ichsvbkwgG+pi7FzUAE6cMItlbSWalSu+YxT60eFVgW6UuaFQc4MR7JwYV9oUavKCEkuQ2e9kz5vn7PQxzbDGhvNlEtvEpKWdyXOILasD6x5Z2CnIckMcw+Xeo66RRZbSbiVJwBDniXfoCD3i2aac8Bhy7Fx0iRRFqlIS/Fx7x8fTnFcwO5Yfk5cfPDhFOIy/Kv6dawRIQemPf9ffAug9zI7T2KtClTJS1JwKgGus4JJBxyDcBpEdl7bmJF9KlA5lJoTiolB3cgDwFGjX2mxOljR8edPnrGDGz5ki1bodK8QA5JfLs/WukbMeTcvuYsuPY1XY3GyfHqXCLSm4S4CwDdoW3x9nA1DjlGvsy0TBeQpKxqkhXujm67KkBlUpXPX1YmFsu0mWsmSVJVqlRS4vKVVmdyqvADSGU7Opx7nXVyxHiZUcu/9dWqUKrvtXeunBn+zwV34QRYfpXWcQk80s1AzlKtX+cG91A3wvk6UuzPFf1WEVh+kmQW85CpYLMpioVDuQwUmnAxprHtGTPQFylpWk5pL/25GJuckOnFgX1SsW/VKQYFCJmYIHrMbal4Fn1SBl2JocGYIqXMEd6zD6afgW/UoqVY64Q3E4REzEx3rsPpIQiTSPgiLEqjy9GPeymw8Et4FnG+q4k0FVHh8eUFzJoCT84wIE+Wm79pRLnIUNH4V7QHJjRgfLLkC7dYhh/K2L9u8Vz1OwccembRQJtTiToHfD4RKWrvnywcQpQ+tMwU05ZjH3YxWsAB8y1OLDHh+kWTMOAwwxanTCsVqcJIrVnSx0oqnRh1gpgaKplDkNMW5NiDUiK0h8ajAuM9PdzghLHHM+2cQdCdWwyMVzZjKNXyBGJcZ5H84NgoHWpmZrtcTXIvwq/pAyp5VcyZyXyZ6Hn2oYLSsNXCoYaswPEFzSKUIN7NjQjgN5uAy6w6YrRTZ7O4mvupUXfFgQ3YkPpWLUJ9tShWjjC8Ely/MGvERbJS91zSjjH2cPQYceEWKcuQNGzYhn9xYagx24FHkpAuqTW6CGoa5kNhqwLdYsMskMTXBh6V6jtxDnoQEoSA9CVCgFXLHpmffnAy2pRmJdmd/kgfLjcGihMtqHEYtXB/XPqIZSZe5ll6ln+dTAoR0/JgHbv8iDJUpwHyYnsXHzh70kx0RnSyU6Ub56wq2ioSE3vtqoNUg1b84crmAArLsljTMuWHesZDbm0bzk14YmHxptiTaSEtt2iccSYWJ2hU9R8YH2paCCe/uMByXc9+/wCvujds4PNc3Y5lrSoEL09+fp6QTK2MmQUqxQopYioFS5HHQ8+cI7faLqSDpUfykMRzqW6w32ZaCpapLEpMlSk40uADLE3nLatWogcxV+BlUnXkPtKRdIxAZuRYk9MucZnZPi1dktQmyzwWnBK05gj3HUPBC7SqXLWJhIYgVxKTQEDjWvLSMfeJNYvjVp2Qyy5TR+pNmW9NokonSi6JgvJ+IPEFweUEFJjl/wBCXiVr9jWaF5krgftp60V0VHWFKEeXmi8c3E9HFk3xTBDLMRXLMEKmiKzNES3MvQMtBiusFqWIrMwQdzO2GfTaC0feeY+EuPUySVAd+WJ9INoFBUpJCHpr1qB6HuRpAtpnMXLEvmHrdPxIPSC5012SWqL2ofTtnAc9VCDiS4xwukKHanNUJdlOyPJEkADEunAHG77hUdo8Mk55NUVodOJpBdhXwci76ZcGfsIkmUwCqDMcCHoeDuOAIgOQUgVckqKUgUfHC84dhzGX5iKrXOCVOghwBvDdxFSxOuI/KDwtIISpyliQDTezdnOLMPyhcZF5VWSk1PJ6n3UwcCOTOBJ6XGFc29ef6c48mksnDTp+Rg3ygPZcpfdOAVjQdyORMDFhiRuu7VDGoA41IbgYdMUHIavbIt8I+llg/Auc8q/PGLFgNV2A71oBFJSS7sBTq3xhhTy/UvkKdB894Jkqcjofe3LPvSAJyi4Y0Gub69W+TBFknAOqtKghnc4czn2hmuBb5HC1uwOLVIxDn+wEVpm54u/Fku7cGw/FAsuaS2qlfFhTTE9IvTKo2IYDmCxb4dXhew1hCN6ozB75P85wbaDcQ3zmfnnANlmMXP2feS5PX4CIWkkioy9D+fBoR9xxB4k2+yxZpamI9oiu8cW1agflAflJAr6msUbVsN20mbUmYkJA0KQA3be5nhU6dKCUMA59Af0x6cY18JKjJy27MXtCzKmLUo+zjwZ/yiVnkhCSTz6CjQVNtbuo1QCbuTnUQot9rISni9Osalb4MTpcg+0DeVo4x0akaCyW5Qssie5HkKCVAM5lLUArh7SfdCVKL7Age+haGqln6uuSPtgXdHUtL50Dx06aSBjtNsG2veti7wBQADfza6VNzce+EVl2cVkjBgXpg3yI1WzJfly7qi6i5VzvFx0EtXeE21FiTPLYPUcSosP6YbHKvagZI37mXWRX1RSJ8onzJSgo6EOxDaEU5KjtUnbV5KVA0UARyIcR+d7Vary1EHE94694GmmdYJRzS6D+E0/pKYlqYe1SZXTTduKNWdpPnFR2iYHRZot+qxgtI3e5kv8AEjETbzEPq0R8sR1o73BqURdJQHc+54qQYulTAClJ+2VB9BcVX090SosDWmWyyDoSDgwoRhxJ+RFNpJdTmpNdOIH4WhhbFJSVHAJroA+TYs7/AO4QunqBC6MaiuV5QFf6TThrACX2ZZL5EuXfGjdCQB34wQqcHWwZNHTRt6p5O9D3aAA4o7YBI4B//kxFKRZMWUpDMrEAl8DVjxbvhCjlljmKF5TFQU4cswxbHBr1eZ4QMtSnuO90HUhIyZhXOv8AeLjMKXQk7pGYdw3thmH9xxgIsAABeYlyHCXxq53jwbSChSy0pIlpS73nLA+y+Bdqmg+AgO0LCWAqGF1/e2nveLSsMaE1zxemOQpTq0BzrS5JJqDTICpYfpxikRWeTiSpq3Xbi+X9oiotShcOdH09RHl9qktoOJbq+OMDqtNGp7s8ByaKIm2SVUsBi/ZnJ4UfvHgnuAkUDszZnhzpESrcKrzO4/CACT3pzTxiEhKlLSBQ4poSwAxbNnf8JzMMI2MELYmpxuoDYsGKvhx3tIYyVgFsW5Ys/Vq9xCqyTApW6CBVKcyEAEU1USGB1STrBkxQGFPyqfWgHN4RlIhYmDdHLDVv/rEpjEE8vygROj1r0dj8Owi6+GILO3qRT54QjHQg2taQm8TkFEa3wKDr8YX2y2E7P8wbpmK8sVriL3pnzgrbiLwJOBYnqd74h+UZvaG0xKRLTMcoQXQAzBeJpmPZU3850jXjV0Y8sqsotweYEj2Ui4galxfV3p0hJ4iU00JH2Upf7xDmHVjnpm2uQiUbwKQCRkd8qfic+EZraswKnzCC4vqY6gHGNmNc/gxZHx+RzsWclaC/tBoaLS8s6hJIbgXHJyBWEHh0A+Zqw+MaHZs4YGlC/VvyhMnDHx8pA+zbQBfWou8xT4YllH+lH9cZzatuvrIypze6Ar1eCdo2oy5swfxEKFc2IPLPtCmcoE04d2r6vFYR5sjOdqiAEdd+hu135M6TmhSV9FC770escnsshS1AJDnTlG8+h613NpFBp5spaeakkLHolULqY7sTG08tuRHXl2SPDZjDJQEVqaPDPcQqXZjA31RUO1ARG4IZMDjYgNqjxM8Fco0oujvmGHv4wx/wwQo8XJMmylSaEEF/u197QyafAjTXLGtrm0XRysUzCaO9K0F09oAsqeFat/E6iKn7IBIDE0IwwiyXaBMloWlgmYlKgBXdVgSTkxNBjQZwAbURVyHqz65uOiQGZzQUBhWhkwqYVEJoCK3cGcBixBe6BUnDKPBaaJIDitf4mdLjsfWBJ8/EAORwDAZJfIBlKV91o+sanCsd3HJk0YDiWvFtYFDWEhZYKBZTAA5sasNXfHhAi55a8Cc6/wAROgGESSwYHIAD0/XvEZygS5x4O8MkBlHmlgAG9TnhkIEnTQ5V/CaZDpT56wRONCQ7Hjlzb4wLapYID/PqwiqJspnLo9cDUMKtQcAdecBKn3eALsGqdeTmvAA8ounTRhiwJw6foxgeSgKVvOWAfIsG95oODxVEZP4GCGVutRiVOCASagdAASItlWgALWC6im5LHEvcp2WeCoXzFi8UioSkXgCzAAhKTiVEqBfkeEWzRdr7SUC9hVcxf7IdDcVdGQKdIFHWMdlJSVm77MsXU5Xm3Aeaicf5gYYT3C+QarMVY+leQgPYSPLCQd5ita8GUQfLfGpcqIHDjDK1AYg01fB6k/PvaJP6isfpK5ZAHH1f7RPCIJOJ9eRL+jxO6wcguaAEUSkDHnoOuFYGUogY9fd040HOChhbtWiS7n00+EYHxJO3EjUMfvJUWV6qHJQxYRudrKoc/lv1jn22lkpSKnANzZjxwywpWNuBcmDUPgTSZykKCkkpUMCCxHWGCzLVIKkourBSk1fFy4DuBut1gCfIUhRStJSpJYpIIIIyINQYssVsMtV4MaEEHAg/HMHIgGNrV8owp+GE7JnFJVooBJ6kQ9Qtq8AW6wWvwXPk3JhlHyJiZawqigx3wFN7Jwd+jwPKQLytBd7BFfXLjGaUlLlGiMXHhiPxDLaaFfxi96kQqhlt+0353BICR2f3mFsaYfSjPP6ma/wbYgqUsktvpFMQLpHxgXZdpNm2nKWVNdnJvHAMVMroxPSHH0bzELRMlK9p7wGZBABbkw7xR4/2MQoTUszMcAX+P6RnUrySg/JocaxxmvB2Ze0TEDtGF3h2YJ9lkzAXCpaX+8Ayv6gYOm2GPJaSdM9ROTVon9fj0W6KPqsefVjA4DukWy7YYVeMF37KsNljz+RDG7A237O9nUAMR8DBVJjNOhd4cB/w6zBI/wDGjShdnOrOBycwNap7MT/EONRRJJ1qovzOQht4SlBVhs74GWB6mBLVZxvJFSK4ZlIKsf5nhpP3MSK9q/YHI3VCjAilTQEA98znei3ZU8iaQSagUqwLKJJ1LNXi0Rly3b+YJHDA9v1hdMNyalRcOQk8ikacW7QtXwM3Q2tW6ticXAOAypw4c4rWoPShf+7++PtpndFTjnrvAHqSSeRgFJcYYYg9vgQ3CCkc34DZ6ElGOTvx5Z9IAmh6g3WAriQfhjjHqpwcA4HryPU/NYHtczAYAHmP1xhkhWxfbk0LUJc3jimlTxoTEbIu6lw7G4C4qTRz1w6HWJz54YYksS1KqA9Bz0iozywcuywX4AEgk4V3ldRjFl2M77k5ilJDCqzdUKt+0VVHEJBAPJP80FSCL5V/AZakabqVpRz3nP4oBum8HNakmpqfaPFqJ/DBFrUfNQpwm6EFIo32tAeCQwfdeCcOLKoJnoRkEs+rqlJHol/xw9XL3QSas2tRR6d+8Ktj7LK5wNWTm1HSQGbPAYkey8aLaMq6BdNGp3x90Zpvk0wXAtmJYEvpj2eFVvnMMePE45/OUMJuedOnz+bvC60qCjxyYHH4Z1yh4gkJ9pqvCubOMmc/oYVeFtgC17QloV7EtXmLyJSkBQTg7ElIL8aDN3bEBQJoBi2nCtTTlnH30VzAdozNWWBjSg991+saYtqDaMc0nJJnQvEHhazWwHz5KVqZgsC7MHJQr0NOEYz/APB9mM0ETpwlvVDJJPC/Ru0dQSI8UmMkcs4Kky8scJd0BWqyJVL8u6Ll27dyuswEYS0fRWL96XO3XWSlSa791g6cg2kdHiqYqFjOUOzHcYy4aPz1avCnlWpSLRuBFTlfdVGf7JAiNg8EqtFhn2mW9+XMLIxCpQG8RqQe4Sc47V4g8MyrakJnJcA0ILFsw4yOnKAPEkxGztnr8pLMAhAZwCvdfhn6RsWqk6S7md6WKtvscRsFmTMsqwmk2WorThUEBw+OR7CN19G1qs1tlLs1tlpdAF2cQHuksATiFPgc+lcAm1rlTVKlsCqmGpBppWPLNbRdUVJBJIvGtSSSCUiimPwGZjVkxua/yvsZITUX/J37Y/hdezZRkFV6XfUqUv8AlVW6rRQL84vmTzGV+hvxxaZ4mWeeoTpcpCbt+qiCWuk/aAyJqI6HOl2U1IXKP+5I/IR5+WNTak+TbhnLYuOPsKC92BTOMFS9py5kxSJZUoJD3ihSU4sz4PyOETMsRBra6ZrS3K0UWcaxVtib+yVyj1NpzinaKgqWrlCp2x/BV4PW1hs40lj4xLapTeCjQPlqboJPvbhHnhhLWSQT/AB2JgzaMi8lwASHoc3/AFaDJ+5ginsRnJrM940JYkYhnfsPWKNoIdBYMdxsw7FT8TE50x3S9akaAbzNElEsolvsnpg4fiIfsT7k7BNvSUnG8Be0Ci3xLk/y8YAWkpCVHFQFRWoSlz1JBET2VNKTcoXc+74P2ETUC2J3gTm4SwSDwLqQWpnBXcV9gecKOSdcc+HAwPNL6iuGr6n484LEkKFCQSD/AMv794AmyiXIajvWoDD4wyFYPMlkuRhV3YNkeWJpwEQTUCuG9g1QCMNBxgk2Qm8R1rkKE4fLd6pdkN5RUWqCcyzE4V5cHzydMRohdAZyRQGuOBJDGr7wqRpg8MtnWK8sLUN7EcsxrjXDu7wttNvlyziHYUDKIokNomiaknIUjSeE5Cpn7a6QnAEliSW3QTUji1fWOldWdFLdRrLNZSE4MONMtIosjrXMScrjYmlR7jFO2vEKZMmjuaCjMWw9R8mF/hbb3mzVPnLYEl6pAV7niHpva2X9RXQRPs90lJ59M+tD2piIFVZgCTjRVdSQQH1z50OcMNoEu9aNzun9fURRMUyWzw+fSOTHaEFsALkpqcNHqxfAVY60DCFP0Yzm2q2RK+A/dr1Yk4ZCNDalHkkCpzwJLekZDwvN8ra0kqOKtab6wEiml4CmYjZj5hJfYw5uJRZ3xIGMUzpgESBim0yowGiK55PUzIkYqRJrFy6Rwzq+CKIT+LLEJtitCGf9mojmneHqIZLpC3b+0PLss1R/gI6q3R6mOi+QuPDOAbRklICxiGPYvAm2pXlzFBITdmpSoZsCQaaVEN9tLT5VCCSITbXtIWmSBUplJB5uafOse1it0ePNJWbz6DZX7e0q0loHdZPwjrK1Vjm30I2RpFom/wAS0IH4Ekn/AJiOlKjzdW7ys9bSKsSB5jx4JMXTRSIh4ypmoSFhSPbTRBGohVZ7WV3XxhpMWFJH3T3aKuLRFSsp2DPezpT/AAlQ/qJ9xEHzbSAbpFCGjObBnnzZksYAu1MWSeefGH65gOJgSjTDCVxENvkqQsFnDu5I9nQdQ/WAZlpYKFWYseRpTv3g/wARW65JUsC9dccgRQ927xhz4vQrHEg/PP8AOLwxykroz5MkYurNF5+9LId7zBqFyLgD8HHYmOfWfxBOk2gKUpS7m4U3mBSml3gKCrPnjWNPY/E8oTJbmgUVHlcL+o98YW2T78xa2a8pSm0ckxs0+PupIxZ8l04s6FsPxP8AWSpkpllKaJK3KjUi67ZluFOhkxflBSpqFNuuSHA9vTGqgP7RzjZey1T1hKWGqjgO1egjo3h/wjLkKTOmTTaCkOlBF1CVZKqVORlQa5QuXDGL4f4/spizSmu35/oZJ2faVpdNmUoXQKqlpcgNgV/LDjANp8IbRmuQJMgEMb011BPNILPwrxDl9pI8SoSkC5MBbC6/KrtXi0Ajacy1zSgDy5WdXUXwZsCQ9cstYyRcl4NUoxa7sznhvwGlUuZNnqTNSk+WhKbyUKughSq1UApwHo4JbB9AdohKUpAusABkHAb4RoLd5MiQE3WSAEgJo2g4Rj9szZ8wsiWmXQpfFkfyvnhWkPvc3yBRUFwA+ILWJqTLWpTEAkBg90hQfRLiMz4S2nM+uJWk/sbOozJyjhdUShSjqTfYD4ClEuxTbZbU2dU26yS5LA3QHYB99XD4CND4isCLFsubKlBr6kJUo+0olQNegNMBGqkls8v/AGY25Se/wjoO1fZp7RBQetU/1pT/ALoBlpCrhOYfJuAjA+F/H4WlEm1KIPseYcLtLhJxvA5943uzVFylWKKFsM8OEefPFLFwz0ceWOTlE7RIDgMSRkNNY5141sq5E+XPCQLi0qYHBiCBplHVRIcXgcaa+zl3eMr432X5sovifzimnyVLkTUY90HRvbHtVMwBSTRQBHIhxF31hzGW+jxQmWCWSXUh5avvSyU+66esaFFnuxnmtsmikGpJMPTNwiZIJrAShVJePLfaWDisLZziFTJqWaMt9IlLCoDFRT6Or4CGclJUSrXCE3jVBNnCiaJWm9wSp0PycprFI/UgSXtZwzai3hbGo8RbIuuecK/DOw1Wu1S5KQd5QvEfZQPaV0Hq0e1jmtlnizg91HZfo3spkbOkgiq3mH8Zcf0hMatc4R4iWkAIAACQABoAGA7QstsopUC+JjxZPfJs92K2RSGMyZUaRILEArUWEfS1FonRSxLYrCSDzA5QHbNqIl2v6u/sIKlnQkBhzY3j0h+hIC2ehDvxNY5Ha5/m2q2iZVV9aknOkxKafhbpGnCvUbsx5X6aVDSx7We3o8sj9pNXLpmLgA51jZo2ZNKt440Gkcp8Nr8vaMgZS5wfopn7R3oTwQWGAfCH1K9NqvgXS/qJt/IEnw+iZKKFDFJSeIweOD7f2Kqy2hcheKDQswUkhwocw0foRFsAS7iojm/0t7LSVSrQMSTKVxYCYk8mKh0jtJlantfkOsxJw3LwctUY9kyrxAjxYrBuywHJPL4x7B4w3lqEpCQmmsafYG3gvdUwMYGda68Iki23SCkwk4qSHhNwdnX0qIZsB72/SPNjWu4TezPwjJ7F8WBSAlRrDmzTwpyMg/Q/m0edOLXDPUx5FLlGxtNqTMDHD5MJ9vbWDhCdAORIpCQ7RIcu90h9HKb3x9IXWoLnTQhAUozGAZ/aYqSToKY5XTCxj8hnPjgz67N59us4vmWZkwJvpDlKr7As4qDG9+mWx+VYJWsyeH5JQv8AONN4b8Gy7KfMUAucouV4gKKQFXBk7VOfaMh9PNpLWVD0JmrbkEJHvMNHIsmaKXgjLG8eKTfk5Xs1LzpY1Wgf1COz2a3oRNRLv7600Gv8vMhyOukcb2OP/wBiU2S0nsXjTWwTLRbpEtCiFrmIAI+zUbw0YVf+WL6iG+ST+GR0+TZFtfKO42WzvKSw3my0JBcdIW7ekJMtQxBZsqsHfgK9xDiyKEpZlkApc3TwOXSApqhNUt6BgH5FifnhHlR4dnq8vgy30c2nyrVarMcFKE1Holbd0djHRpsgUrHItrbQ+qWyXacAhYC83QvdKeibyuYjqZmOARXNxgxiuoXKl8mfFf032Iqu3lcIECg3vgr6oUlTmprAi7KoSSX3gc+EZvJqTSJmXdBIzwgLyhMSoTAFIUClQNQQaEEaNBdmJKA8EIs4CQ/yYKYeDnO3Po3UohMueRKOAUm+pAOV68LwGT14mNL4T8FyrDLUmXVavamKa8WwH8o4CHypO8xyr8YsUWFcWw5xV5pOO2yaxQUtyQvWhTkvgICm2slaQQ4hnOa6oYDDsHgLZ0p0ALzqnLkImvko1yXWideDs10+hgMlWog4Tk1BG8zdQYVTbKoqJD4xydAlFvsG2WWAKvUqybdB/v2jjXiqwiXPmzASDeLdbqwOIKVKH4Y69arYlF4u94MBk7/rHMPHNFzVFLh0IAOaglW9yDnvGvScTM+rpwF/guzmdtQFnulSi+gpXuI7SZ91AYe1R845n9FNjKVLnqBZYUEtwf0d/wDbG6lTyShF4mt4lmYKw5x2re6dLwDSLbjv5J2ywHfSCQ4FTkGr88YQePLHesi0HeMsBaTnuIF4n8JV2jSWi0FKQ4FUkZnEnPmloz/jTbHl2RRUwUpCkClHUAl8/sFXYRLCnuRXNWxnFZgqYlKW0ezEMTwb1/SPAjDn2ePdPAPJiqxB49UaxGCcTRMIwMazwp4mImiWoAmapCbxwSnCmpJb1jLTLIoKutWhYV9oAjDVx3jW+HvA1sKz+xUh0ghaxdANzzQwNSbwQ7AnGI5dm33FsW9S9psNobNAQUtX3g/JhX4FV5W0lKU5CwqUgOabt9TZeynAaxpwglTKGTagsSC3UeohbM2SJNokTE1UiekltJoEtSToEhKi+dBnHnp+1xfk9GUfcpLwdFRNe7pQjmcR0wji/wBMtqMy3pQKiVJSS1WvlSyeTFMdTtEoqnXHugoBBf2WWS7ZuSO8cX8VSVq2jalB1A+YNWuSwSn8IYdIGkX6l/YGrfspfJ7sDZaZMr6wsglSSUjQPd5VcekOPo6kCdtTzFn90Cqut1SW9fSFtnUJ1ilpB9kXD/U/Nt1fJJjTfRTY1SzOnzBvTJglJBrvJF5XGnwi2VvbNvv2I40t0Uu3c6NtScQEskXXLnNsjy/KFs9bTN3AjmOMebT2iTOMokALuEYkqASC783HSJz7LevBmUGoalyQAPUR5q47noJ9zE+MUBUsqwJSWLOz43RmogXRpvHWNN9HG3PN2dJKlb0p5R43Wuv+Ep9Yz3iaUVgS0pUSUlLDT7Qw1YduEUfRhLKPrMqZuKEyRMuaJILkfhKY3NKWKvgy7tub9zrFtngJDlnz44xEEGWQotCiZtYBMtSgFPVscA7A4Y0rFFstJS6wMVPXJT4Y5AEnlGHazV2Q8kLF0Vc1pk+BEVG0e03Gmbwn2RalKWQS11S3yB3j8DE7TMHmkPvpJJAH2WPcEkdo7bzQyfkONqNQfaoQHy0gKfa1BR4P0+X9ITHaBExSlXgFXWSAyhQKHw/3QylpSEJQd5U1BqTmKHtQQ7x0BTsIs9pvFsQ3OucCLmLVNApdRQkZV/KFtjmTQtSAC7qvHgAVM+re6JydqVKlE64M6k0U/Ese8NtrsL6ilwx3ZZ5UlK1DFQqcTXd+eEFSkMMePesIdo28LRum7UXauN1QZuhgiXbEEAmZdLYVLcHiTiyykuwHtFJEsKBSGEwpDdA/r/thftrwlLtKkiYSlCAL1WcJSGIObukf3i7aFoLru1SMfvBYDs+bcmeHG2yEecEJa5d0qkmpD/deusUUnGqfJCSUm00LJUhNnuISgFKEKSwD/aUQKZ3SRFabWELWRUhUtDY0BUWHIwFNn7pmFQ3pYZlVBKSXIxJAU74VzrFkqSSSQm8Lqcwd9S1pJpUUK2pVjpR1HyxN3hH209rKRMRfUlkkAJScCp1EnQNTvCDxZaTOQJYdRX5apdGBO86SP4rtz5Lw1M1Jugi8SCE3sS6mLlsgBhrFdt8NqXcUHlpSgrfElUpkpUwwN27hx4RaFRaZLJukmkYzZfhVUyaEqIAYlR0ZVwc94VEMdoeEbtjmL3QoqVMSDiUpTMJD1pdD1zjoNm2EkzvPNSl1HBt8UUGFSLoPU6wy2z4fC5SwkBvJKUJbd30Xbp0xEGWqe5Cx0yUXZwbamzvLEqjFUq+RqStY9zQbs3w8mdNMsOLslMxRdjVKSSHDEOoUxjVr8JrmTZV1ZC5Eu5eAJvEE3WyDFVMaCNFa/DSxMnTs1Fd0ghSRLYLCW6LTzOmF5alLiyUdM2+UR8F7PRLkoJA8yeJV+hoPKQEpHIF64lRjVW2YETAC5N4ENU4Yh+Iw4GIbOlJBkpKFAAXgQHTuqSAHycAU5wTtySrzU3LpUCzk/wAKqHR7xBMeZklunZtj7VtQDOQk2ndN5N1FQ90GpWx6JJYZQRO2c5WyboupUSwLqBLMTgWWTEjZghBLvvLIwqCcaAAsAW7QRNnpdKHqsHB6ABstCBXhC777D1wIP8QM1apiDdot3wDJvBI1DhPrSMyrYpVbZyFJvAOg4ssqSqU5/muqODN5IMbWy7KSjzLqTdUa5so3KilKhq6PxiqeEKnmWlOBM1RPsqCyyjzalMLrxZZNt0RnC6sxPh7wpOkzJkpW6mZLN0ZFUsTBePMDrejZ2HZFyzo8ugUQQmroUoKD1wOTj+EPDy2SRMIDlJDpoNaEg8GMeyZd1SUAAXVgNiCKlxzCj34QuTK58sOOG1cGZm2cKQg3zfSSA1Q94ihIqCHfHs8aeQsKCyoXFKSlZcOxvBvVnHCF8+wyyZYKSLiiujVUbyVZ4VcNwGcNbCk3WBdSJYSTi7AMK8seMI2hnF+RPtDY4TOQpIvAu9DQhSHzGIDjijjC2z7NlypsyaAylC44LvcUoJBqzjdbhyjS2qYlEwAkqveXxCd1yOBZyTxEZqbbgiYkOUuUEj+KpN7hhDxbfAVFVbCZJAlywQN1S/MGgSAogdC8X2pV4lGIAUCbrgKfJsXYjiXg2ZLlzXS4vOtWXtYFjqyXblA9b0spUneWL5BNKH117wrkMuAWw/swSui1zbtPZZSbwDZCpwgfa011g3mUlCvZALi69eIdx0h7PlJ8z7ikFsQCkzCSBxDQk2ZswLmFRG7eLHO4QAeQBCRdo1ccYMXzbA7SpGatG0/2k5YlqJl33UcilSJSWy4vrD+XaFKlozISa5i+AUtzAJbJxpAlq2K1kVvXjMmoSSxAvgpAc43StI5ww2bshaJIvPeTMCgDiDvLujQVHeKzaJY1K6BNn2h/NSarllJNTqsJPZ+9YU2S3edLAu/tCqaBUAm6ysGq5vp7Q+lWZlrSBvFYFAxU7KIUdA4L8TCzZlkSibKSgt5V8c5hXfBfV7o41jrXNDNPgXWvbSUhdWSkJIGbElKgeIOfIwj/APV01TkkAuRQaFtY3e0fDUsyyLgUsgqD4i+urswpebpyhNYfAksy0ky3dzinMnj0isMmOuSM1kvhgmyLWkqKS4JIUpNapPtgN35iNMraQ+rK+0Lj1xIvUU5NGfXPrGJ2F7XQf+6I0R/dn/SX70ROcFuHxSe2xVKlqFrVL/8AGJabpxvbrNjnVi32Y0ezSkSioOlwARjdUkqemdSa8BAUr20/6SP+8FJ/cTI5u+CkFQILKlYQoElYUzYBiT+WHGCLFagUOoHFsaBJZxzcCF9g/dq/1T74Hsf+XVyVFnGyO6q/Y3ksASd0AJlhIApVIGHRLho8VtN5RNSlJWoE0oQAxo+I0gCxf5Sb90+5cVD/AC6OSo89r+TXF2X7PWEy7zpv3kOboZJQB2xx4mDrgMqYAT7IVxYYsDgcfSEFjwV95f8A1htIwH4vjBmdF2g6Vb0iZiDcQwCd4VDp5YR9NZakuSN01wJ9kli1DnCWz+wv/ST7xB0799I5J90CqDXkmbSgzFILshTMxNeXMntAjoNovE3bqSoUrU0ro5BIyaLrV/mj8/8AjgSd/mJv4oeMUn+AeBlZtogKqbyVmr/ZugODkcAIlstEtSPMUHmKdyCaDeD6NQVfGF9gwT96CPD/AO5/3f8AIwsvI21OgkWlYQhnWQpQVUHAtj37QeLSd1Rd3JYZjTlC3ZPtfim/9YNR+8T/AKR/4iOa5OpGdXtIomlZxCmAfADXqR2g+VtYLRMUml8ZUZRBBPqntGb2v7fUfCL5H+VR99UaXjTRPf7qDtoW24laiWASzu/2UpI4VcQiO1L60glylBdLtvOacKvjBW2P8uOX/VMZCyfvpn3lQcUFRPLkadHUtjzwtCjLIN1JwpdVcapNK0eA7La0pmLKiwJCnDUwcHUY94B+jP8AdzeQ9xiG1PbmfchNq3NHb7SkaOatLLZyogHHBwEivRn1gbZ1rITeWwAxBz3nblA6MT91P/KI2n93/wDzhIxKt+QyypTNlKSFXf2l4vkcEt2SaZmDbPbULuE4XWWKu4HHjGY2d9r8HuEFSva+dYMoHR7HqFlKlO9XSMHCqgHjwicqyXkFZACgyjXgwGFS4A/Fwj1eCuaf+QimT7Z5D3mD4sLQ/tG0pYUAakoA19og5a41/OKkTJaQxTUaCM6j96eUr/gqC9o/vDyT/wARE3EWz//Z"/>
          <p:cNvSpPr>
            <a:spLocks noChangeAspect="1" noChangeArrowheads="1"/>
          </p:cNvSpPr>
          <p:nvPr/>
        </p:nvSpPr>
        <p:spPr bwMode="auto">
          <a:xfrm>
            <a:off x="63500" y="-9271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2" name="AutoShape 4" descr="data:image/jpeg;base64,/9j/4AAQSkZJRgABAQAAAQABAAD/2wCEAAkGBhQSEBUUExQWFRUVGBcYFxgYGBgVGBgWGBcYGBoZHhwcHCYeGBwkHBwWIC8gIycpLCwsFx4xNTAqNSYrLCkBCQoKDgwOGg8PGiwkHyQsLCwsLCwsLCwsLCwsLCwsLCwsLCwsLCwsLCwsLCwsLCwsLCwsLCwsLCwsLCwsLCwsLP/AABEIAMkA+wMBIgACEQEDEQH/xAAcAAACAwEBAQEAAAAAAAAAAAAEBQIDBgcBAAj/xABGEAABAgMFBgMEBwYGAQQDAAABAhEAAyEEEjFBUQUiYXGBkQYToTKxwfAHFEJygtHhIzNSYqLxFTRzkrLCQxaz4vIXJJP/xAAZAQADAQEBAAAAAAAAAAAAAAABAgMEAAX/xAArEQACAgEDAwMDBAMAAAAAAAAAAQIRAwQSIRQxQRMiUTJhgSNxseGhwfD/2gAMAwEAAhEDEQA/APRK4RcmTDMSRExKi/Usfp0KbkSSiG4sgj0WWO6lndMKhKiwWcw1RZuETFng9SzumFP1YxWuSRDpYSkb1ICnW6XlWFetUe7G6RvsL0pMSumLVbQSK3aM9S3wpHidroeqFCjlmLe545a6D7MV6OSPhLMfXVQzs86Uv2VA8DQ9jWCfqQh1qgdMxGL0e3zpDwWIRH6kIZaoHTMSeYdI8846Q8VYBFRsiNU9xB6pA6aQsTPMemcYPSiWPtJ/3CKp1olAteBLOwrmBlQVIg9VEHTyAjPMSTMJj5FsklTXgDxBHHHDAg/iGohpIso5iD1MX2F9CQrKVaR8CrSNCmyCPvqQMDqkN00jOqvaRUVK0jTGxCK1bPSY5alHdNIzl4xNBLH2gSKFLODeSXqGNAR+LhDxWzwI+NjEMtVTtA6eQrmT0uukwBSEpAvDdUkI3xu1UWU4w3zpBE7aIVLlICCny715W7emFSCkklqVJI0o2AMX/VBE/qIaGesfH/fY7p2K500FyQu8VFRLi7VCkslP2QCoqFTgBk8Rk20IUCAssqWa3SWQkpIORfGoId6HJhMskCqscMta2qFeBnsrbKEy0IMq9dmBaicVBiCnFwDjiQ70ZgKU7VlgACVglIqxJISASS2JLnrEzYYh/h8ctW/kWWnbCkyon5cTRMiy8I8D1D2dh4hMWhMRCxHomCB6gdpO7C23bUaiOAfnSn5x7brZeDD2S4GV45dHhdMkEkEuwLjI1Ab4xGWZvhFo4weetanILk+nTvpETLJO7kQMXq3DHphBS5bF0gk0dvZ48/1iufMvBQbTAVziNlKAykpclsM8uvWKpwVQtxScAA1By5wZLs5ubvF314V5RCamgJoPecn/AD4w6aFaBV23VNU6ihfRuUWf4qqWUATFJDfxEPix4a4RXMCjutVj6gtkxOQePVBktvAil443sHrjh15Q1ichsvbkwgG+pi7FzUAE6cMItlbSWalSu+YxT60eFVgW6UuaFQc4MR7JwYV9oUavKCEkuQ2e9kz5vn7PQxzbDGhvNlEtvEpKWdyXOILasD6x5Z2CnIckMcw+Xeo66RRZbSbiVJwBDniXfoCD3i2aac8Bhy7Fx0iRRFqlIS/Fx7x8fTnFcwO5Yfk5cfPDhFOIy/Kv6dawRIQemPf9ffAug9zI7T2KtClTJS1JwKgGus4JJBxyDcBpEdl7bmJF9KlA5lJoTiolB3cgDwFGjX2mxOljR8edPnrGDGz5ki1bodK8QA5JfLs/WukbMeTcvuYsuPY1XY3GyfHqXCLSm4S4CwDdoW3x9nA1DjlGvsy0TBeQpKxqkhXujm67KkBlUpXPX1YmFsu0mWsmSVJVqlRS4vKVVmdyqvADSGU7Opx7nXVyxHiZUcu/9dWqUKrvtXeunBn+zwV34QRYfpXWcQk80s1AzlKtX+cG91A3wvk6UuzPFf1WEVh+kmQW85CpYLMpioVDuQwUmnAxprHtGTPQFylpWk5pL/25GJuckOnFgX1SsW/VKQYFCJmYIHrMbal4Fn1SBl2JocGYIqXMEd6zD6afgW/UoqVY64Q3E4REzEx3rsPpIQiTSPgiLEqjy9GPeymw8Et4FnG+q4k0FVHh8eUFzJoCT84wIE+Wm79pRLnIUNH4V7QHJjRgfLLkC7dYhh/K2L9u8Vz1OwccembRQJtTiToHfD4RKWrvnywcQpQ+tMwU05ZjH3YxWsAB8y1OLDHh+kWTMOAwwxanTCsVqcJIrVnSx0oqnRh1gpgaKplDkNMW5NiDUiK0h8ajAuM9PdzghLHHM+2cQdCdWwyMVzZjKNXyBGJcZ5H84NgoHWpmZrtcTXIvwq/pAyp5VcyZyXyZ6Hn2oYLSsNXCoYaswPEFzSKUIN7NjQjgN5uAy6w6YrRTZ7O4mvupUXfFgQ3YkPpWLUJ9tShWjjC8Ely/MGvERbJS91zSjjH2cPQYceEWKcuQNGzYhn9xYagx24FHkpAuqTW6CGoa5kNhqwLdYsMskMTXBh6V6jtxDnoQEoSA9CVCgFXLHpmffnAy2pRmJdmd/kgfLjcGihMtqHEYtXB/XPqIZSZe5ll6ln+dTAoR0/JgHbv8iDJUpwHyYnsXHzh70kx0RnSyU6Ub56wq2ioSE3vtqoNUg1b84crmAArLsljTMuWHesZDbm0bzk14YmHxptiTaSEtt2iccSYWJ2hU9R8YH2paCCe/uMByXc9+/wCvujds4PNc3Y5lrSoEL09+fp6QTK2MmQUqxQopYioFS5HHQ8+cI7faLqSDpUfykMRzqW6w32ZaCpapLEpMlSk40uADLE3nLatWogcxV+BlUnXkPtKRdIxAZuRYk9MucZnZPi1dktQmyzwWnBK05gj3HUPBC7SqXLWJhIYgVxKTQEDjWvLSMfeJNYvjVp2Qyy5TR+pNmW9NokonSi6JgvJ+IPEFweUEFJjl/wBCXiVr9jWaF5krgftp60V0VHWFKEeXmi8c3E9HFk3xTBDLMRXLMEKmiKzNES3MvQMtBiusFqWIrMwQdzO2GfTaC0feeY+EuPUySVAd+WJ9INoFBUpJCHpr1qB6HuRpAtpnMXLEvmHrdPxIPSC5012SWqL2ofTtnAc9VCDiS4xwukKHanNUJdlOyPJEkADEunAHG77hUdo8Mk55NUVodOJpBdhXwci76ZcGfsIkmUwCqDMcCHoeDuOAIgOQUgVckqKUgUfHC84dhzGX5iKrXOCVOghwBvDdxFSxOuI/KDwtIISpyliQDTezdnOLMPyhcZF5VWSk1PJ6n3UwcCOTOBJ6XGFc29ef6c48mksnDTp+Rg3ygPZcpfdOAVjQdyORMDFhiRuu7VDGoA41IbgYdMUHIavbIt8I+llg/Auc8q/PGLFgNV2A71oBFJSS7sBTq3xhhTy/UvkKdB894Jkqcjofe3LPvSAJyi4Y0Gub69W+TBFknAOqtKghnc4czn2hmuBb5HC1uwOLVIxDn+wEVpm54u/Fku7cGw/FAsuaS2qlfFhTTE9IvTKo2IYDmCxb4dXhew1hCN6ozB75P85wbaDcQ3zmfnnANlmMXP2feS5PX4CIWkkioy9D+fBoR9xxB4k2+yxZpamI9oiu8cW1agflAflJAr6msUbVsN20mbUmYkJA0KQA3be5nhU6dKCUMA59Af0x6cY18JKjJy27MXtCzKmLUo+zjwZ/yiVnkhCSTz6CjQVNtbuo1QCbuTnUQot9rISni9Osalb4MTpcg+0DeVo4x0akaCyW5Qssie5HkKCVAM5lLUArh7SfdCVKL7Age+haGqln6uuSPtgXdHUtL50Dx06aSBjtNsG2veti7wBQADfza6VNzce+EVl2cVkjBgXpg3yI1WzJfly7qi6i5VzvFx0EtXeE21FiTPLYPUcSosP6YbHKvagZI37mXWRX1RSJ8onzJSgo6EOxDaEU5KjtUnbV5KVA0UARyIcR+d7Vary1EHE94694GmmdYJRzS6D+E0/pKYlqYe1SZXTTduKNWdpPnFR2iYHRZot+qxgtI3e5kv8AEjETbzEPq0R8sR1o73BqURdJQHc+54qQYulTAClJ+2VB9BcVX090SosDWmWyyDoSDgwoRhxJ+RFNpJdTmpNdOIH4WhhbFJSVHAJroA+TYs7/AO4QunqBC6MaiuV5QFf6TThrACX2ZZL5EuXfGjdCQB34wQqcHWwZNHTRt6p5O9D3aAA4o7YBI4B//kxFKRZMWUpDMrEAl8DVjxbvhCjlljmKF5TFQU4cswxbHBr1eZ4QMtSnuO90HUhIyZhXOv8AeLjMKXQk7pGYdw3thmH9xxgIsAABeYlyHCXxq53jwbSChSy0pIlpS73nLA+y+Bdqmg+AgO0LCWAqGF1/e2nveLSsMaE1zxemOQpTq0BzrS5JJqDTICpYfpxikRWeTiSpq3Xbi+X9oiotShcOdH09RHl9qktoOJbq+OMDqtNGp7s8ByaKIm2SVUsBi/ZnJ4UfvHgnuAkUDszZnhzpESrcKrzO4/CACT3pzTxiEhKlLSBQ4poSwAxbNnf8JzMMI2MELYmpxuoDYsGKvhx3tIYyVgFsW5Ys/Vq9xCqyTApW6CBVKcyEAEU1USGB1STrBkxQGFPyqfWgHN4RlIhYmDdHLDVv/rEpjEE8vygROj1r0dj8Owi6+GILO3qRT54QjHQg2taQm8TkFEa3wKDr8YX2y2E7P8wbpmK8sVriL3pnzgrbiLwJOBYnqd74h+UZvaG0xKRLTMcoQXQAzBeJpmPZU3850jXjV0Y8sqsotweYEj2Ui4galxfV3p0hJ4iU00JH2Upf7xDmHVjnpm2uQiUbwKQCRkd8qfic+EZraswKnzCC4vqY6gHGNmNc/gxZHx+RzsWclaC/tBoaLS8s6hJIbgXHJyBWEHh0A+Zqw+MaHZs4YGlC/VvyhMnDHx8pA+zbQBfWou8xT4YllH+lH9cZzatuvrIypze6Ar1eCdo2oy5swfxEKFc2IPLPtCmcoE04d2r6vFYR5sjOdqiAEdd+hu135M6TmhSV9FC770escnsshS1AJDnTlG8+h613NpFBp5spaeakkLHolULqY7sTG08tuRHXl2SPDZjDJQEVqaPDPcQqXZjA31RUO1ARG4IZMDjYgNqjxM8Fco0oujvmGHv4wx/wwQo8XJMmylSaEEF/u197QyafAjTXLGtrm0XRysUzCaO9K0F09oAsqeFat/E6iKn7IBIDE0IwwiyXaBMloWlgmYlKgBXdVgSTkxNBjQZwAbURVyHqz65uOiQGZzQUBhWhkwqYVEJoCK3cGcBixBe6BUnDKPBaaJIDitf4mdLjsfWBJ8/EAORwDAZJfIBlKV91o+sanCsd3HJk0YDiWvFtYFDWEhZYKBZTAA5sasNXfHhAi55a8Cc6/wAROgGESSwYHIAD0/XvEZygS5x4O8MkBlHmlgAG9TnhkIEnTQ5V/CaZDpT56wRONCQ7Hjlzb4wLapYID/PqwiqJspnLo9cDUMKtQcAdecBKn3eALsGqdeTmvAA8ounTRhiwJw6foxgeSgKVvOWAfIsG95oODxVEZP4GCGVutRiVOCASagdAASItlWgALWC6im5LHEvcp2WeCoXzFi8UioSkXgCzAAhKTiVEqBfkeEWzRdr7SUC9hVcxf7IdDcVdGQKdIFHWMdlJSVm77MsXU5Xm3Aeaicf5gYYT3C+QarMVY+leQgPYSPLCQd5ita8GUQfLfGpcqIHDjDK1AYg01fB6k/PvaJP6isfpK5ZAHH1f7RPCIJOJ9eRL+jxO6wcguaAEUSkDHnoOuFYGUogY9fd040HOChhbtWiS7n00+EYHxJO3EjUMfvJUWV6qHJQxYRudrKoc/lv1jn22lkpSKnANzZjxwywpWNuBcmDUPgTSZykKCkkpUMCCxHWGCzLVIKkourBSk1fFy4DuBut1gCfIUhRStJSpJYpIIIIyINQYssVsMtV4MaEEHAg/HMHIgGNrV8owp+GE7JnFJVooBJ6kQ9Qtq8AW6wWvwXPk3JhlHyJiZawqigx3wFN7Jwd+jwPKQLytBd7BFfXLjGaUlLlGiMXHhiPxDLaaFfxi96kQqhlt+0353BICR2f3mFsaYfSjPP6ma/wbYgqUsktvpFMQLpHxgXZdpNm2nKWVNdnJvHAMVMroxPSHH0bzELRMlK9p7wGZBABbkw7xR4/2MQoTUszMcAX+P6RnUrySg/JocaxxmvB2Ze0TEDtGF3h2YJ9lkzAXCpaX+8Ayv6gYOm2GPJaSdM9ROTVon9fj0W6KPqsefVjA4DukWy7YYVeMF37KsNljz+RDG7A237O9nUAMR8DBVJjNOhd4cB/w6zBI/wDGjShdnOrOBycwNap7MT/EONRRJJ1qovzOQht4SlBVhs74GWB6mBLVZxvJFSK4ZlIKsf5nhpP3MSK9q/YHI3VCjAilTQEA98znei3ZU8iaQSagUqwLKJJ1LNXi0Rly3b+YJHDA9v1hdMNyalRcOQk8ikacW7QtXwM3Q2tW6ticXAOAypw4c4rWoPShf+7++PtpndFTjnrvAHqSSeRgFJcYYYg9vgQ3CCkc34DZ6ElGOTvx5Z9IAmh6g3WAriQfhjjHqpwcA4HryPU/NYHtczAYAHmP1xhkhWxfbk0LUJc3jimlTxoTEbIu6lw7G4C4qTRz1w6HWJz54YYksS1KqA9Bz0iozywcuywX4AEgk4V3ldRjFl2M77k5ilJDCqzdUKt+0VVHEJBAPJP80FSCL5V/AZakabqVpRz3nP4oBum8HNakmpqfaPFqJ/DBFrUfNQpwm6EFIo32tAeCQwfdeCcOLKoJnoRkEs+rqlJHol/xw9XL3QSas2tRR6d+8Ktj7LK5wNWTm1HSQGbPAYkey8aLaMq6BdNGp3x90Zpvk0wXAtmJYEvpj2eFVvnMMePE45/OUMJuedOnz+bvC60qCjxyYHH4Z1yh4gkJ9pqvCubOMmc/oYVeFtgC17QloV7EtXmLyJSkBQTg7ElIL8aDN3bEBQJoBi2nCtTTlnH30VzAdozNWWBjSg991+saYtqDaMc0nJJnQvEHhazWwHz5KVqZgsC7MHJQr0NOEYz/APB9mM0ETpwlvVDJJPC/Ru0dQSI8UmMkcs4Kky8scJd0BWqyJVL8u6Ll27dyuswEYS0fRWL96XO3XWSlSa791g6cg2kdHiqYqFjOUOzHcYy4aPz1avCnlWpSLRuBFTlfdVGf7JAiNg8EqtFhn2mW9+XMLIxCpQG8RqQe4Sc47V4g8MyrakJnJcA0ILFsw4yOnKAPEkxGztnr8pLMAhAZwCvdfhn6RsWqk6S7md6WKtvscRsFmTMsqwmk2WorThUEBw+OR7CN19G1qs1tlLs1tlpdAF2cQHuksATiFPgc+lcAm1rlTVKlsCqmGpBppWPLNbRdUVJBJIvGtSSSCUiimPwGZjVkxua/yvsZITUX/J37Y/hdezZRkFV6XfUqUv8AlVW6rRQL84vmTzGV+hvxxaZ4mWeeoTpcpCbt+qiCWuk/aAyJqI6HOl2U1IXKP+5I/IR5+WNTak+TbhnLYuOPsKC92BTOMFS9py5kxSJZUoJD3ihSU4sz4PyOETMsRBra6ZrS3K0UWcaxVtib+yVyj1NpzinaKgqWrlCp2x/BV4PW1hs40lj4xLapTeCjQPlqboJPvbhHnhhLWSQT/AB2JgzaMi8lwASHoc3/AFaDJ+5ginsRnJrM940JYkYhnfsPWKNoIdBYMdxsw7FT8TE50x3S9akaAbzNElEsolvsnpg4fiIfsT7k7BNvSUnG8Be0Ci3xLk/y8YAWkpCVHFQFRWoSlz1JBET2VNKTcoXc+74P2ETUC2J3gTm4SwSDwLqQWpnBXcV9gecKOSdcc+HAwPNL6iuGr6n484LEkKFCQSD/AMv794AmyiXIajvWoDD4wyFYPMlkuRhV3YNkeWJpwEQTUCuG9g1QCMNBxgk2Qm8R1rkKE4fLd6pdkN5RUWqCcyzE4V5cHzydMRohdAZyRQGuOBJDGr7wqRpg8MtnWK8sLUN7EcsxrjXDu7wttNvlyziHYUDKIokNomiaknIUjSeE5Cpn7a6QnAEliSW3QTUji1fWOldWdFLdRrLNZSE4MONMtIosjrXMScrjYmlR7jFO2vEKZMmjuaCjMWw9R8mF/hbb3mzVPnLYEl6pAV7niHpva2X9RXQRPs90lJ59M+tD2piIFVZgCTjRVdSQQH1z50OcMNoEu9aNzun9fURRMUyWzw+fSOTHaEFsALkpqcNHqxfAVY60DCFP0Yzm2q2RK+A/dr1Yk4ZCNDalHkkCpzwJLekZDwvN8ra0kqOKtab6wEiml4CmYjZj5hJfYw5uJRZ3xIGMUzpgESBim0yowGiK55PUzIkYqRJrFy6Rwzq+CKIT+LLEJtitCGf9mojmneHqIZLpC3b+0PLss1R/gI6q3R6mOi+QuPDOAbRklICxiGPYvAm2pXlzFBITdmpSoZsCQaaVEN9tLT5VCCSITbXtIWmSBUplJB5uafOse1it0ePNJWbz6DZX7e0q0loHdZPwjrK1Vjm30I2RpFom/wAS0IH4Ekn/AJiOlKjzdW7ys9bSKsSB5jx4JMXTRSIh4ypmoSFhSPbTRBGohVZ7WV3XxhpMWFJH3T3aKuLRFSsp2DPezpT/AAlQ/qJ9xEHzbSAbpFCGjObBnnzZksYAu1MWSeefGH65gOJgSjTDCVxENvkqQsFnDu5I9nQdQ/WAZlpYKFWYseRpTv3g/wARW65JUsC9dccgRQ927xhz4vQrHEg/PP8AOLwxykroz5MkYurNF5+9LId7zBqFyLgD8HHYmOfWfxBOk2gKUpS7m4U3mBSml3gKCrPnjWNPY/E8oTJbmgUVHlcL+o98YW2T78xa2a8pSm0ckxs0+PupIxZ8l04s6FsPxP8AWSpkpllKaJK3KjUi67ZluFOhkxflBSpqFNuuSHA9vTGqgP7RzjZey1T1hKWGqjgO1egjo3h/wjLkKTOmTTaCkOlBF1CVZKqVORlQa5QuXDGL4f4/spizSmu35/oZJ2faVpdNmUoXQKqlpcgNgV/LDjANp8IbRmuQJMgEMb011BPNILPwrxDl9pI8SoSkC5MBbC6/KrtXi0Ajacy1zSgDy5WdXUXwZsCQ9cstYyRcl4NUoxa7sznhvwGlUuZNnqTNSk+WhKbyUKughSq1UApwHo4JbB9AdohKUpAusABkHAb4RoLd5MiQE3WSAEgJo2g4Rj9szZ8wsiWmXQpfFkfyvnhWkPvc3yBRUFwA+ILWJqTLWpTEAkBg90hQfRLiMz4S2nM+uJWk/sbOozJyjhdUShSjqTfYD4ClEuxTbZbU2dU26yS5LA3QHYB99XD4CND4isCLFsubKlBr6kJUo+0olQNegNMBGqkls8v/AGY25Se/wjoO1fZp7RBQetU/1pT/ALoBlpCrhOYfJuAjA+F/H4WlEm1KIPseYcLtLhJxvA5943uzVFylWKKFsM8OEefPFLFwz0ceWOTlE7RIDgMSRkNNY5141sq5E+XPCQLi0qYHBiCBplHVRIcXgcaa+zl3eMr432X5sovifzimnyVLkTUY90HRvbHtVMwBSTRQBHIhxF31hzGW+jxQmWCWSXUh5avvSyU+66esaFFnuxnmtsmikGpJMPTNwiZIJrAShVJePLfaWDisLZziFTJqWaMt9IlLCoDFRT6Or4CGclJUSrXCE3jVBNnCiaJWm9wSp0PycprFI/UgSXtZwzai3hbGo8RbIuuecK/DOw1Wu1S5KQd5QvEfZQPaV0Hq0e1jmtlnizg91HZfo3spkbOkgiq3mH8Zcf0hMatc4R4iWkAIAACQABoAGA7QstsopUC+JjxZPfJs92K2RSGMyZUaRILEArUWEfS1FonRSxLYrCSDzA5QHbNqIl2v6u/sIKlnQkBhzY3j0h+hIC2ehDvxNY5Ha5/m2q2iZVV9aknOkxKafhbpGnCvUbsx5X6aVDSx7We3o8sj9pNXLpmLgA51jZo2ZNKt440Gkcp8Nr8vaMgZS5wfopn7R3oTwQWGAfCH1K9NqvgXS/qJt/IEnw+iZKKFDFJSeIweOD7f2Kqy2hcheKDQswUkhwocw0foRFsAS7iojm/0t7LSVSrQMSTKVxYCYk8mKh0jtJlantfkOsxJw3LwctUY9kyrxAjxYrBuywHJPL4x7B4w3lqEpCQmmsafYG3gvdUwMYGda68Iki23SCkwk4qSHhNwdnX0qIZsB72/SPNjWu4TezPwjJ7F8WBSAlRrDmzTwpyMg/Q/m0edOLXDPUx5FLlGxtNqTMDHD5MJ9vbWDhCdAORIpCQ7RIcu90h9HKb3x9IXWoLnTQhAUozGAZ/aYqSToKY5XTCxj8hnPjgz67N59us4vmWZkwJvpDlKr7As4qDG9+mWx+VYJWsyeH5JQv8AONN4b8Gy7KfMUAucouV4gKKQFXBk7VOfaMh9PNpLWVD0JmrbkEJHvMNHIsmaKXgjLG8eKTfk5Xs1LzpY1Wgf1COz2a3oRNRLv7600Gv8vMhyOukcb2OP/wBiU2S0nsXjTWwTLRbpEtCiFrmIAI+zUbw0YVf+WL6iG+ST+GR0+TZFtfKO42WzvKSw3my0JBcdIW7ekJMtQxBZsqsHfgK9xDiyKEpZlkApc3TwOXSApqhNUt6BgH5FifnhHlR4dnq8vgy30c2nyrVarMcFKE1Holbd0djHRpsgUrHItrbQ+qWyXacAhYC83QvdKeibyuYjqZmOARXNxgxiuoXKl8mfFf032Iqu3lcIECg3vgr6oUlTmprAi7KoSSX3gc+EZvJqTSJmXdBIzwgLyhMSoTAFIUClQNQQaEEaNBdmJKA8EIs4CQ/yYKYeDnO3Po3UohMueRKOAUm+pAOV68LwGT14mNL4T8FyrDLUmXVavamKa8WwH8o4CHypO8xyr8YsUWFcWw5xV5pOO2yaxQUtyQvWhTkvgICm2slaQQ4hnOa6oYDDsHgLZ0p0ALzqnLkImvko1yXWideDs10+hgMlWog4Tk1BG8zdQYVTbKoqJD4xydAlFvsG2WWAKvUqybdB/v2jjXiqwiXPmzASDeLdbqwOIKVKH4Y69arYlF4u94MBk7/rHMPHNFzVFLh0IAOaglW9yDnvGvScTM+rpwF/guzmdtQFnulSi+gpXuI7SZ91AYe1R845n9FNjKVLnqBZYUEtwf0d/wDbG6lTyShF4mt4lmYKw5x2re6dLwDSLbjv5J2ywHfSCQ4FTkGr88YQePLHesi0HeMsBaTnuIF4n8JV2jSWi0FKQ4FUkZnEnPmloz/jTbHl2RRUwUpCkClHUAl8/sFXYRLCnuRXNWxnFZgqYlKW0ezEMTwb1/SPAjDn2ePdPAPJiqxB49UaxGCcTRMIwMazwp4mImiWoAmapCbxwSnCmpJb1jLTLIoKutWhYV9oAjDVx3jW+HvA1sKz+xUh0ghaxdANzzQwNSbwQ7AnGI5dm33FsW9S9psNobNAQUtX3g/JhX4FV5W0lKU5CwqUgOabt9TZeynAaxpwglTKGTagsSC3UeohbM2SJNokTE1UiekltJoEtSToEhKi+dBnHnp+1xfk9GUfcpLwdFRNe7pQjmcR0wji/wBMtqMy3pQKiVJSS1WvlSyeTFMdTtEoqnXHugoBBf2WWS7ZuSO8cX8VSVq2jalB1A+YNWuSwSn8IYdIGkX6l/YGrfspfJ7sDZaZMr6wsglSSUjQPd5VcekOPo6kCdtTzFn90Cqut1SW9fSFtnUJ1ilpB9kXD/U/Nt1fJJjTfRTY1SzOnzBvTJglJBrvJF5XGnwi2VvbNvv2I40t0Uu3c6NtScQEskXXLnNsjy/KFs9bTN3AjmOMebT2iTOMokALuEYkqASC783HSJz7LevBmUGoalyQAPUR5q47noJ9zE+MUBUsqwJSWLOz43RmogXRpvHWNN9HG3PN2dJKlb0p5R43Wuv+Ep9Yz3iaUVgS0pUSUlLDT7Qw1YduEUfRhLKPrMqZuKEyRMuaJILkfhKY3NKWKvgy7tub9zrFtngJDlnz44xEEGWQotCiZtYBMtSgFPVscA7A4Y0rFFstJS6wMVPXJT4Y5AEnlGHazV2Q8kLF0Vc1pk+BEVG0e03Gmbwn2RalKWQS11S3yB3j8DE7TMHmkPvpJJAH2WPcEkdo7bzQyfkONqNQfaoQHy0gKfa1BR4P0+X9ITHaBExSlXgFXWSAyhQKHw/3QylpSEJQd5U1BqTmKHtQQ7x0BTsIs9pvFsQ3OucCLmLVNApdRQkZV/KFtjmTQtSAC7qvHgAVM+re6JydqVKlE64M6k0U/Ese8NtrsL6ilwx3ZZ5UlK1DFQqcTXd+eEFSkMMePesIdo28LRum7UXauN1QZuhgiXbEEAmZdLYVLcHiTiyykuwHtFJEsKBSGEwpDdA/r/thftrwlLtKkiYSlCAL1WcJSGIObukf3i7aFoLru1SMfvBYDs+bcmeHG2yEecEJa5d0qkmpD/deusUUnGqfJCSUm00LJUhNnuISgFKEKSwD/aUQKZ3SRFabWELWRUhUtDY0BUWHIwFNn7pmFQ3pYZlVBKSXIxJAU74VzrFkqSSSQm8Lqcwd9S1pJpUUK2pVjpR1HyxN3hH209rKRMRfUlkkAJScCp1EnQNTvCDxZaTOQJYdRX5apdGBO86SP4rtz5Lw1M1Jugi8SCE3sS6mLlsgBhrFdt8NqXcUHlpSgrfElUpkpUwwN27hx4RaFRaZLJukmkYzZfhVUyaEqIAYlR0ZVwc94VEMdoeEbtjmL3QoqVMSDiUpTMJD1pdD1zjoNm2EkzvPNSl1HBt8UUGFSLoPU6wy2z4fC5SwkBvJKUJbd30Xbp0xEGWqe5Cx0yUXZwbamzvLEqjFUq+RqStY9zQbs3w8mdNMsOLslMxRdjVKSSHDEOoUxjVr8JrmTZV1ZC5Eu5eAJvEE3WyDFVMaCNFa/DSxMnTs1Fd0ghSRLYLCW6LTzOmF5alLiyUdM2+UR8F7PRLkoJA8yeJV+hoPKQEpHIF64lRjVW2YETAC5N4ENU4Yh+Iw4GIbOlJBkpKFAAXgQHTuqSAHycAU5wTtySrzU3LpUCzk/wAKqHR7xBMeZklunZtj7VtQDOQk2ndN5N1FQ90GpWx6JJYZQRO2c5WyboupUSwLqBLMTgWWTEjZghBLvvLIwqCcaAAsAW7QRNnpdKHqsHB6ABstCBXhC777D1wIP8QM1apiDdot3wDJvBI1DhPrSMyrYpVbZyFJvAOg4ssqSqU5/muqODN5IMbWy7KSjzLqTdUa5so3KilKhq6PxiqeEKnmWlOBM1RPsqCyyjzalMLrxZZNt0RnC6sxPh7wpOkzJkpW6mZLN0ZFUsTBePMDrejZ2HZFyzo8ugUQQmroUoKD1wOTj+EPDy2SRMIDlJDpoNaEg8GMeyZd1SUAAXVgNiCKlxzCj34QuTK58sOOG1cGZm2cKQg3zfSSA1Q94ihIqCHfHs8aeQsKCyoXFKSlZcOxvBvVnHCF8+wyyZYKSLiiujVUbyVZ4VcNwGcNbCk3WBdSJYSTi7AMK8seMI2hnF+RPtDY4TOQpIvAu9DQhSHzGIDjijjC2z7NlypsyaAylC44LvcUoJBqzjdbhyjS2qYlEwAkqveXxCd1yOBZyTxEZqbbgiYkOUuUEj+KpN7hhDxbfAVFVbCZJAlywQN1S/MGgSAogdC8X2pV4lGIAUCbrgKfJsXYjiXg2ZLlzXS4vOtWXtYFjqyXblA9b0spUneWL5BNKH117wrkMuAWw/swSui1zbtPZZSbwDZCpwgfa011g3mUlCvZALi69eIdx0h7PlJ8z7ikFsQCkzCSBxDQk2ZswLmFRG7eLHO4QAeQBCRdo1ccYMXzbA7SpGatG0/2k5YlqJl33UcilSJSWy4vrD+XaFKlozISa5i+AUtzAJbJxpAlq2K1kVvXjMmoSSxAvgpAc43StI5ww2bshaJIvPeTMCgDiDvLujQVHeKzaJY1K6BNn2h/NSarllJNTqsJPZ+9YU2S3edLAu/tCqaBUAm6ysGq5vp7Q+lWZlrSBvFYFAxU7KIUdA4L8TCzZlkSibKSgt5V8c5hXfBfV7o41jrXNDNPgXWvbSUhdWSkJIGbElKgeIOfIwj/APV01TkkAuRQaFtY3e0fDUsyyLgUsgqD4i+urswpebpyhNYfAksy0ky3dzinMnj0isMmOuSM1kvhgmyLWkqKS4JIUpNapPtgN35iNMraQ+rK+0Lj1xIvUU5NGfXPrGJ2F7XQf+6I0R/dn/SX70ROcFuHxSe2xVKlqFrVL/8AGJabpxvbrNjnVi32Y0ezSkSioOlwARjdUkqemdSa8BAUr20/6SP+8FJ/cTI5u+CkFQILKlYQoElYUzYBiT+WHGCLFagUOoHFsaBJZxzcCF9g/dq/1T74Hsf+XVyVFnGyO6q/Y3ksASd0AJlhIApVIGHRLho8VtN5RNSlJWoE0oQAxo+I0gCxf5Sb90+5cVD/AC6OSo89r+TXF2X7PWEy7zpv3kOboZJQB2xx4mDrgMqYAT7IVxYYsDgcfSEFjwV95f8A1htIwH4vjBmdF2g6Vb0iZiDcQwCd4VDp5YR9NZakuSN01wJ9kli1DnCWz+wv/ST7xB0799I5J90CqDXkmbSgzFILshTMxNeXMntAjoNovE3bqSoUrU0ro5BIyaLrV/mj8/8AjgSd/mJv4oeMUn+AeBlZtogKqbyVmr/ZugODkcAIlstEtSPMUHmKdyCaDeD6NQVfGF9gwT96CPD/AO5/3f8AIwsvI21OgkWlYQhnWQpQVUHAtj37QeLSd1Rd3JYZjTlC3ZPtfim/9YNR+8T/AKR/4iOa5OpGdXtIomlZxCmAfADXqR2g+VtYLRMUml8ZUZRBBPqntGb2v7fUfCL5H+VR99UaXjTRPf7qDtoW24laiWASzu/2UpI4VcQiO1L60glylBdLtvOacKvjBW2P8uOX/VMZCyfvpn3lQcUFRPLkadHUtjzwtCjLIN1JwpdVcapNK0eA7La0pmLKiwJCnDUwcHUY94B+jP8AdzeQ9xiG1PbmfchNq3NHb7SkaOatLLZyogHHBwEivRn1gbZ1rITeWwAxBz3nblA6MT91P/KI2n93/wDzhIxKt+QyypTNlKSFXf2l4vkcEt2SaZmDbPbULuE4XWWKu4HHjGY2d9r8HuEFSva+dYMoHR7HqFlKlO9XSMHCqgHjwicqyXkFZACgyjXgwGFS4A/Fwj1eCuaf+QimT7Z5D3mD4sLQ/tG0pYUAakoA19og5a41/OKkTJaQxTUaCM6j96eUr/gqC9o/vDyT/wARE3EWz//Z"/>
          <p:cNvSpPr>
            <a:spLocks noChangeAspect="1" noChangeArrowheads="1"/>
          </p:cNvSpPr>
          <p:nvPr/>
        </p:nvSpPr>
        <p:spPr bwMode="auto">
          <a:xfrm>
            <a:off x="63500" y="-9271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4" name="AutoShape 6" descr="data:image/jpeg;base64,/9j/4AAQSkZJRgABAQAAAQABAAD/2wCEAAkGBhQSEBUUExQWFRUVGBcYFxgYGBgVGBgWGBcYGBoZHhwcHCYeGBwkHBwWIC8gIycpLCwsFx4xNTAqNSYrLCkBCQoKDgwOGg8PGiwkHyQsLCwsLCwsLCwsLCwsLCwsLCwsLCwsLCwsLCwsLCwsLCwsLCwsLCwsLCwsLCwsLCwsLP/AABEIAMkA+wMBIgACEQEDEQH/xAAcAAACAwEBAQEAAAAAAAAAAAAEBQIDBgcBAAj/xABGEAABAgMFBgMEBwYGAQQDAAABAhEAAyEEEjFBUQUiYXGBkQYToTKxwfAHFEJygtHhIzNSYqLxFTRzkrLCQxaz4vIXJJP/xAAZAQADAQEBAAAAAAAAAAAAAAABAgMEAAX/xAArEQACAgEDAwMDBAMAAAAAAAAAAQIRAwQSIRQxQRMiUTJhgSNxseGhwfD/2gAMAwEAAhEDEQA/APRK4RcmTDMSRExKi/Usfp0KbkSSiG4sgj0WWO6lndMKhKiwWcw1RZuETFng9SzumFP1YxWuSRDpYSkb1ICnW6XlWFetUe7G6RvsL0pMSumLVbQSK3aM9S3wpHidroeqFCjlmLe545a6D7MV6OSPhLMfXVQzs86Uv2VA8DQ9jWCfqQh1qgdMxGL0e3zpDwWIRH6kIZaoHTMSeYdI8846Q8VYBFRsiNU9xB6pA6aQsTPMemcYPSiWPtJ/3CKp1olAteBLOwrmBlQVIg9VEHTyAjPMSTMJj5FsklTXgDxBHHHDAg/iGohpIso5iD1MX2F9CQrKVaR8CrSNCmyCPvqQMDqkN00jOqvaRUVK0jTGxCK1bPSY5alHdNIzl4xNBLH2gSKFLODeSXqGNAR+LhDxWzwI+NjEMtVTtA6eQrmT0uukwBSEpAvDdUkI3xu1UWU4w3zpBE7aIVLlICCny715W7emFSCkklqVJI0o2AMX/VBE/qIaGesfH/fY7p2K500FyQu8VFRLi7VCkslP2QCoqFTgBk8Rk20IUCAssqWa3SWQkpIORfGoId6HJhMskCqscMta2qFeBnsrbKEy0IMq9dmBaicVBiCnFwDjiQ70ZgKU7VlgACVglIqxJISASS2JLnrEzYYh/h8ctW/kWWnbCkyon5cTRMiy8I8D1D2dh4hMWhMRCxHomCB6gdpO7C23bUaiOAfnSn5x7brZeDD2S4GV45dHhdMkEkEuwLjI1Ab4xGWZvhFo4weetanILk+nTvpETLJO7kQMXq3DHphBS5bF0gk0dvZ48/1iufMvBQbTAVziNlKAykpclsM8uvWKpwVQtxScAA1By5wZLs5ubvF314V5RCamgJoPecn/AD4w6aFaBV23VNU6ihfRuUWf4qqWUATFJDfxEPix4a4RXMCjutVj6gtkxOQePVBktvAil443sHrjh15Q1ichsvbkwgG+pi7FzUAE6cMItlbSWalSu+YxT60eFVgW6UuaFQc4MR7JwYV9oUavKCEkuQ2e9kz5vn7PQxzbDGhvNlEtvEpKWdyXOILasD6x5Z2CnIckMcw+Xeo66RRZbSbiVJwBDniXfoCD3i2aac8Bhy7Fx0iRRFqlIS/Fx7x8fTnFcwO5Yfk5cfPDhFOIy/Kv6dawRIQemPf9ffAug9zI7T2KtClTJS1JwKgGus4JJBxyDcBpEdl7bmJF9KlA5lJoTiolB3cgDwFGjX2mxOljR8edPnrGDGz5ki1bodK8QA5JfLs/WukbMeTcvuYsuPY1XY3GyfHqXCLSm4S4CwDdoW3x9nA1DjlGvsy0TBeQpKxqkhXujm67KkBlUpXPX1YmFsu0mWsmSVJVqlRS4vKVVmdyqvADSGU7Opx7nXVyxHiZUcu/9dWqUKrvtXeunBn+zwV34QRYfpXWcQk80s1AzlKtX+cG91A3wvk6UuzPFf1WEVh+kmQW85CpYLMpioVDuQwUmnAxprHtGTPQFylpWk5pL/25GJuckOnFgX1SsW/VKQYFCJmYIHrMbal4Fn1SBl2JocGYIqXMEd6zD6afgW/UoqVY64Q3E4REzEx3rsPpIQiTSPgiLEqjy9GPeymw8Et4FnG+q4k0FVHh8eUFzJoCT84wIE+Wm79pRLnIUNH4V7QHJjRgfLLkC7dYhh/K2L9u8Vz1OwccembRQJtTiToHfD4RKWrvnywcQpQ+tMwU05ZjH3YxWsAB8y1OLDHh+kWTMOAwwxanTCsVqcJIrVnSx0oqnRh1gpgaKplDkNMW5NiDUiK0h8ajAuM9PdzghLHHM+2cQdCdWwyMVzZjKNXyBGJcZ5H84NgoHWpmZrtcTXIvwq/pAyp5VcyZyXyZ6Hn2oYLSsNXCoYaswPEFzSKUIN7NjQjgN5uAy6w6YrRTZ7O4mvupUXfFgQ3YkPpWLUJ9tShWjjC8Ely/MGvERbJS91zSjjH2cPQYceEWKcuQNGzYhn9xYagx24FHkpAuqTW6CGoa5kNhqwLdYsMskMTXBh6V6jtxDnoQEoSA9CVCgFXLHpmffnAy2pRmJdmd/kgfLjcGihMtqHEYtXB/XPqIZSZe5ll6ln+dTAoR0/JgHbv8iDJUpwHyYnsXHzh70kx0RnSyU6Ub56wq2ioSE3vtqoNUg1b84crmAArLsljTMuWHesZDbm0bzk14YmHxptiTaSEtt2iccSYWJ2hU9R8YH2paCCe/uMByXc9+/wCvujds4PNc3Y5lrSoEL09+fp6QTK2MmQUqxQopYioFS5HHQ8+cI7faLqSDpUfykMRzqW6w32ZaCpapLEpMlSk40uADLE3nLatWogcxV+BlUnXkPtKRdIxAZuRYk9MucZnZPi1dktQmyzwWnBK05gj3HUPBC7SqXLWJhIYgVxKTQEDjWvLSMfeJNYvjVp2Qyy5TR+pNmW9NokonSi6JgvJ+IPEFweUEFJjl/wBCXiVr9jWaF5krgftp60V0VHWFKEeXmi8c3E9HFk3xTBDLMRXLMEKmiKzNES3MvQMtBiusFqWIrMwQdzO2GfTaC0feeY+EuPUySVAd+WJ9INoFBUpJCHpr1qB6HuRpAtpnMXLEvmHrdPxIPSC5012SWqL2ofTtnAc9VCDiS4xwukKHanNUJdlOyPJEkADEunAHG77hUdo8Mk55NUVodOJpBdhXwci76ZcGfsIkmUwCqDMcCHoeDuOAIgOQUgVckqKUgUfHC84dhzGX5iKrXOCVOghwBvDdxFSxOuI/KDwtIISpyliQDTezdnOLMPyhcZF5VWSk1PJ6n3UwcCOTOBJ6XGFc29ef6c48mksnDTp+Rg3ygPZcpfdOAVjQdyORMDFhiRuu7VDGoA41IbgYdMUHIavbIt8I+llg/Auc8q/PGLFgNV2A71oBFJSS7sBTq3xhhTy/UvkKdB894Jkqcjofe3LPvSAJyi4Y0Gub69W+TBFknAOqtKghnc4czn2hmuBb5HC1uwOLVIxDn+wEVpm54u/Fku7cGw/FAsuaS2qlfFhTTE9IvTKo2IYDmCxb4dXhew1hCN6ozB75P85wbaDcQ3zmfnnANlmMXP2feS5PX4CIWkkioy9D+fBoR9xxB4k2+yxZpamI9oiu8cW1agflAflJAr6msUbVsN20mbUmYkJA0KQA3be5nhU6dKCUMA59Af0x6cY18JKjJy27MXtCzKmLUo+zjwZ/yiVnkhCSTz6CjQVNtbuo1QCbuTnUQot9rISni9Osalb4MTpcg+0DeVo4x0akaCyW5Qssie5HkKCVAM5lLUArh7SfdCVKL7Age+haGqln6uuSPtgXdHUtL50Dx06aSBjtNsG2veti7wBQADfza6VNzce+EVl2cVkjBgXpg3yI1WzJfly7qi6i5VzvFx0EtXeE21FiTPLYPUcSosP6YbHKvagZI37mXWRX1RSJ8onzJSgo6EOxDaEU5KjtUnbV5KVA0UARyIcR+d7Vary1EHE94694GmmdYJRzS6D+E0/pKYlqYe1SZXTTduKNWdpPnFR2iYHRZot+qxgtI3e5kv8AEjETbzEPq0R8sR1o73BqURdJQHc+54qQYulTAClJ+2VB9BcVX090SosDWmWyyDoSDgwoRhxJ+RFNpJdTmpNdOIH4WhhbFJSVHAJroA+TYs7/AO4QunqBC6MaiuV5QFf6TThrACX2ZZL5EuXfGjdCQB34wQqcHWwZNHTRt6p5O9D3aAA4o7YBI4B//kxFKRZMWUpDMrEAl8DVjxbvhCjlljmKF5TFQU4cswxbHBr1eZ4QMtSnuO90HUhIyZhXOv8AeLjMKXQk7pGYdw3thmH9xxgIsAABeYlyHCXxq53jwbSChSy0pIlpS73nLA+y+Bdqmg+AgO0LCWAqGF1/e2nveLSsMaE1zxemOQpTq0BzrS5JJqDTICpYfpxikRWeTiSpq3Xbi+X9oiotShcOdH09RHl9qktoOJbq+OMDqtNGp7s8ByaKIm2SVUsBi/ZnJ4UfvHgnuAkUDszZnhzpESrcKrzO4/CACT3pzTxiEhKlLSBQ4poSwAxbNnf8JzMMI2MELYmpxuoDYsGKvhx3tIYyVgFsW5Ys/Vq9xCqyTApW6CBVKcyEAEU1USGB1STrBkxQGFPyqfWgHN4RlIhYmDdHLDVv/rEpjEE8vygROj1r0dj8Owi6+GILO3qRT54QjHQg2taQm8TkFEa3wKDr8YX2y2E7P8wbpmK8sVriL3pnzgrbiLwJOBYnqd74h+UZvaG0xKRLTMcoQXQAzBeJpmPZU3850jXjV0Y8sqsotweYEj2Ui4galxfV3p0hJ4iU00JH2Upf7xDmHVjnpm2uQiUbwKQCRkd8qfic+EZraswKnzCC4vqY6gHGNmNc/gxZHx+RzsWclaC/tBoaLS8s6hJIbgXHJyBWEHh0A+Zqw+MaHZs4YGlC/VvyhMnDHx8pA+zbQBfWou8xT4YllH+lH9cZzatuvrIypze6Ar1eCdo2oy5swfxEKFc2IPLPtCmcoE04d2r6vFYR5sjOdqiAEdd+hu135M6TmhSV9FC770escnsshS1AJDnTlG8+h613NpFBp5spaeakkLHolULqY7sTG08tuRHXl2SPDZjDJQEVqaPDPcQqXZjA31RUO1ARG4IZMDjYgNqjxM8Fco0oujvmGHv4wx/wwQo8XJMmylSaEEF/u197QyafAjTXLGtrm0XRysUzCaO9K0F09oAsqeFat/E6iKn7IBIDE0IwwiyXaBMloWlgmYlKgBXdVgSTkxNBjQZwAbURVyHqz65uOiQGZzQUBhWhkwqYVEJoCK3cGcBixBe6BUnDKPBaaJIDitf4mdLjsfWBJ8/EAORwDAZJfIBlKV91o+sanCsd3HJk0YDiWvFtYFDWEhZYKBZTAA5sasNXfHhAi55a8Cc6/wAROgGESSwYHIAD0/XvEZygS5x4O8MkBlHmlgAG9TnhkIEnTQ5V/CaZDpT56wRONCQ7Hjlzb4wLapYID/PqwiqJspnLo9cDUMKtQcAdecBKn3eALsGqdeTmvAA8ounTRhiwJw6foxgeSgKVvOWAfIsG95oODxVEZP4GCGVutRiVOCASagdAASItlWgALWC6im5LHEvcp2WeCoXzFi8UioSkXgCzAAhKTiVEqBfkeEWzRdr7SUC9hVcxf7IdDcVdGQKdIFHWMdlJSVm77MsXU5Xm3Aeaicf5gYYT3C+QarMVY+leQgPYSPLCQd5ita8GUQfLfGpcqIHDjDK1AYg01fB6k/PvaJP6isfpK5ZAHH1f7RPCIJOJ9eRL+jxO6wcguaAEUSkDHnoOuFYGUogY9fd040HOChhbtWiS7n00+EYHxJO3EjUMfvJUWV6qHJQxYRudrKoc/lv1jn22lkpSKnANzZjxwywpWNuBcmDUPgTSZykKCkkpUMCCxHWGCzLVIKkourBSk1fFy4DuBut1gCfIUhRStJSpJYpIIIIyINQYssVsMtV4MaEEHAg/HMHIgGNrV8owp+GE7JnFJVooBJ6kQ9Qtq8AW6wWvwXPk3JhlHyJiZawqigx3wFN7Jwd+jwPKQLytBd7BFfXLjGaUlLlGiMXHhiPxDLaaFfxi96kQqhlt+0353BICR2f3mFsaYfSjPP6ma/wbYgqUsktvpFMQLpHxgXZdpNm2nKWVNdnJvHAMVMroxPSHH0bzELRMlK9p7wGZBABbkw7xR4/2MQoTUszMcAX+P6RnUrySg/JocaxxmvB2Ze0TEDtGF3h2YJ9lkzAXCpaX+8Ayv6gYOm2GPJaSdM9ROTVon9fj0W6KPqsefVjA4DukWy7YYVeMF37KsNljz+RDG7A237O9nUAMR8DBVJjNOhd4cB/w6zBI/wDGjShdnOrOBycwNap7MT/EONRRJJ1qovzOQht4SlBVhs74GWB6mBLVZxvJFSK4ZlIKsf5nhpP3MSK9q/YHI3VCjAilTQEA98znei3ZU8iaQSagUqwLKJJ1LNXi0Rly3b+YJHDA9v1hdMNyalRcOQk8ikacW7QtXwM3Q2tW6ticXAOAypw4c4rWoPShf+7++PtpndFTjnrvAHqSSeRgFJcYYYg9vgQ3CCkc34DZ6ElGOTvx5Z9IAmh6g3WAriQfhjjHqpwcA4HryPU/NYHtczAYAHmP1xhkhWxfbk0LUJc3jimlTxoTEbIu6lw7G4C4qTRz1w6HWJz54YYksS1KqA9Bz0iozywcuywX4AEgk4V3ldRjFl2M77k5ilJDCqzdUKt+0VVHEJBAPJP80FSCL5V/AZakabqVpRz3nP4oBum8HNakmpqfaPFqJ/DBFrUfNQpwm6EFIo32tAeCQwfdeCcOLKoJnoRkEs+rqlJHol/xw9XL3QSas2tRR6d+8Ktj7LK5wNWTm1HSQGbPAYkey8aLaMq6BdNGp3x90Zpvk0wXAtmJYEvpj2eFVvnMMePE45/OUMJuedOnz+bvC60qCjxyYHH4Z1yh4gkJ9pqvCubOMmc/oYVeFtgC17QloV7EtXmLyJSkBQTg7ElIL8aDN3bEBQJoBi2nCtTTlnH30VzAdozNWWBjSg991+saYtqDaMc0nJJnQvEHhazWwHz5KVqZgsC7MHJQr0NOEYz/APB9mM0ETpwlvVDJJPC/Ru0dQSI8UmMkcs4Kky8scJd0BWqyJVL8u6Ll27dyuswEYS0fRWL96XO3XWSlSa791g6cg2kdHiqYqFjOUOzHcYy4aPz1avCnlWpSLRuBFTlfdVGf7JAiNg8EqtFhn2mW9+XMLIxCpQG8RqQe4Sc47V4g8MyrakJnJcA0ILFsw4yOnKAPEkxGztnr8pLMAhAZwCvdfhn6RsWqk6S7md6WKtvscRsFmTMsqwmk2WorThUEBw+OR7CN19G1qs1tlLs1tlpdAF2cQHuksATiFPgc+lcAm1rlTVKlsCqmGpBppWPLNbRdUVJBJIvGtSSSCUiimPwGZjVkxua/yvsZITUX/J37Y/hdezZRkFV6XfUqUv8AlVW6rRQL84vmTzGV+hvxxaZ4mWeeoTpcpCbt+qiCWuk/aAyJqI6HOl2U1IXKP+5I/IR5+WNTak+TbhnLYuOPsKC92BTOMFS9py5kxSJZUoJD3ihSU4sz4PyOETMsRBra6ZrS3K0UWcaxVtib+yVyj1NpzinaKgqWrlCp2x/BV4PW1hs40lj4xLapTeCjQPlqboJPvbhHnhhLWSQT/AB2JgzaMi8lwASHoc3/AFaDJ+5ginsRnJrM940JYkYhnfsPWKNoIdBYMdxsw7FT8TE50x3S9akaAbzNElEsolvsnpg4fiIfsT7k7BNvSUnG8Be0Ci3xLk/y8YAWkpCVHFQFRWoSlz1JBET2VNKTcoXc+74P2ETUC2J3gTm4SwSDwLqQWpnBXcV9gecKOSdcc+HAwPNL6iuGr6n484LEkKFCQSD/AMv794AmyiXIajvWoDD4wyFYPMlkuRhV3YNkeWJpwEQTUCuG9g1QCMNBxgk2Qm8R1rkKE4fLd6pdkN5RUWqCcyzE4V5cHzydMRohdAZyRQGuOBJDGr7wqRpg8MtnWK8sLUN7EcsxrjXDu7wttNvlyziHYUDKIokNomiaknIUjSeE5Cpn7a6QnAEliSW3QTUji1fWOldWdFLdRrLNZSE4MONMtIosjrXMScrjYmlR7jFO2vEKZMmjuaCjMWw9R8mF/hbb3mzVPnLYEl6pAV7niHpva2X9RXQRPs90lJ59M+tD2piIFVZgCTjRVdSQQH1z50OcMNoEu9aNzun9fURRMUyWzw+fSOTHaEFsALkpqcNHqxfAVY60DCFP0Yzm2q2RK+A/dr1Yk4ZCNDalHkkCpzwJLekZDwvN8ra0kqOKtab6wEiml4CmYjZj5hJfYw5uJRZ3xIGMUzpgESBim0yowGiK55PUzIkYqRJrFy6Rwzq+CKIT+LLEJtitCGf9mojmneHqIZLpC3b+0PLss1R/gI6q3R6mOi+QuPDOAbRklICxiGPYvAm2pXlzFBITdmpSoZsCQaaVEN9tLT5VCCSITbXtIWmSBUplJB5uafOse1it0ePNJWbz6DZX7e0q0loHdZPwjrK1Vjm30I2RpFom/wAS0IH4Ekn/AJiOlKjzdW7ys9bSKsSB5jx4JMXTRSIh4ypmoSFhSPbTRBGohVZ7WV3XxhpMWFJH3T3aKuLRFSsp2DPezpT/AAlQ/qJ9xEHzbSAbpFCGjObBnnzZksYAu1MWSeefGH65gOJgSjTDCVxENvkqQsFnDu5I9nQdQ/WAZlpYKFWYseRpTv3g/wARW65JUsC9dccgRQ927xhz4vQrHEg/PP8AOLwxykroz5MkYurNF5+9LId7zBqFyLgD8HHYmOfWfxBOk2gKUpS7m4U3mBSml3gKCrPnjWNPY/E8oTJbmgUVHlcL+o98YW2T78xa2a8pSm0ckxs0+PupIxZ8l04s6FsPxP8AWSpkpllKaJK3KjUi67ZluFOhkxflBSpqFNuuSHA9vTGqgP7RzjZey1T1hKWGqjgO1egjo3h/wjLkKTOmTTaCkOlBF1CVZKqVORlQa5QuXDGL4f4/spizSmu35/oZJ2faVpdNmUoXQKqlpcgNgV/LDjANp8IbRmuQJMgEMb011BPNILPwrxDl9pI8SoSkC5MBbC6/KrtXi0Ajacy1zSgDy5WdXUXwZsCQ9cstYyRcl4NUoxa7sznhvwGlUuZNnqTNSk+WhKbyUKughSq1UApwHo4JbB9AdohKUpAusABkHAb4RoLd5MiQE3WSAEgJo2g4Rj9szZ8wsiWmXQpfFkfyvnhWkPvc3yBRUFwA+ILWJqTLWpTEAkBg90hQfRLiMz4S2nM+uJWk/sbOozJyjhdUShSjqTfYD4ClEuxTbZbU2dU26yS5LA3QHYB99XD4CND4isCLFsubKlBr6kJUo+0olQNegNMBGqkls8v/AGY25Se/wjoO1fZp7RBQetU/1pT/ALoBlpCrhOYfJuAjA+F/H4WlEm1KIPseYcLtLhJxvA5943uzVFylWKKFsM8OEefPFLFwz0ceWOTlE7RIDgMSRkNNY5141sq5E+XPCQLi0qYHBiCBplHVRIcXgcaa+zl3eMr432X5sovifzimnyVLkTUY90HRvbHtVMwBSTRQBHIhxF31hzGW+jxQmWCWSXUh5avvSyU+66esaFFnuxnmtsmikGpJMPTNwiZIJrAShVJePLfaWDisLZziFTJqWaMt9IlLCoDFRT6Or4CGclJUSrXCE3jVBNnCiaJWm9wSp0PycprFI/UgSXtZwzai3hbGo8RbIuuecK/DOw1Wu1S5KQd5QvEfZQPaV0Hq0e1jmtlnizg91HZfo3spkbOkgiq3mH8Zcf0hMatc4R4iWkAIAACQABoAGA7QstsopUC+JjxZPfJs92K2RSGMyZUaRILEArUWEfS1FonRSxLYrCSDzA5QHbNqIl2v6u/sIKlnQkBhzY3j0h+hIC2ehDvxNY5Ha5/m2q2iZVV9aknOkxKafhbpGnCvUbsx5X6aVDSx7We3o8sj9pNXLpmLgA51jZo2ZNKt440Gkcp8Nr8vaMgZS5wfopn7R3oTwQWGAfCH1K9NqvgXS/qJt/IEnw+iZKKFDFJSeIweOD7f2Kqy2hcheKDQswUkhwocw0foRFsAS7iojm/0t7LSVSrQMSTKVxYCYk8mKh0jtJlantfkOsxJw3LwctUY9kyrxAjxYrBuywHJPL4x7B4w3lqEpCQmmsafYG3gvdUwMYGda68Iki23SCkwk4qSHhNwdnX0qIZsB72/SPNjWu4TezPwjJ7F8WBSAlRrDmzTwpyMg/Q/m0edOLXDPUx5FLlGxtNqTMDHD5MJ9vbWDhCdAORIpCQ7RIcu90h9HKb3x9IXWoLnTQhAUozGAZ/aYqSToKY5XTCxj8hnPjgz67N59us4vmWZkwJvpDlKr7As4qDG9+mWx+VYJWsyeH5JQv8AONN4b8Gy7KfMUAucouV4gKKQFXBk7VOfaMh9PNpLWVD0JmrbkEJHvMNHIsmaKXgjLG8eKTfk5Xs1LzpY1Wgf1COz2a3oRNRLv7600Gv8vMhyOukcb2OP/wBiU2S0nsXjTWwTLRbpEtCiFrmIAI+zUbw0YVf+WL6iG+ST+GR0+TZFtfKO42WzvKSw3my0JBcdIW7ekJMtQxBZsqsHfgK9xDiyKEpZlkApc3TwOXSApqhNUt6BgH5FifnhHlR4dnq8vgy30c2nyrVarMcFKE1Holbd0djHRpsgUrHItrbQ+qWyXacAhYC83QvdKeibyuYjqZmOARXNxgxiuoXKl8mfFf032Iqu3lcIECg3vgr6oUlTmprAi7KoSSX3gc+EZvJqTSJmXdBIzwgLyhMSoTAFIUClQNQQaEEaNBdmJKA8EIs4CQ/yYKYeDnO3Po3UohMueRKOAUm+pAOV68LwGT14mNL4T8FyrDLUmXVavamKa8WwH8o4CHypO8xyr8YsUWFcWw5xV5pOO2yaxQUtyQvWhTkvgICm2slaQQ4hnOa6oYDDsHgLZ0p0ALzqnLkImvko1yXWideDs10+hgMlWog4Tk1BG8zdQYVTbKoqJD4xydAlFvsG2WWAKvUqybdB/v2jjXiqwiXPmzASDeLdbqwOIKVKH4Y69arYlF4u94MBk7/rHMPHNFzVFLh0IAOaglW9yDnvGvScTM+rpwF/guzmdtQFnulSi+gpXuI7SZ91AYe1R845n9FNjKVLnqBZYUEtwf0d/wDbG6lTyShF4mt4lmYKw5x2re6dLwDSLbjv5J2ywHfSCQ4FTkGr88YQePLHesi0HeMsBaTnuIF4n8JV2jSWi0FKQ4FUkZnEnPmloz/jTbHl2RRUwUpCkClHUAl8/sFXYRLCnuRXNWxnFZgqYlKW0ezEMTwb1/SPAjDn2ePdPAPJiqxB49UaxGCcTRMIwMazwp4mImiWoAmapCbxwSnCmpJb1jLTLIoKutWhYV9oAjDVx3jW+HvA1sKz+xUh0ghaxdANzzQwNSbwQ7AnGI5dm33FsW9S9psNobNAQUtX3g/JhX4FV5W0lKU5CwqUgOabt9TZeynAaxpwglTKGTagsSC3UeohbM2SJNokTE1UiekltJoEtSToEhKi+dBnHnp+1xfk9GUfcpLwdFRNe7pQjmcR0wji/wBMtqMy3pQKiVJSS1WvlSyeTFMdTtEoqnXHugoBBf2WWS7ZuSO8cX8VSVq2jalB1A+YNWuSwSn8IYdIGkX6l/YGrfspfJ7sDZaZMr6wsglSSUjQPd5VcekOPo6kCdtTzFn90Cqut1SW9fSFtnUJ1ilpB9kXD/U/Nt1fJJjTfRTY1SzOnzBvTJglJBrvJF5XGnwi2VvbNvv2I40t0Uu3c6NtScQEskXXLnNsjy/KFs9bTN3AjmOMebT2iTOMokALuEYkqASC783HSJz7LevBmUGoalyQAPUR5q47noJ9zE+MUBUsqwJSWLOz43RmogXRpvHWNN9HG3PN2dJKlb0p5R43Wuv+Ep9Yz3iaUVgS0pUSUlLDT7Qw1YduEUfRhLKPrMqZuKEyRMuaJILkfhKY3NKWKvgy7tub9zrFtngJDlnz44xEEGWQotCiZtYBMtSgFPVscA7A4Y0rFFstJS6wMVPXJT4Y5AEnlGHazV2Q8kLF0Vc1pk+BEVG0e03Gmbwn2RalKWQS11S3yB3j8DE7TMHmkPvpJJAH2WPcEkdo7bzQyfkONqNQfaoQHy0gKfa1BR4P0+X9ITHaBExSlXgFXWSAyhQKHw/3QylpSEJQd5U1BqTmKHtQQ7x0BTsIs9pvFsQ3OucCLmLVNApdRQkZV/KFtjmTQtSAC7qvHgAVM+re6JydqVKlE64M6k0U/Ese8NtrsL6ilwx3ZZ5UlK1DFQqcTXd+eEFSkMMePesIdo28LRum7UXauN1QZuhgiXbEEAmZdLYVLcHiTiyykuwHtFJEsKBSGEwpDdA/r/thftrwlLtKkiYSlCAL1WcJSGIObukf3i7aFoLru1SMfvBYDs+bcmeHG2yEecEJa5d0qkmpD/deusUUnGqfJCSUm00LJUhNnuISgFKEKSwD/aUQKZ3SRFabWELWRUhUtDY0BUWHIwFNn7pmFQ3pYZlVBKSXIxJAU74VzrFkqSSSQm8Lqcwd9S1pJpUUK2pVjpR1HyxN3hH209rKRMRfUlkkAJScCp1EnQNTvCDxZaTOQJYdRX5apdGBO86SP4rtz5Lw1M1Jugi8SCE3sS6mLlsgBhrFdt8NqXcUHlpSgrfElUpkpUwwN27hx4RaFRaZLJukmkYzZfhVUyaEqIAYlR0ZVwc94VEMdoeEbtjmL3QoqVMSDiUpTMJD1pdD1zjoNm2EkzvPNSl1HBt8UUGFSLoPU6wy2z4fC5SwkBvJKUJbd30Xbp0xEGWqe5Cx0yUXZwbamzvLEqjFUq+RqStY9zQbs3w8mdNMsOLslMxRdjVKSSHDEOoUxjVr8JrmTZV1ZC5Eu5eAJvEE3WyDFVMaCNFa/DSxMnTs1Fd0ghSRLYLCW6LTzOmF5alLiyUdM2+UR8F7PRLkoJA8yeJV+hoPKQEpHIF64lRjVW2YETAC5N4ENU4Yh+Iw4GIbOlJBkpKFAAXgQHTuqSAHycAU5wTtySrzU3LpUCzk/wAKqHR7xBMeZklunZtj7VtQDOQk2ndN5N1FQ90GpWx6JJYZQRO2c5WyboupUSwLqBLMTgWWTEjZghBLvvLIwqCcaAAsAW7QRNnpdKHqsHB6ABstCBXhC777D1wIP8QM1apiDdot3wDJvBI1DhPrSMyrYpVbZyFJvAOg4ssqSqU5/muqODN5IMbWy7KSjzLqTdUa5so3KilKhq6PxiqeEKnmWlOBM1RPsqCyyjzalMLrxZZNt0RnC6sxPh7wpOkzJkpW6mZLN0ZFUsTBePMDrejZ2HZFyzo8ugUQQmroUoKD1wOTj+EPDy2SRMIDlJDpoNaEg8GMeyZd1SUAAXVgNiCKlxzCj34QuTK58sOOG1cGZm2cKQg3zfSSA1Q94ihIqCHfHs8aeQsKCyoXFKSlZcOxvBvVnHCF8+wyyZYKSLiiujVUbyVZ4VcNwGcNbCk3WBdSJYSTi7AMK8seMI2hnF+RPtDY4TOQpIvAu9DQhSHzGIDjijjC2z7NlypsyaAylC44LvcUoJBqzjdbhyjS2qYlEwAkqveXxCd1yOBZyTxEZqbbgiYkOUuUEj+KpN7hhDxbfAVFVbCZJAlywQN1S/MGgSAogdC8X2pV4lGIAUCbrgKfJsXYjiXg2ZLlzXS4vOtWXtYFjqyXblA9b0spUneWL5BNKH117wrkMuAWw/swSui1zbtPZZSbwDZCpwgfa011g3mUlCvZALi69eIdx0h7PlJ8z7ikFsQCkzCSBxDQk2ZswLmFRG7eLHO4QAeQBCRdo1ccYMXzbA7SpGatG0/2k5YlqJl33UcilSJSWy4vrD+XaFKlozISa5i+AUtzAJbJxpAlq2K1kVvXjMmoSSxAvgpAc43StI5ww2bshaJIvPeTMCgDiDvLujQVHeKzaJY1K6BNn2h/NSarllJNTqsJPZ+9YU2S3edLAu/tCqaBUAm6ysGq5vp7Q+lWZlrSBvFYFAxU7KIUdA4L8TCzZlkSibKSgt5V8c5hXfBfV7o41jrXNDNPgXWvbSUhdWSkJIGbElKgeIOfIwj/APV01TkkAuRQaFtY3e0fDUsyyLgUsgqD4i+urswpebpyhNYfAksy0ky3dzinMnj0isMmOuSM1kvhgmyLWkqKS4JIUpNapPtgN35iNMraQ+rK+0Lj1xIvUU5NGfXPrGJ2F7XQf+6I0R/dn/SX70ROcFuHxSe2xVKlqFrVL/8AGJabpxvbrNjnVi32Y0ezSkSioOlwARjdUkqemdSa8BAUr20/6SP+8FJ/cTI5u+CkFQILKlYQoElYUzYBiT+WHGCLFagUOoHFsaBJZxzcCF9g/dq/1T74Hsf+XVyVFnGyO6q/Y3ksASd0AJlhIApVIGHRLho8VtN5RNSlJWoE0oQAxo+I0gCxf5Sb90+5cVD/AC6OSo89r+TXF2X7PWEy7zpv3kOboZJQB2xx4mDrgMqYAT7IVxYYsDgcfSEFjwV95f8A1htIwH4vjBmdF2g6Vb0iZiDcQwCd4VDp5YR9NZakuSN01wJ9kli1DnCWz+wv/ST7xB0799I5J90CqDXkmbSgzFILshTMxNeXMntAjoNovE3bqSoUrU0ro5BIyaLrV/mj8/8AjgSd/mJv4oeMUn+AeBlZtogKqbyVmr/ZugODkcAIlstEtSPMUHmKdyCaDeD6NQVfGF9gwT96CPD/AO5/3f8AIwsvI21OgkWlYQhnWQpQVUHAtj37QeLSd1Rd3JYZjTlC3ZPtfim/9YNR+8T/AKR/4iOa5OpGdXtIomlZxCmAfADXqR2g+VtYLRMUml8ZUZRBBPqntGb2v7fUfCL5H+VR99UaXjTRPf7qDtoW24laiWASzu/2UpI4VcQiO1L60glylBdLtvOacKvjBW2P8uOX/VMZCyfvpn3lQcUFRPLkadHUtjzwtCjLIN1JwpdVcapNK0eA7La0pmLKiwJCnDUwcHUY94B+jP8AdzeQ9xiG1PbmfchNq3NHb7SkaOatLLZyogHHBwEivRn1gbZ1rITeWwAxBz3nblA6MT91P/KI2n93/wDzhIxKt+QyypTNlKSFXf2l4vkcEt2SaZmDbPbULuE4XWWKu4HHjGY2d9r8HuEFSva+dYMoHR7HqFlKlO9XSMHCqgHjwicqyXkFZACgyjXgwGFS4A/Fwj1eCuaf+QimT7Z5D3mD4sLQ/tG0pYUAakoA19og5a41/OKkTJaQxTUaCM6j96eUr/gqC9o/vDyT/wARE3EWz//Z"/>
          <p:cNvSpPr>
            <a:spLocks noChangeAspect="1" noChangeArrowheads="1"/>
          </p:cNvSpPr>
          <p:nvPr/>
        </p:nvSpPr>
        <p:spPr bwMode="auto">
          <a:xfrm>
            <a:off x="63500" y="-9271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6" name="AutoShape 8" descr="data:image/jpeg;base64,/9j/4AAQSkZJRgABAQAAAQABAAD/2wCEAAkGBhQSEBUUExQWFRUVGBcYFxgYGBgVGBgWGBcYGBoZHhwcHCYeGBwkHBwWIC8gIycpLCwsFx4xNTAqNSYrLCkBCQoKDgwOGg8PGiwkHyQsLCwsLCwsLCwsLCwsLCwsLCwsLCwsLCwsLCwsLCwsLCwsLCwsLCwsLCwsLCwsLCwsLP/AABEIAMkA+wMBIgACEQEDEQH/xAAcAAACAwEBAQEAAAAAAAAAAAAEBQIDBgcBAAj/xABGEAABAgMFBgMEBwYGAQQDAAABAhEAAyEEEjFBUQUiYXGBkQYToTKxwfAHFEJygtHhIzNSYqLxFTRzkrLCQxaz4vIXJJP/xAAZAQADAQEBAAAAAAAAAAAAAAABAgMEAAX/xAArEQACAgEDAwMDBAMAAAAAAAAAAQIRAwQSIRQxQRMiUTJhgSNxseGhwfD/2gAMAwEAAhEDEQA/APRK4RcmTDMSRExKi/Usfp0KbkSSiG4sgj0WWO6lndMKhKiwWcw1RZuETFng9SzumFP1YxWuSRDpYSkb1ICnW6XlWFetUe7G6RvsL0pMSumLVbQSK3aM9S3wpHidroeqFCjlmLe545a6D7MV6OSPhLMfXVQzs86Uv2VA8DQ9jWCfqQh1qgdMxGL0e3zpDwWIRH6kIZaoHTMSeYdI8846Q8VYBFRsiNU9xB6pA6aQsTPMemcYPSiWPtJ/3CKp1olAteBLOwrmBlQVIg9VEHTyAjPMSTMJj5FsklTXgDxBHHHDAg/iGohpIso5iD1MX2F9CQrKVaR8CrSNCmyCPvqQMDqkN00jOqvaRUVK0jTGxCK1bPSY5alHdNIzl4xNBLH2gSKFLODeSXqGNAR+LhDxWzwI+NjEMtVTtA6eQrmT0uukwBSEpAvDdUkI3xu1UWU4w3zpBE7aIVLlICCny715W7emFSCkklqVJI0o2AMX/VBE/qIaGesfH/fY7p2K500FyQu8VFRLi7VCkslP2QCoqFTgBk8Rk20IUCAssqWa3SWQkpIORfGoId6HJhMskCqscMta2qFeBnsrbKEy0IMq9dmBaicVBiCnFwDjiQ70ZgKU7VlgACVglIqxJISASS2JLnrEzYYh/h8ctW/kWWnbCkyon5cTRMiy8I8D1D2dh4hMWhMRCxHomCB6gdpO7C23bUaiOAfnSn5x7brZeDD2S4GV45dHhdMkEkEuwLjI1Ab4xGWZvhFo4weetanILk+nTvpETLJO7kQMXq3DHphBS5bF0gk0dvZ48/1iufMvBQbTAVziNlKAykpclsM8uvWKpwVQtxScAA1By5wZLs5ubvF314V5RCamgJoPecn/AD4w6aFaBV23VNU6ihfRuUWf4qqWUATFJDfxEPix4a4RXMCjutVj6gtkxOQePVBktvAil443sHrjh15Q1ichsvbkwgG+pi7FzUAE6cMItlbSWalSu+YxT60eFVgW6UuaFQc4MR7JwYV9oUavKCEkuQ2e9kz5vn7PQxzbDGhvNlEtvEpKWdyXOILasD6x5Z2CnIckMcw+Xeo66RRZbSbiVJwBDniXfoCD3i2aac8Bhy7Fx0iRRFqlIS/Fx7x8fTnFcwO5Yfk5cfPDhFOIy/Kv6dawRIQemPf9ffAug9zI7T2KtClTJS1JwKgGus4JJBxyDcBpEdl7bmJF9KlA5lJoTiolB3cgDwFGjX2mxOljR8edPnrGDGz5ki1bodK8QA5JfLs/WukbMeTcvuYsuPY1XY3GyfHqXCLSm4S4CwDdoW3x9nA1DjlGvsy0TBeQpKxqkhXujm67KkBlUpXPX1YmFsu0mWsmSVJVqlRS4vKVVmdyqvADSGU7Opx7nXVyxHiZUcu/9dWqUKrvtXeunBn+zwV34QRYfpXWcQk80s1AzlKtX+cG91A3wvk6UuzPFf1WEVh+kmQW85CpYLMpioVDuQwUmnAxprHtGTPQFylpWk5pL/25GJuckOnFgX1SsW/VKQYFCJmYIHrMbal4Fn1SBl2JocGYIqXMEd6zD6afgW/UoqVY64Q3E4REzEx3rsPpIQiTSPgiLEqjy9GPeymw8Et4FnG+q4k0FVHh8eUFzJoCT84wIE+Wm79pRLnIUNH4V7QHJjRgfLLkC7dYhh/K2L9u8Vz1OwccembRQJtTiToHfD4RKWrvnywcQpQ+tMwU05ZjH3YxWsAB8y1OLDHh+kWTMOAwwxanTCsVqcJIrVnSx0oqnRh1gpgaKplDkNMW5NiDUiK0h8ajAuM9PdzghLHHM+2cQdCdWwyMVzZjKNXyBGJcZ5H84NgoHWpmZrtcTXIvwq/pAyp5VcyZyXyZ6Hn2oYLSsNXCoYaswPEFzSKUIN7NjQjgN5uAy6w6YrRTZ7O4mvupUXfFgQ3YkPpWLUJ9tShWjjC8Ely/MGvERbJS91zSjjH2cPQYceEWKcuQNGzYhn9xYagx24FHkpAuqTW6CGoa5kNhqwLdYsMskMTXBh6V6jtxDnoQEoSA9CVCgFXLHpmffnAy2pRmJdmd/kgfLjcGihMtqHEYtXB/XPqIZSZe5ll6ln+dTAoR0/JgHbv8iDJUpwHyYnsXHzh70kx0RnSyU6Ub56wq2ioSE3vtqoNUg1b84crmAArLsljTMuWHesZDbm0bzk14YmHxptiTaSEtt2iccSYWJ2hU9R8YH2paCCe/uMByXc9+/wCvujds4PNc3Y5lrSoEL09+fp6QTK2MmQUqxQopYioFS5HHQ8+cI7faLqSDpUfykMRzqW6w32ZaCpapLEpMlSk40uADLE3nLatWogcxV+BlUnXkPtKRdIxAZuRYk9MucZnZPi1dktQmyzwWnBK05gj3HUPBC7SqXLWJhIYgVxKTQEDjWvLSMfeJNYvjVp2Qyy5TR+pNmW9NokonSi6JgvJ+IPEFweUEFJjl/wBCXiVr9jWaF5krgftp60V0VHWFKEeXmi8c3E9HFk3xTBDLMRXLMEKmiKzNES3MvQMtBiusFqWIrMwQdzO2GfTaC0feeY+EuPUySVAd+WJ9INoFBUpJCHpr1qB6HuRpAtpnMXLEvmHrdPxIPSC5012SWqL2ofTtnAc9VCDiS4xwukKHanNUJdlOyPJEkADEunAHG77hUdo8Mk55NUVodOJpBdhXwci76ZcGfsIkmUwCqDMcCHoeDuOAIgOQUgVckqKUgUfHC84dhzGX5iKrXOCVOghwBvDdxFSxOuI/KDwtIISpyliQDTezdnOLMPyhcZF5VWSk1PJ6n3UwcCOTOBJ6XGFc29ef6c48mksnDTp+Rg3ygPZcpfdOAVjQdyORMDFhiRuu7VDGoA41IbgYdMUHIavbIt8I+llg/Auc8q/PGLFgNV2A71oBFJSS7sBTq3xhhTy/UvkKdB894Jkqcjofe3LPvSAJyi4Y0Gub69W+TBFknAOqtKghnc4czn2hmuBb5HC1uwOLVIxDn+wEVpm54u/Fku7cGw/FAsuaS2qlfFhTTE9IvTKo2IYDmCxb4dXhew1hCN6ozB75P85wbaDcQ3zmfnnANlmMXP2feS5PX4CIWkkioy9D+fBoR9xxB4k2+yxZpamI9oiu8cW1agflAflJAr6msUbVsN20mbUmYkJA0KQA3be5nhU6dKCUMA59Af0x6cY18JKjJy27MXtCzKmLUo+zjwZ/yiVnkhCSTz6CjQVNtbuo1QCbuTnUQot9rISni9Osalb4MTpcg+0DeVo4x0akaCyW5Qssie5HkKCVAM5lLUArh7SfdCVKL7Age+haGqln6uuSPtgXdHUtL50Dx06aSBjtNsG2veti7wBQADfza6VNzce+EVl2cVkjBgXpg3yI1WzJfly7qi6i5VzvFx0EtXeE21FiTPLYPUcSosP6YbHKvagZI37mXWRX1RSJ8onzJSgo6EOxDaEU5KjtUnbV5KVA0UARyIcR+d7Vary1EHE94694GmmdYJRzS6D+E0/pKYlqYe1SZXTTduKNWdpPnFR2iYHRZot+qxgtI3e5kv8AEjETbzEPq0R8sR1o73BqURdJQHc+54qQYulTAClJ+2VB9BcVX090SosDWmWyyDoSDgwoRhxJ+RFNpJdTmpNdOIH4WhhbFJSVHAJroA+TYs7/AO4QunqBC6MaiuV5QFf6TThrACX2ZZL5EuXfGjdCQB34wQqcHWwZNHTRt6p5O9D3aAA4o7YBI4B//kxFKRZMWUpDMrEAl8DVjxbvhCjlljmKF5TFQU4cswxbHBr1eZ4QMtSnuO90HUhIyZhXOv8AeLjMKXQk7pGYdw3thmH9xxgIsAABeYlyHCXxq53jwbSChSy0pIlpS73nLA+y+Bdqmg+AgO0LCWAqGF1/e2nveLSsMaE1zxemOQpTq0BzrS5JJqDTICpYfpxikRWeTiSpq3Xbi+X9oiotShcOdH09RHl9qktoOJbq+OMDqtNGp7s8ByaKIm2SVUsBi/ZnJ4UfvHgnuAkUDszZnhzpESrcKrzO4/CACT3pzTxiEhKlLSBQ4poSwAxbNnf8JzMMI2MELYmpxuoDYsGKvhx3tIYyVgFsW5Ys/Vq9xCqyTApW6CBVKcyEAEU1USGB1STrBkxQGFPyqfWgHN4RlIhYmDdHLDVv/rEpjEE8vygROj1r0dj8Owi6+GILO3qRT54QjHQg2taQm8TkFEa3wKDr8YX2y2E7P8wbpmK8sVriL3pnzgrbiLwJOBYnqd74h+UZvaG0xKRLTMcoQXQAzBeJpmPZU3850jXjV0Y8sqsotweYEj2Ui4galxfV3p0hJ4iU00JH2Upf7xDmHVjnpm2uQiUbwKQCRkd8qfic+EZraswKnzCC4vqY6gHGNmNc/gxZHx+RzsWclaC/tBoaLS8s6hJIbgXHJyBWEHh0A+Zqw+MaHZs4YGlC/VvyhMnDHx8pA+zbQBfWou8xT4YllH+lH9cZzatuvrIypze6Ar1eCdo2oy5swfxEKFc2IPLPtCmcoE04d2r6vFYR5sjOdqiAEdd+hu135M6TmhSV9FC770escnsshS1AJDnTlG8+h613NpFBp5spaeakkLHolULqY7sTG08tuRHXl2SPDZjDJQEVqaPDPcQqXZjA31RUO1ARG4IZMDjYgNqjxM8Fco0oujvmGHv4wx/wwQo8XJMmylSaEEF/u197QyafAjTXLGtrm0XRysUzCaO9K0F09oAsqeFat/E6iKn7IBIDE0IwwiyXaBMloWlgmYlKgBXdVgSTkxNBjQZwAbURVyHqz65uOiQGZzQUBhWhkwqYVEJoCK3cGcBixBe6BUnDKPBaaJIDitf4mdLjsfWBJ8/EAORwDAZJfIBlKV91o+sanCsd3HJk0YDiWvFtYFDWEhZYKBZTAA5sasNXfHhAi55a8Cc6/wAROgGESSwYHIAD0/XvEZygS5x4O8MkBlHmlgAG9TnhkIEnTQ5V/CaZDpT56wRONCQ7Hjlzb4wLapYID/PqwiqJspnLo9cDUMKtQcAdecBKn3eALsGqdeTmvAA8ounTRhiwJw6foxgeSgKVvOWAfIsG95oODxVEZP4GCGVutRiVOCASagdAASItlWgALWC6im5LHEvcp2WeCoXzFi8UioSkXgCzAAhKTiVEqBfkeEWzRdr7SUC9hVcxf7IdDcVdGQKdIFHWMdlJSVm77MsXU5Xm3Aeaicf5gYYT3C+QarMVY+leQgPYSPLCQd5ita8GUQfLfGpcqIHDjDK1AYg01fB6k/PvaJP6isfpK5ZAHH1f7RPCIJOJ9eRL+jxO6wcguaAEUSkDHnoOuFYGUogY9fd040HOChhbtWiS7n00+EYHxJO3EjUMfvJUWV6qHJQxYRudrKoc/lv1jn22lkpSKnANzZjxwywpWNuBcmDUPgTSZykKCkkpUMCCxHWGCzLVIKkourBSk1fFy4DuBut1gCfIUhRStJSpJYpIIIIyINQYssVsMtV4MaEEHAg/HMHIgGNrV8owp+GE7JnFJVooBJ6kQ9Qtq8AW6wWvwXPk3JhlHyJiZawqigx3wFN7Jwd+jwPKQLytBd7BFfXLjGaUlLlGiMXHhiPxDLaaFfxi96kQqhlt+0353BICR2f3mFsaYfSjPP6ma/wbYgqUsktvpFMQLpHxgXZdpNm2nKWVNdnJvHAMVMroxPSHH0bzELRMlK9p7wGZBABbkw7xR4/2MQoTUszMcAX+P6RnUrySg/JocaxxmvB2Ze0TEDtGF3h2YJ9lkzAXCpaX+8Ayv6gYOm2GPJaSdM9ROTVon9fj0W6KPqsefVjA4DukWy7YYVeMF37KsNljz+RDG7A237O9nUAMR8DBVJjNOhd4cB/w6zBI/wDGjShdnOrOBycwNap7MT/EONRRJJ1qovzOQht4SlBVhs74GWB6mBLVZxvJFSK4ZlIKsf5nhpP3MSK9q/YHI3VCjAilTQEA98znei3ZU8iaQSagUqwLKJJ1LNXi0Rly3b+YJHDA9v1hdMNyalRcOQk8ikacW7QtXwM3Q2tW6ticXAOAypw4c4rWoPShf+7++PtpndFTjnrvAHqSSeRgFJcYYYg9vgQ3CCkc34DZ6ElGOTvx5Z9IAmh6g3WAriQfhjjHqpwcA4HryPU/NYHtczAYAHmP1xhkhWxfbk0LUJc3jimlTxoTEbIu6lw7G4C4qTRz1w6HWJz54YYksS1KqA9Bz0iozywcuywX4AEgk4V3ldRjFl2M77k5ilJDCqzdUKt+0VVHEJBAPJP80FSCL5V/AZakabqVpRz3nP4oBum8HNakmpqfaPFqJ/DBFrUfNQpwm6EFIo32tAeCQwfdeCcOLKoJnoRkEs+rqlJHol/xw9XL3QSas2tRR6d+8Ktj7LK5wNWTm1HSQGbPAYkey8aLaMq6BdNGp3x90Zpvk0wXAtmJYEvpj2eFVvnMMePE45/OUMJuedOnz+bvC60qCjxyYHH4Z1yh4gkJ9pqvCubOMmc/oYVeFtgC17QloV7EtXmLyJSkBQTg7ElIL8aDN3bEBQJoBi2nCtTTlnH30VzAdozNWWBjSg991+saYtqDaMc0nJJnQvEHhazWwHz5KVqZgsC7MHJQr0NOEYz/APB9mM0ETpwlvVDJJPC/Ru0dQSI8UmMkcs4Kky8scJd0BWqyJVL8u6Ll27dyuswEYS0fRWL96XO3XWSlSa791g6cg2kdHiqYqFjOUOzHcYy4aPz1avCnlWpSLRuBFTlfdVGf7JAiNg8EqtFhn2mW9+XMLIxCpQG8RqQe4Sc47V4g8MyrakJnJcA0ILFsw4yOnKAPEkxGztnr8pLMAhAZwCvdfhn6RsWqk6S7md6WKtvscRsFmTMsqwmk2WorThUEBw+OR7CN19G1qs1tlLs1tlpdAF2cQHuksATiFPgc+lcAm1rlTVKlsCqmGpBppWPLNbRdUVJBJIvGtSSSCUiimPwGZjVkxua/yvsZITUX/J37Y/hdezZRkFV6XfUqUv8AlVW6rRQL84vmTzGV+hvxxaZ4mWeeoTpcpCbt+qiCWuk/aAyJqI6HOl2U1IXKP+5I/IR5+WNTak+TbhnLYuOPsKC92BTOMFS9py5kxSJZUoJD3ihSU4sz4PyOETMsRBra6ZrS3K0UWcaxVtib+yVyj1NpzinaKgqWrlCp2x/BV4PW1hs40lj4xLapTeCjQPlqboJPvbhHnhhLWSQT/AB2JgzaMi8lwASHoc3/AFaDJ+5ginsRnJrM940JYkYhnfsPWKNoIdBYMdxsw7FT8TE50x3S9akaAbzNElEsolvsnpg4fiIfsT7k7BNvSUnG8Be0Ci3xLk/y8YAWkpCVHFQFRWoSlz1JBET2VNKTcoXc+74P2ETUC2J3gTm4SwSDwLqQWpnBXcV9gecKOSdcc+HAwPNL6iuGr6n484LEkKFCQSD/AMv794AmyiXIajvWoDD4wyFYPMlkuRhV3YNkeWJpwEQTUCuG9g1QCMNBxgk2Qm8R1rkKE4fLd6pdkN5RUWqCcyzE4V5cHzydMRohdAZyRQGuOBJDGr7wqRpg8MtnWK8sLUN7EcsxrjXDu7wttNvlyziHYUDKIokNomiaknIUjSeE5Cpn7a6QnAEliSW3QTUji1fWOldWdFLdRrLNZSE4MONMtIosjrXMScrjYmlR7jFO2vEKZMmjuaCjMWw9R8mF/hbb3mzVPnLYEl6pAV7niHpva2X9RXQRPs90lJ59M+tD2piIFVZgCTjRVdSQQH1z50OcMNoEu9aNzun9fURRMUyWzw+fSOTHaEFsALkpqcNHqxfAVY60DCFP0Yzm2q2RK+A/dr1Yk4ZCNDalHkkCpzwJLekZDwvN8ra0kqOKtab6wEiml4CmYjZj5hJfYw5uJRZ3xIGMUzpgESBim0yowGiK55PUzIkYqRJrFy6Rwzq+CKIT+LLEJtitCGf9mojmneHqIZLpC3b+0PLss1R/gI6q3R6mOi+QuPDOAbRklICxiGPYvAm2pXlzFBITdmpSoZsCQaaVEN9tLT5VCCSITbXtIWmSBUplJB5uafOse1it0ePNJWbz6DZX7e0q0loHdZPwjrK1Vjm30I2RpFom/wAS0IH4Ekn/AJiOlKjzdW7ys9bSKsSB5jx4JMXTRSIh4ypmoSFhSPbTRBGohVZ7WV3XxhpMWFJH3T3aKuLRFSsp2DPezpT/AAlQ/qJ9xEHzbSAbpFCGjObBnnzZksYAu1MWSeefGH65gOJgSjTDCVxENvkqQsFnDu5I9nQdQ/WAZlpYKFWYseRpTv3g/wARW65JUsC9dccgRQ927xhz4vQrHEg/PP8AOLwxykroz5MkYurNF5+9LId7zBqFyLgD8HHYmOfWfxBOk2gKUpS7m4U3mBSml3gKCrPnjWNPY/E8oTJbmgUVHlcL+o98YW2T78xa2a8pSm0ckxs0+PupIxZ8l04s6FsPxP8AWSpkpllKaJK3KjUi67ZluFOhkxflBSpqFNuuSHA9vTGqgP7RzjZey1T1hKWGqjgO1egjo3h/wjLkKTOmTTaCkOlBF1CVZKqVORlQa5QuXDGL4f4/spizSmu35/oZJ2faVpdNmUoXQKqlpcgNgV/LDjANp8IbRmuQJMgEMb011BPNILPwrxDl9pI8SoSkC5MBbC6/KrtXi0Ajacy1zSgDy5WdXUXwZsCQ9cstYyRcl4NUoxa7sznhvwGlUuZNnqTNSk+WhKbyUKughSq1UApwHo4JbB9AdohKUpAusABkHAb4RoLd5MiQE3WSAEgJo2g4Rj9szZ8wsiWmXQpfFkfyvnhWkPvc3yBRUFwA+ILWJqTLWpTEAkBg90hQfRLiMz4S2nM+uJWk/sbOozJyjhdUShSjqTfYD4ClEuxTbZbU2dU26yS5LA3QHYB99XD4CND4isCLFsubKlBr6kJUo+0olQNegNMBGqkls8v/AGY25Se/wjoO1fZp7RBQetU/1pT/ALoBlpCrhOYfJuAjA+F/H4WlEm1KIPseYcLtLhJxvA5943uzVFylWKKFsM8OEefPFLFwz0ceWOTlE7RIDgMSRkNNY5141sq5E+XPCQLi0qYHBiCBplHVRIcXgcaa+zl3eMr432X5sovifzimnyVLkTUY90HRvbHtVMwBSTRQBHIhxF31hzGW+jxQmWCWSXUh5avvSyU+66esaFFnuxnmtsmikGpJMPTNwiZIJrAShVJePLfaWDisLZziFTJqWaMt9IlLCoDFRT6Or4CGclJUSrXCE3jVBNnCiaJWm9wSp0PycprFI/UgSXtZwzai3hbGo8RbIuuecK/DOw1Wu1S5KQd5QvEfZQPaV0Hq0e1jmtlnizg91HZfo3spkbOkgiq3mH8Zcf0hMatc4R4iWkAIAACQABoAGA7QstsopUC+JjxZPfJs92K2RSGMyZUaRILEArUWEfS1FonRSxLYrCSDzA5QHbNqIl2v6u/sIKlnQkBhzY3j0h+hIC2ehDvxNY5Ha5/m2q2iZVV9aknOkxKafhbpGnCvUbsx5X6aVDSx7We3o8sj9pNXLpmLgA51jZo2ZNKt440Gkcp8Nr8vaMgZS5wfopn7R3oTwQWGAfCH1K9NqvgXS/qJt/IEnw+iZKKFDFJSeIweOD7f2Kqy2hcheKDQswUkhwocw0foRFsAS7iojm/0t7LSVSrQMSTKVxYCYk8mKh0jtJlantfkOsxJw3LwctUY9kyrxAjxYrBuywHJPL4x7B4w3lqEpCQmmsafYG3gvdUwMYGda68Iki23SCkwk4qSHhNwdnX0qIZsB72/SPNjWu4TezPwjJ7F8WBSAlRrDmzTwpyMg/Q/m0edOLXDPUx5FLlGxtNqTMDHD5MJ9vbWDhCdAORIpCQ7RIcu90h9HKb3x9IXWoLnTQhAUozGAZ/aYqSToKY5XTCxj8hnPjgz67N59us4vmWZkwJvpDlKr7As4qDG9+mWx+VYJWsyeH5JQv8AONN4b8Gy7KfMUAucouV4gKKQFXBk7VOfaMh9PNpLWVD0JmrbkEJHvMNHIsmaKXgjLG8eKTfk5Xs1LzpY1Wgf1COz2a3oRNRLv7600Gv8vMhyOukcb2OP/wBiU2S0nsXjTWwTLRbpEtCiFrmIAI+zUbw0YVf+WL6iG+ST+GR0+TZFtfKO42WzvKSw3my0JBcdIW7ekJMtQxBZsqsHfgK9xDiyKEpZlkApc3TwOXSApqhNUt6BgH5FifnhHlR4dnq8vgy30c2nyrVarMcFKE1Holbd0djHRpsgUrHItrbQ+qWyXacAhYC83QvdKeibyuYjqZmOARXNxgxiuoXKl8mfFf032Iqu3lcIECg3vgr6oUlTmprAi7KoSSX3gc+EZvJqTSJmXdBIzwgLyhMSoTAFIUClQNQQaEEaNBdmJKA8EIs4CQ/yYKYeDnO3Po3UohMueRKOAUm+pAOV68LwGT14mNL4T8FyrDLUmXVavamKa8WwH8o4CHypO8xyr8YsUWFcWw5xV5pOO2yaxQUtyQvWhTkvgICm2slaQQ4hnOa6oYDDsHgLZ0p0ALzqnLkImvko1yXWideDs10+hgMlWog4Tk1BG8zdQYVTbKoqJD4xydAlFvsG2WWAKvUqybdB/v2jjXiqwiXPmzASDeLdbqwOIKVKH4Y69arYlF4u94MBk7/rHMPHNFzVFLh0IAOaglW9yDnvGvScTM+rpwF/guzmdtQFnulSi+gpXuI7SZ91AYe1R845n9FNjKVLnqBZYUEtwf0d/wDbG6lTyShF4mt4lmYKw5x2re6dLwDSLbjv5J2ywHfSCQ4FTkGr88YQePLHesi0HeMsBaTnuIF4n8JV2jSWi0FKQ4FUkZnEnPmloz/jTbHl2RRUwUpCkClHUAl8/sFXYRLCnuRXNWxnFZgqYlKW0ezEMTwb1/SPAjDn2ePdPAPJiqxB49UaxGCcTRMIwMazwp4mImiWoAmapCbxwSnCmpJb1jLTLIoKutWhYV9oAjDVx3jW+HvA1sKz+xUh0ghaxdANzzQwNSbwQ7AnGI5dm33FsW9S9psNobNAQUtX3g/JhX4FV5W0lKU5CwqUgOabt9TZeynAaxpwglTKGTagsSC3UeohbM2SJNokTE1UiekltJoEtSToEhKi+dBnHnp+1xfk9GUfcpLwdFRNe7pQjmcR0wji/wBMtqMy3pQKiVJSS1WvlSyeTFMdTtEoqnXHugoBBf2WWS7ZuSO8cX8VSVq2jalB1A+YNWuSwSn8IYdIGkX6l/YGrfspfJ7sDZaZMr6wsglSSUjQPd5VcekOPo6kCdtTzFn90Cqut1SW9fSFtnUJ1ilpB9kXD/U/Nt1fJJjTfRTY1SzOnzBvTJglJBrvJF5XGnwi2VvbNvv2I40t0Uu3c6NtScQEskXXLnNsjy/KFs9bTN3AjmOMebT2iTOMokALuEYkqASC783HSJz7LevBmUGoalyQAPUR5q47noJ9zE+MUBUsqwJSWLOz43RmogXRpvHWNN9HG3PN2dJKlb0p5R43Wuv+Ep9Yz3iaUVgS0pUSUlLDT7Qw1YduEUfRhLKPrMqZuKEyRMuaJILkfhKY3NKWKvgy7tub9zrFtngJDlnz44xEEGWQotCiZtYBMtSgFPVscA7A4Y0rFFstJS6wMVPXJT4Y5AEnlGHazV2Q8kLF0Vc1pk+BEVG0e03Gmbwn2RalKWQS11S3yB3j8DE7TMHmkPvpJJAH2WPcEkdo7bzQyfkONqNQfaoQHy0gKfa1BR4P0+X9ITHaBExSlXgFXWSAyhQKHw/3QylpSEJQd5U1BqTmKHtQQ7x0BTsIs9pvFsQ3OucCLmLVNApdRQkZV/KFtjmTQtSAC7qvHgAVM+re6JydqVKlE64M6k0U/Ese8NtrsL6ilwx3ZZ5UlK1DFQqcTXd+eEFSkMMePesIdo28LRum7UXauN1QZuhgiXbEEAmZdLYVLcHiTiyykuwHtFJEsKBSGEwpDdA/r/thftrwlLtKkiYSlCAL1WcJSGIObukf3i7aFoLru1SMfvBYDs+bcmeHG2yEecEJa5d0qkmpD/deusUUnGqfJCSUm00LJUhNnuISgFKEKSwD/aUQKZ3SRFabWELWRUhUtDY0BUWHIwFNn7pmFQ3pYZlVBKSXIxJAU74VzrFkqSSSQm8Lqcwd9S1pJpUUK2pVjpR1HyxN3hH209rKRMRfUlkkAJScCp1EnQNTvCDxZaTOQJYdRX5apdGBO86SP4rtz5Lw1M1Jugi8SCE3sS6mLlsgBhrFdt8NqXcUHlpSgrfElUpkpUwwN27hx4RaFRaZLJukmkYzZfhVUyaEqIAYlR0ZVwc94VEMdoeEbtjmL3QoqVMSDiUpTMJD1pdD1zjoNm2EkzvPNSl1HBt8UUGFSLoPU6wy2z4fC5SwkBvJKUJbd30Xbp0xEGWqe5Cx0yUXZwbamzvLEqjFUq+RqStY9zQbs3w8mdNMsOLslMxRdjVKSSHDEOoUxjVr8JrmTZV1ZC5Eu5eAJvEE3WyDFVMaCNFa/DSxMnTs1Fd0ghSRLYLCW6LTzOmF5alLiyUdM2+UR8F7PRLkoJA8yeJV+hoPKQEpHIF64lRjVW2YETAC5N4ENU4Yh+Iw4GIbOlJBkpKFAAXgQHTuqSAHycAU5wTtySrzU3LpUCzk/wAKqHR7xBMeZklunZtj7VtQDOQk2ndN5N1FQ90GpWx6JJYZQRO2c5WyboupUSwLqBLMTgWWTEjZghBLvvLIwqCcaAAsAW7QRNnpdKHqsHB6ABstCBXhC777D1wIP8QM1apiDdot3wDJvBI1DhPrSMyrYpVbZyFJvAOg4ssqSqU5/muqODN5IMbWy7KSjzLqTdUa5so3KilKhq6PxiqeEKnmWlOBM1RPsqCyyjzalMLrxZZNt0RnC6sxPh7wpOkzJkpW6mZLN0ZFUsTBePMDrejZ2HZFyzo8ugUQQmroUoKD1wOTj+EPDy2SRMIDlJDpoNaEg8GMeyZd1SUAAXVgNiCKlxzCj34QuTK58sOOG1cGZm2cKQg3zfSSA1Q94ihIqCHfHs8aeQsKCyoXFKSlZcOxvBvVnHCF8+wyyZYKSLiiujVUbyVZ4VcNwGcNbCk3WBdSJYSTi7AMK8seMI2hnF+RPtDY4TOQpIvAu9DQhSHzGIDjijjC2z7NlypsyaAylC44LvcUoJBqzjdbhyjS2qYlEwAkqveXxCd1yOBZyTxEZqbbgiYkOUuUEj+KpN7hhDxbfAVFVbCZJAlywQN1S/MGgSAogdC8X2pV4lGIAUCbrgKfJsXYjiXg2ZLlzXS4vOtWXtYFjqyXblA9b0spUneWL5BNKH117wrkMuAWw/swSui1zbtPZZSbwDZCpwgfa011g3mUlCvZALi69eIdx0h7PlJ8z7ikFsQCkzCSBxDQk2ZswLmFRG7eLHO4QAeQBCRdo1ccYMXzbA7SpGatG0/2k5YlqJl33UcilSJSWy4vrD+XaFKlozISa5i+AUtzAJbJxpAlq2K1kVvXjMmoSSxAvgpAc43StI5ww2bshaJIvPeTMCgDiDvLujQVHeKzaJY1K6BNn2h/NSarllJNTqsJPZ+9YU2S3edLAu/tCqaBUAm6ysGq5vp7Q+lWZlrSBvFYFAxU7KIUdA4L8TCzZlkSibKSgt5V8c5hXfBfV7o41jrXNDNPgXWvbSUhdWSkJIGbElKgeIOfIwj/APV01TkkAuRQaFtY3e0fDUsyyLgUsgqD4i+urswpebpyhNYfAksy0ky3dzinMnj0isMmOuSM1kvhgmyLWkqKS4JIUpNapPtgN35iNMraQ+rK+0Lj1xIvUU5NGfXPrGJ2F7XQf+6I0R/dn/SX70ROcFuHxSe2xVKlqFrVL/8AGJabpxvbrNjnVi32Y0ezSkSioOlwARjdUkqemdSa8BAUr20/6SP+8FJ/cTI5u+CkFQILKlYQoElYUzYBiT+WHGCLFagUOoHFsaBJZxzcCF9g/dq/1T74Hsf+XVyVFnGyO6q/Y3ksASd0AJlhIApVIGHRLho8VtN5RNSlJWoE0oQAxo+I0gCxf5Sb90+5cVD/AC6OSo89r+TXF2X7PWEy7zpv3kOboZJQB2xx4mDrgMqYAT7IVxYYsDgcfSEFjwV95f8A1htIwH4vjBmdF2g6Vb0iZiDcQwCd4VDp5YR9NZakuSN01wJ9kli1DnCWz+wv/ST7xB0799I5J90CqDXkmbSgzFILshTMxNeXMntAjoNovE3bqSoUrU0ro5BIyaLrV/mj8/8AjgSd/mJv4oeMUn+AeBlZtogKqbyVmr/ZugODkcAIlstEtSPMUHmKdyCaDeD6NQVfGF9gwT96CPD/AO5/3f8AIwsvI21OgkWlYQhnWQpQVUHAtj37QeLSd1Rd3JYZjTlC3ZPtfim/9YNR+8T/AKR/4iOa5OpGdXtIomlZxCmAfADXqR2g+VtYLRMUml8ZUZRBBPqntGb2v7fUfCL5H+VR99UaXjTRPf7qDtoW24laiWASzu/2UpI4VcQiO1L60glylBdLtvOacKvjBW2P8uOX/VMZCyfvpn3lQcUFRPLkadHUtjzwtCjLIN1JwpdVcapNK0eA7La0pmLKiwJCnDUwcHUY94B+jP8AdzeQ9xiG1PbmfchNq3NHb7SkaOatLLZyogHHBwEivRn1gbZ1rITeWwAxBz3nblA6MT91P/KI2n93/wDzhIxKt+QyypTNlKSFXf2l4vkcEt2SaZmDbPbULuE4XWWKu4HHjGY2d9r8HuEFSva+dYMoHR7HqFlKlO9XSMHCqgHjwicqyXkFZACgyjXgwGFS4A/Fwj1eCuaf+QimT7Z5D3mD4sLQ/tG0pYUAakoA19og5a41/OKkTJaQxTUaCM6j96eUr/gqC9o/vDyT/wARE3EWz//Z"/>
          <p:cNvSpPr>
            <a:spLocks noChangeAspect="1" noChangeArrowheads="1"/>
          </p:cNvSpPr>
          <p:nvPr/>
        </p:nvSpPr>
        <p:spPr bwMode="auto">
          <a:xfrm>
            <a:off x="63500" y="-9271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38" name="Picture 10" descr="http://www.superedo.it/sfondi/sfondi/Animali/Elefanti/elefanti_22.jpg"/>
          <p:cNvPicPr>
            <a:picLocks noChangeAspect="1" noChangeArrowheads="1"/>
          </p:cNvPicPr>
          <p:nvPr/>
        </p:nvPicPr>
        <p:blipFill>
          <a:blip r:embed="rId3" cstate="print"/>
          <a:srcRect/>
          <a:stretch>
            <a:fillRect/>
          </a:stretch>
        </p:blipFill>
        <p:spPr bwMode="auto">
          <a:xfrm>
            <a:off x="611560" y="2636912"/>
            <a:ext cx="2791437" cy="2232248"/>
          </a:xfrm>
          <a:prstGeom prst="rect">
            <a:avLst/>
          </a:prstGeom>
          <a:noFill/>
        </p:spPr>
      </p:pic>
      <p:pic>
        <p:nvPicPr>
          <p:cNvPr id="22540" name="Picture 12" descr="http://upload.wikimedia.org/wikipedia/commons/thumb/f/fb/Blue_Wildebeest,_Ngorongoro.jpg/260px-Blue_Wildebeest,_Ngorongoro.jpg"/>
          <p:cNvPicPr>
            <a:picLocks noChangeAspect="1" noChangeArrowheads="1"/>
          </p:cNvPicPr>
          <p:nvPr/>
        </p:nvPicPr>
        <p:blipFill>
          <a:blip r:embed="rId4" cstate="print"/>
          <a:srcRect/>
          <a:stretch>
            <a:fillRect/>
          </a:stretch>
        </p:blipFill>
        <p:spPr bwMode="auto">
          <a:xfrm>
            <a:off x="6228184" y="2060848"/>
            <a:ext cx="2476500" cy="1647825"/>
          </a:xfrm>
          <a:prstGeom prst="rect">
            <a:avLst/>
          </a:prstGeom>
          <a:noFill/>
        </p:spPr>
      </p:pic>
      <p:pic>
        <p:nvPicPr>
          <p:cNvPr id="22542" name="Picture 14" descr="http://www.windoweb.it/desktop_temi/foto_animali/foto_zebre_7002.jpg"/>
          <p:cNvPicPr>
            <a:picLocks noChangeAspect="1" noChangeArrowheads="1"/>
          </p:cNvPicPr>
          <p:nvPr/>
        </p:nvPicPr>
        <p:blipFill>
          <a:blip r:embed="rId5" cstate="print"/>
          <a:srcRect/>
          <a:stretch>
            <a:fillRect/>
          </a:stretch>
        </p:blipFill>
        <p:spPr bwMode="auto">
          <a:xfrm>
            <a:off x="6228184" y="3717032"/>
            <a:ext cx="2495600" cy="1656184"/>
          </a:xfrm>
          <a:prstGeom prst="rect">
            <a:avLst/>
          </a:prstGeom>
          <a:noFill/>
        </p:spPr>
      </p:pic>
      <p:pic>
        <p:nvPicPr>
          <p:cNvPr id="22544" name="Picture 16" descr="http://www.animalinelmondo.com/images/mammiferi/bufalo%20africano.jpg"/>
          <p:cNvPicPr>
            <a:picLocks noChangeAspect="1" noChangeArrowheads="1"/>
          </p:cNvPicPr>
          <p:nvPr/>
        </p:nvPicPr>
        <p:blipFill>
          <a:blip r:embed="rId6" cstate="print"/>
          <a:srcRect/>
          <a:stretch>
            <a:fillRect/>
          </a:stretch>
        </p:blipFill>
        <p:spPr bwMode="auto">
          <a:xfrm>
            <a:off x="6228184" y="5373216"/>
            <a:ext cx="2520280" cy="1484784"/>
          </a:xfrm>
          <a:prstGeom prst="rect">
            <a:avLst/>
          </a:prstGeom>
          <a:noFill/>
        </p:spPr>
      </p:pic>
      <p:sp>
        <p:nvSpPr>
          <p:cNvPr id="15" name="Rettangolo 14"/>
          <p:cNvSpPr/>
          <p:nvPr/>
        </p:nvSpPr>
        <p:spPr>
          <a:xfrm>
            <a:off x="4572000" y="6488668"/>
            <a:ext cx="1656479" cy="369332"/>
          </a:xfrm>
          <a:prstGeom prst="rect">
            <a:avLst/>
          </a:prstGeom>
        </p:spPr>
        <p:txBody>
          <a:bodyPr wrap="none">
            <a:spAutoFit/>
          </a:bodyPr>
          <a:lstStyle/>
          <a:p>
            <a:r>
              <a:rPr lang="it-IT" dirty="0" smtClean="0"/>
              <a:t>Bufalo africano.</a:t>
            </a:r>
            <a:endParaRPr lang="it-IT"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TotalTime>
  <Words>1628</Words>
  <Application>Microsoft Office PowerPoint</Application>
  <PresentationFormat>Presentazione su schermo (4:3)</PresentationFormat>
  <Paragraphs>95</Paragraphs>
  <Slides>16</Slides>
  <Notes>12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Grande bioma terrestre : La Savana </vt:lpstr>
      <vt:lpstr>Le Caratteristiche</vt:lpstr>
      <vt:lpstr>Il Clima </vt:lpstr>
      <vt:lpstr>Diapositiva 4</vt:lpstr>
      <vt:lpstr>Incidenti</vt:lpstr>
      <vt:lpstr>Incendi</vt:lpstr>
      <vt:lpstr>Conformazione del suolo</vt:lpstr>
      <vt:lpstr>Altri Fattori</vt:lpstr>
      <vt:lpstr>Esseri vantaggiosi e svantaggiosi per la Savana</vt:lpstr>
      <vt:lpstr>Flora e Fauna</vt:lpstr>
      <vt:lpstr>L’ Acacia</vt:lpstr>
      <vt:lpstr>Il Baobab</vt:lpstr>
      <vt:lpstr>Erbivori e Carnivori</vt:lpstr>
      <vt:lpstr>Animali della Savana</vt:lpstr>
      <vt:lpstr>Il Leone</vt:lpstr>
      <vt:lpstr>Fine presentazione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Savana Presentazione Scienze di :</dc:title>
  <dc:creator>Anna Max</dc:creator>
  <cp:lastModifiedBy>Anna Max</cp:lastModifiedBy>
  <cp:revision>44</cp:revision>
  <dcterms:created xsi:type="dcterms:W3CDTF">2012-03-16T13:50:51Z</dcterms:created>
  <dcterms:modified xsi:type="dcterms:W3CDTF">2012-03-16T22:29:04Z</dcterms:modified>
</cp:coreProperties>
</file>