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57" r:id="rId4"/>
    <p:sldId id="258" r:id="rId5"/>
    <p:sldId id="259" r:id="rId6"/>
    <p:sldId id="262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D8BF3"/>
    <a:srgbClr val="FF6201"/>
    <a:srgbClr val="A16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A83C2-85CD-44A8-9F98-47441D5D1F19}" type="datetimeFigureOut">
              <a:rPr lang="it-IT" smtClean="0"/>
              <a:t>24/02/2012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3D941-4503-4440-855E-48D76EE81B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0847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251-8C00-4EFA-A680-4E7DB3D79FE7}" type="datetime1">
              <a:rPr lang="it-IT" smtClean="0"/>
              <a:t>24/02/2012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944A-B767-480C-9765-07607AE18F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704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A1A3-4BE9-4099-AB32-E8DD0D63DF09}" type="datetime1">
              <a:rPr lang="it-IT" smtClean="0"/>
              <a:t>24/02/2012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944A-B767-480C-9765-07607AE18F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522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35D0-74A2-46D9-8155-13866FCE749F}" type="datetime1">
              <a:rPr lang="it-IT" smtClean="0"/>
              <a:t>24/02/2012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944A-B767-480C-9765-07607AE18F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92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FAD8-86DE-472F-ACAF-1D14C1E47538}" type="datetime1">
              <a:rPr lang="it-IT" smtClean="0"/>
              <a:t>24/02/2012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944A-B767-480C-9765-07607AE18F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685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00AA-C3EA-45E4-9E60-00EAF4F7BCAD}" type="datetime1">
              <a:rPr lang="it-IT" smtClean="0"/>
              <a:t>24/02/2012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944A-B767-480C-9765-07607AE18F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83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B959-4E0C-490E-AF29-03D35B8C8C1A}" type="datetime1">
              <a:rPr lang="it-IT" smtClean="0"/>
              <a:t>24/02/2012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944A-B767-480C-9765-07607AE18F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277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7690-0698-49C1-8B59-04CFDC4DA271}" type="datetime1">
              <a:rPr lang="it-IT" smtClean="0"/>
              <a:t>24/02/2012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944A-B767-480C-9765-07607AE18F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2338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64B8-1437-457A-A8FC-AB0BC503E20B}" type="datetime1">
              <a:rPr lang="it-IT" smtClean="0"/>
              <a:t>24/02/2012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944A-B767-480C-9765-07607AE18F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7790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B68C-F6B9-4865-A33B-244F79BB6CBC}" type="datetime1">
              <a:rPr lang="it-IT" smtClean="0"/>
              <a:t>24/02/2012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944A-B767-480C-9765-07607AE18F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822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75CF-FA9C-4D00-AD78-4CBFC50C39F3}" type="datetime1">
              <a:rPr lang="it-IT" smtClean="0"/>
              <a:t>24/02/2012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944A-B767-480C-9765-07607AE18F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3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2E08-78CB-48A3-AF3B-0840844C41B4}" type="datetime1">
              <a:rPr lang="it-IT" smtClean="0"/>
              <a:t>24/02/2012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F944A-B767-480C-9765-07607AE18F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5051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8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43129-EACB-44A0-9E47-07CF262AFE68}" type="datetime1">
              <a:rPr lang="it-IT" smtClean="0"/>
              <a:t>24/02/2012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F944A-B767-480C-9765-07607AE18F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27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ene\Desktop\Giant-Sequoia-Panorama-w4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36" y="188640"/>
            <a:ext cx="2520280" cy="6245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996697" y="2708920"/>
            <a:ext cx="575656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8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LE SEQUOIE</a:t>
            </a:r>
            <a:endParaRPr lang="it-IT" sz="8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652120" y="41697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Tesina di Zucchelli Maikol.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491880" y="416978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II a m. ITI</a:t>
            </a:r>
          </a:p>
          <a:p>
            <a:r>
              <a:rPr lang="it-IT" dirty="0" smtClean="0"/>
              <a:t>N° slide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510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979712" y="235967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chemeClr val="bg1"/>
                </a:solidFill>
              </a:rPr>
              <a:t>INDICE DELLA TESINA</a:t>
            </a:r>
            <a:endParaRPr lang="it-IT" sz="4400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556792"/>
            <a:ext cx="799288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</a:rPr>
              <a:t>LA SEQUOIA;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</a:rPr>
              <a:t>LE DIMENSIONI DELLA SEQUOIA;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</a:rPr>
              <a:t>L’UTILIZZO DEL LEGNO DELLA SEQUOIA;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</a:rPr>
              <a:t>DOVE SI TROVANO ALCUNE DELLE SEQUOIE GIGANTI IMPORTANTI?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</a:rPr>
              <a:t>LE SEQUOIE GIGANTI FAMOSE;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</a:rPr>
              <a:t>IMMAGINI RELATIVE ALLA SEQUOIA.</a:t>
            </a:r>
          </a:p>
          <a:p>
            <a:pPr marL="285750" indent="-285750">
              <a:buFont typeface="Arial" pitchFamily="34" charset="0"/>
              <a:buChar char="•"/>
            </a:pPr>
            <a:endParaRPr lang="it-IT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0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1273" y="404664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La sequoia gigante (Sequoiadendron giganteum ), chiamata anche wellingtonia (in inglese americano Giant Sequoia, Sierra Redwood o semplicemente Big </a:t>
            </a:r>
            <a:r>
              <a:rPr lang="it-IT" sz="2000" dirty="0" err="1" smtClean="0">
                <a:solidFill>
                  <a:schemeClr val="bg1"/>
                </a:solidFill>
              </a:rPr>
              <a:t>Tree</a:t>
            </a:r>
            <a:r>
              <a:rPr lang="it-IT" sz="2000" dirty="0" smtClean="0">
                <a:solidFill>
                  <a:schemeClr val="bg1"/>
                </a:solidFill>
              </a:rPr>
              <a:t>, grande albero), appartiene alla famiglia delle Cupressacee, anche se precedentemente è stato classificato nelle Tassodiacee, ed è diffuso spontaneamente solo in aree ristrette della Sierra Nevada, in California</a:t>
            </a:r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5040560" cy="336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767" y="2348880"/>
            <a:ext cx="2857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18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4" y="675"/>
            <a:ext cx="9144994" cy="68573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1691680" y="153506"/>
            <a:ext cx="6264696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DIMENSIONI DELLA SEQUOIA</a:t>
            </a:r>
            <a:endParaRPr lang="it-IT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5536" y="1340768"/>
            <a:ext cx="8208912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Le sequoie giganti sono gli alberi più grandi del mondo in termini di volume: più massicce delle sequoie della California (Sequoia </a:t>
            </a:r>
            <a:r>
              <a:rPr lang="it-IT" dirty="0" err="1" smtClean="0"/>
              <a:t>sempervirens</a:t>
            </a:r>
            <a:r>
              <a:rPr lang="it-IT" dirty="0" smtClean="0"/>
              <a:t>) ma meno alte rispetto a queste. Solo sette esemplari di Sequoiadendron giganteum superano tuttavia i 1200 m³ del Lost </a:t>
            </a:r>
            <a:r>
              <a:rPr lang="it-IT" dirty="0" err="1" smtClean="0"/>
              <a:t>Monarch</a:t>
            </a:r>
            <a:r>
              <a:rPr lang="it-IT" dirty="0" smtClean="0"/>
              <a:t>, un gigantesco esemplare di Sequoia </a:t>
            </a:r>
            <a:r>
              <a:rPr lang="it-IT" dirty="0" err="1" smtClean="0"/>
              <a:t>sempervirens</a:t>
            </a:r>
            <a:r>
              <a:rPr lang="it-IT" dirty="0" smtClean="0"/>
              <a:t>.</a:t>
            </a:r>
          </a:p>
          <a:p>
            <a:r>
              <a:rPr lang="it-IT" dirty="0" smtClean="0"/>
              <a:t> La sequoia gigante può raggiungere i 95 m di altezza ed avere un diametro basale (molto allargato rispetto alla parte superiore al colletto) di oltre 9 m. Non si hanno informazioni certe sulla longevità di questi alberi, ma le analisi dendrocronologiche permettono di fissare per la massima età raggiunta un limite inferiore di circa 2200 anni.</a:t>
            </a:r>
          </a:p>
          <a:p>
            <a:r>
              <a:rPr lang="it-IT" dirty="0" smtClean="0"/>
              <a:t> Il portamento è conico simmetrico, con i rami che scendono verso il basso. La corteccia è di colore rosso scuro. Ha foglie aghiformi (lesiniformi, quasi squamiformi), di colore verde scuro, lunghe 5-6 mm, che ricoprono tutto il rametto; i microsporofilli, di colore giallo-marrone, sono riuniti in amenti ascellari e terminali, i </a:t>
            </a:r>
            <a:r>
              <a:rPr lang="it-IT" dirty="0" err="1" smtClean="0"/>
              <a:t>macrosprofilli</a:t>
            </a:r>
            <a:r>
              <a:rPr lang="it-IT" dirty="0" smtClean="0"/>
              <a:t> sono verdi, in amenti </a:t>
            </a:r>
            <a:r>
              <a:rPr lang="it-IT" dirty="0" err="1" smtClean="0"/>
              <a:t>apicati</a:t>
            </a:r>
            <a:r>
              <a:rPr lang="it-IT" dirty="0" smtClean="0"/>
              <a:t>.</a:t>
            </a:r>
          </a:p>
          <a:p>
            <a:r>
              <a:rPr lang="it-IT" dirty="0" smtClean="0"/>
              <a:t> Gli strobili ovali di 6-8 cm per 4-5 di diametro sono costituiti da scaglie peltate , con scudo romboidale. Maturano in due anni.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550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15616" y="260648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UTILIZZO DELLA SEQUOIA</a:t>
            </a:r>
            <a:endParaRPr lang="it-IT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412776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legno della sequoia gigante è molto resistente alla decomposizione, ma è fibroso e fragile, il che lo rende inadatto a uso edile.</a:t>
            </a:r>
          </a:p>
          <a:p>
            <a:r>
              <a:rPr lang="it-IT" dirty="0" smtClean="0"/>
              <a:t>Dall'ultimo ventennio del diciannovesimo secolo fino agli anni venti del ventesimo secolo molte sequoie vennero abbattute a scopo commerciale, ma con scarso guadagno, visto che a causa della loro fragilità e all'altezza degli alberi stessi molti tronchi si frantumavano rendendoli inutilizzabili. I boscaioli cercarono di attutire l'impatto con strati di rami tagliati da altri alberi ma nonostante ciò fino al 50% del legname andava sprecato.</a:t>
            </a:r>
          </a:p>
          <a:p>
            <a:r>
              <a:rPr lang="it-IT" dirty="0" smtClean="0"/>
              <a:t>Il legno veniva perciò utilizzato solo per fabbricare staccionate, </a:t>
            </a:r>
          </a:p>
          <a:p>
            <a:r>
              <a:rPr lang="it-IT" dirty="0" smtClean="0"/>
              <a:t>tegole in legno e perfino fiammiferi,</a:t>
            </a:r>
          </a:p>
          <a:p>
            <a:r>
              <a:rPr lang="it-IT" dirty="0" smtClean="0"/>
              <a:t>uno scopo umile per un albero </a:t>
            </a:r>
          </a:p>
          <a:p>
            <a:r>
              <a:rPr lang="it-IT" dirty="0" smtClean="0"/>
              <a:t>di una tale mole che spinse l'opinione </a:t>
            </a:r>
          </a:p>
          <a:p>
            <a:r>
              <a:rPr lang="it-IT" dirty="0" smtClean="0"/>
              <a:t>pubblica a richiedere la protezione </a:t>
            </a:r>
          </a:p>
          <a:p>
            <a:r>
              <a:rPr lang="it-IT" dirty="0" smtClean="0"/>
              <a:t>di questi maestosi giganti.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54314"/>
            <a:ext cx="2522816" cy="3363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0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4" y="332656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chemeClr val="bg1"/>
                </a:solidFill>
              </a:rPr>
              <a:t>DOVE SI TROVANO ALCUNE DELLE SEQUOIE </a:t>
            </a:r>
            <a:r>
              <a:rPr lang="it-IT" sz="4000" dirty="0" smtClean="0">
                <a:solidFill>
                  <a:schemeClr val="bg1"/>
                </a:solidFill>
              </a:rPr>
              <a:t>GIGANTI </a:t>
            </a:r>
            <a:r>
              <a:rPr lang="it-IT" sz="4000" dirty="0" smtClean="0">
                <a:solidFill>
                  <a:schemeClr val="bg1"/>
                </a:solidFill>
              </a:rPr>
              <a:t>FAMOSE?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2060848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 possedere il primato di paese che ospita gli alberi più alti del mondo è la California (USA). E' proprio qui, e precisamente sui monti della Sierra Nevada, che si ergono le sequoie, giustamente soprannominate 'Patriarchi della natura'.</a:t>
            </a:r>
          </a:p>
          <a:p>
            <a:r>
              <a:rPr lang="it-IT" dirty="0" smtClean="0"/>
              <a:t> </a:t>
            </a:r>
          </a:p>
          <a:p>
            <a:r>
              <a:rPr lang="it-IT" dirty="0" smtClean="0"/>
              <a:t>Nel Sequoia National Park, le sequoie non solo sono altissime, ma anche vecchissime: questi alberi, infatti, arrivano a vivere dai 2200 ai 4000 anni</a:t>
            </a: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17032"/>
            <a:ext cx="4564149" cy="303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46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15616" y="401922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chemeClr val="bg1"/>
                </a:solidFill>
              </a:rPr>
              <a:t>SEQUOIE GIGANTI FAMOSE</a:t>
            </a:r>
            <a:endParaRPr lang="it-IT" sz="4400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23520" y="1340768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Alle più grandi e più pittoresche sequoie giganti della California, che si trovano in parchi nazionali, è stato dato un nome, come alla sequoia chiamata Generale Sherman, alla Generale Grant, alla President, alla Lincoln, alla Grizzly Giant (nella foto) e alla Bull Buck. In particolare il Generale Sherman, con i suoi 32 m di circonferenza basale, e i suoi quasi 85 m di altezza, è considerato l'essere vivente più voluminoso della Terra. Il suo peso è stimato in circa 5’445 tonnellate.</a:t>
            </a:r>
          </a:p>
          <a:p>
            <a:r>
              <a:rPr lang="it-IT" dirty="0" smtClean="0"/>
              <a:t>Una sequoia del parco-arboreto del castello di Sammezzano, nel comune di Reggello in Toscana, raggiunge i 46 metri ed è uno degli alberi più alti d'Italia. Nel parco sono presenti oltre 100 sequoie, di cui 57 superano i 35 metri d'altezza.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" y="3926091"/>
            <a:ext cx="3611893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668" y="3825719"/>
            <a:ext cx="4032448" cy="291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724128" y="6369831"/>
            <a:ext cx="2376264" cy="369332"/>
          </a:xfrm>
          <a:prstGeom prst="rect">
            <a:avLst/>
          </a:prstGeom>
          <a:solidFill>
            <a:srgbClr val="0D8BF3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GENERALE SHERMAN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5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3279"/>
            <a:ext cx="4000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162" y="4215301"/>
            <a:ext cx="3451225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412" y="3068960"/>
            <a:ext cx="2594211" cy="370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14117"/>
            <a:ext cx="2298560" cy="344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9828"/>
            <a:ext cx="47625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406064" y="3041854"/>
            <a:ext cx="4243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1" u="sng" dirty="0" smtClean="0">
                <a:solidFill>
                  <a:schemeClr val="bg1"/>
                </a:solidFill>
              </a:rPr>
              <a:t>Immagini relative alla</a:t>
            </a:r>
          </a:p>
          <a:p>
            <a:r>
              <a:rPr lang="it-IT" sz="3200" b="1" i="1" dirty="0" smtClean="0">
                <a:solidFill>
                  <a:schemeClr val="bg1"/>
                </a:solidFill>
              </a:rPr>
              <a:t>            </a:t>
            </a:r>
            <a:r>
              <a:rPr lang="it-IT" sz="3200" b="1" i="1" u="sng" dirty="0" smtClean="0">
                <a:solidFill>
                  <a:schemeClr val="bg1"/>
                </a:solidFill>
              </a:rPr>
              <a:t>SEQUOIA</a:t>
            </a:r>
            <a:endParaRPr lang="it-IT" sz="3200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8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332656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GRAZIE DELL’ ATTENZIONE E SPERO DI NON AVERVI ANNOIATO.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259632" y="1916832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E RICORDATEVI CHE: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2708920"/>
            <a:ext cx="9252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002060"/>
                </a:solidFill>
              </a:rPr>
              <a:t>L'istruzione è l'arte di rendere l'uomo etico. </a:t>
            </a:r>
          </a:p>
          <a:p>
            <a:r>
              <a:rPr lang="it-IT" sz="4000" dirty="0" smtClean="0">
                <a:solidFill>
                  <a:srgbClr val="002060"/>
                </a:solidFill>
              </a:rPr>
              <a:t>                                                       Georg </a:t>
            </a:r>
            <a:r>
              <a:rPr lang="it-IT" sz="4000" dirty="0" err="1" smtClean="0">
                <a:solidFill>
                  <a:srgbClr val="002060"/>
                </a:solidFill>
              </a:rPr>
              <a:t>Hegel</a:t>
            </a:r>
            <a:r>
              <a:rPr lang="it-IT" sz="4000" dirty="0" smtClean="0">
                <a:solidFill>
                  <a:srgbClr val="002060"/>
                </a:solidFill>
              </a:rPr>
              <a:t> </a:t>
            </a:r>
            <a:endParaRPr lang="it-IT" sz="4000" dirty="0">
              <a:solidFill>
                <a:srgbClr val="00206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588224" y="6165304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ZUCCHELLI MAIKOL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635896" y="5127588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bg1"/>
                </a:solidFill>
              </a:rPr>
              <a:t>fine</a:t>
            </a:r>
            <a:endParaRPr lang="it-IT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729</Words>
  <Application>Microsoft Office PowerPoint</Application>
  <PresentationFormat>Presentazione su schermo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-IRE-</dc:creator>
  <cp:lastModifiedBy>-IRE-</cp:lastModifiedBy>
  <cp:revision>8</cp:revision>
  <dcterms:created xsi:type="dcterms:W3CDTF">2012-02-24T16:36:22Z</dcterms:created>
  <dcterms:modified xsi:type="dcterms:W3CDTF">2012-02-24T17:53:21Z</dcterms:modified>
</cp:coreProperties>
</file>