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CBB1-3A0B-4542-9B7D-448FE0A94532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00E7B-4AB3-451B-AEB7-9C0067A311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00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88479" y="233004"/>
            <a:ext cx="388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Contact slide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40061" y="5083327"/>
            <a:ext cx="5688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Viti Daniele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Zucchelli </a:t>
            </a:r>
            <a:r>
              <a:rPr lang="it-IT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Maikol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96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088232" cy="32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2628" y="116632"/>
            <a:ext cx="6402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Cosa è il Contact slide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412776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Il Contact slide è un metodo microbiologico per il controllo delle superfici , insieme ad esso ci sono altri metodi come il metodo del tampone , della spugna ecc.   </a:t>
            </a:r>
          </a:p>
          <a:p>
            <a:r>
              <a:rPr lang="it-IT" b="1" dirty="0" smtClean="0">
                <a:latin typeface="Comic Sans MS" pitchFamily="66" charset="0"/>
              </a:rPr>
              <a:t>Il contact slide , nel nostro caso , è costituito da 2 terreni ( i terreni servono per nutrire i batteri ) , 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5292080" y="3861048"/>
            <a:ext cx="2027039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292080" y="5517232"/>
            <a:ext cx="28083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547664" y="3568947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In questo terreno sono presenti sostanze chimiche per favore la crescita di muffe </a:t>
            </a:r>
          </a:p>
          <a:p>
            <a:endParaRPr lang="it-IT" b="1" i="1" dirty="0">
              <a:latin typeface="Comic Sans MS" pitchFamily="66" charset="0"/>
            </a:endParaRPr>
          </a:p>
          <a:p>
            <a:endParaRPr lang="it-IT" b="1" i="1" dirty="0" smtClean="0">
              <a:latin typeface="Comic Sans MS" pitchFamily="66" charset="0"/>
            </a:endParaRPr>
          </a:p>
          <a:p>
            <a:endParaRPr lang="it-IT" b="1" i="1" dirty="0" smtClean="0">
              <a:latin typeface="Comic Sans MS" pitchFamily="66" charset="0"/>
            </a:endParaRPr>
          </a:p>
          <a:p>
            <a:r>
              <a:rPr lang="it-IT" b="1" i="1" dirty="0" smtClean="0">
                <a:latin typeface="Comic Sans MS" pitchFamily="66" charset="0"/>
              </a:rPr>
              <a:t>Questo terreno invece ha il nutrimento chimico per far crescere i batteri </a:t>
            </a:r>
            <a:endParaRPr lang="it-IT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7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835970"/>
            <a:ext cx="43926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40283"/>
            <a:ext cx="441007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07117" y="3724594"/>
            <a:ext cx="3226076" cy="40011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ARMADIO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TERMOSTATATO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8064" y="3193543"/>
            <a:ext cx="3887787" cy="40163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TERRENI  BATTERIOLOGICI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8692" y="5703331"/>
            <a:ext cx="220605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2) TEMPERATURA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83" name="Freccia in giù 6"/>
          <p:cNvSpPr>
            <a:spLocks noChangeArrowheads="1"/>
          </p:cNvSpPr>
          <p:nvPr/>
        </p:nvSpPr>
        <p:spPr bwMode="auto">
          <a:xfrm rot="10800000">
            <a:off x="1979612" y="4432482"/>
            <a:ext cx="648171" cy="1122363"/>
          </a:xfrm>
          <a:prstGeom prst="downArrow">
            <a:avLst>
              <a:gd name="adj1" fmla="val 50000"/>
              <a:gd name="adj2" fmla="val 4998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31325" y="635945"/>
            <a:ext cx="216328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1)  NUTRIMENTO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85" name="Freccia in giù 8"/>
          <p:cNvSpPr>
            <a:spLocks noChangeArrowheads="1"/>
          </p:cNvSpPr>
          <p:nvPr/>
        </p:nvSpPr>
        <p:spPr bwMode="auto">
          <a:xfrm>
            <a:off x="6684512" y="1412776"/>
            <a:ext cx="792163" cy="1439863"/>
          </a:xfrm>
          <a:prstGeom prst="downArrow">
            <a:avLst>
              <a:gd name="adj1" fmla="val 50000"/>
              <a:gd name="adj2" fmla="val 4998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6632"/>
            <a:ext cx="592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tx2"/>
                </a:solidFill>
                <a:latin typeface="Comic Sans MS" pitchFamily="66" charset="0"/>
              </a:rPr>
              <a:t>I 2 ELEMENTI FONDAMENTALI PER LO SVILUPPO DEI BATTERI : 1 ,2 </a:t>
            </a:r>
            <a:endParaRPr lang="it-IT" sz="2000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04664"/>
            <a:ext cx="8496944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latin typeface="Comic Sans MS" pitchFamily="66" charset="0"/>
              </a:rPr>
              <a:t>1) NUTRIMENTO : Terreni batteriologici 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>
                <a:latin typeface="Comic Sans MS" pitchFamily="66" charset="0"/>
              </a:rPr>
              <a:t> </a:t>
            </a:r>
            <a:r>
              <a:rPr lang="it-IT" b="1" dirty="0">
                <a:latin typeface="Comic Sans MS" pitchFamily="66" charset="0"/>
              </a:rPr>
              <a:t>Generalmente i terreni di coltura sono </a:t>
            </a:r>
            <a:r>
              <a:rPr lang="it-IT" b="1" dirty="0" smtClean="0">
                <a:latin typeface="Comic Sans MS" pitchFamily="66" charset="0"/>
              </a:rPr>
              <a:t>delle</a:t>
            </a:r>
            <a:r>
              <a:rPr lang="it-IT" b="1" dirty="0">
                <a:latin typeface="Comic Sans MS" pitchFamily="66" charset="0"/>
              </a:rPr>
              <a:t> </a:t>
            </a:r>
            <a:r>
              <a:rPr lang="it-IT" b="1" dirty="0" smtClean="0">
                <a:latin typeface="Comic Sans MS" pitchFamily="66" charset="0"/>
              </a:rPr>
              <a:t>soluzioni</a:t>
            </a:r>
            <a:r>
              <a:rPr lang="it-IT" b="1" dirty="0">
                <a:latin typeface="Comic Sans MS" pitchFamily="66" charset="0"/>
              </a:rPr>
              <a:t> solide o liquide contenenti sostanze nutritive su cui è possibile crescere cellule 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eucariote</a:t>
            </a:r>
            <a:r>
              <a:rPr lang="it-IT" b="1" dirty="0">
                <a:latin typeface="Comic Sans MS" pitchFamily="66" charset="0"/>
              </a:rPr>
              <a:t> e </a:t>
            </a:r>
            <a:r>
              <a:rPr lang="it-IT" b="1" dirty="0" smtClean="0">
                <a:latin typeface="Comic Sans MS" pitchFamily="66" charset="0"/>
              </a:rPr>
              <a:t>procariote.</a:t>
            </a:r>
          </a:p>
          <a:p>
            <a:r>
              <a:rPr lang="it-IT" b="1" dirty="0" smtClean="0">
                <a:latin typeface="Comic Sans MS" pitchFamily="66" charset="0"/>
              </a:rPr>
              <a:t>Gli </a:t>
            </a:r>
            <a:r>
              <a:rPr lang="it-IT" b="1" dirty="0">
                <a:latin typeface="Comic Sans MS" pitchFamily="66" charset="0"/>
              </a:rPr>
              <a:t>elementi fondamentali per la crescita dei microrganismi sono: C, H, O, N, S, P (contenuti in amminoacidi, zuccheri ed acidi nucleici); ci sono altri elementi che non sono facilmente solubili e devono essere aggiunti </a:t>
            </a:r>
            <a:r>
              <a:rPr lang="it-IT" b="1" dirty="0" smtClean="0">
                <a:latin typeface="Comic Sans MS" pitchFamily="66" charset="0"/>
              </a:rPr>
              <a:t>sotto forma </a:t>
            </a:r>
            <a:r>
              <a:rPr lang="it-IT" b="1" dirty="0">
                <a:latin typeface="Comic Sans MS" pitchFamily="66" charset="0"/>
              </a:rPr>
              <a:t>di sale (forma più solubile di tali elementi): N, P, S, </a:t>
            </a:r>
            <a:r>
              <a:rPr lang="it-IT" b="1" dirty="0" smtClean="0">
                <a:latin typeface="Comic Sans MS" pitchFamily="66" charset="0"/>
              </a:rPr>
              <a:t>Mg.  </a:t>
            </a:r>
            <a:endParaRPr lang="it-IT" b="1" dirty="0">
              <a:latin typeface="Comic Sans MS" pitchFamily="66" charset="0"/>
            </a:endParaRPr>
          </a:p>
          <a:p>
            <a:endParaRPr lang="it-IT" b="1" dirty="0" smtClean="0">
              <a:latin typeface="Comic Sans MS" pitchFamily="66" charset="0"/>
            </a:endParaRPr>
          </a:p>
          <a:p>
            <a:endParaRPr lang="it-IT" b="1" dirty="0">
              <a:latin typeface="Comic Sans MS" pitchFamily="66" charset="0"/>
            </a:endParaRPr>
          </a:p>
          <a:p>
            <a:r>
              <a:rPr lang="it-IT" b="1" i="1" dirty="0" smtClean="0">
                <a:solidFill>
                  <a:srgbClr val="FF0000"/>
                </a:solidFill>
                <a:latin typeface="Comic Sans MS" pitchFamily="66" charset="0"/>
              </a:rPr>
              <a:t>2) TEMPERATURA : Armadio termostatato  </a:t>
            </a:r>
            <a:r>
              <a:rPr lang="it-IT" b="1" dirty="0" smtClean="0">
                <a:latin typeface="Comic Sans MS" pitchFamily="66" charset="0"/>
              </a:rPr>
              <a:t>esso è una cella ermetica in grado di arrivare a temperature tra 25 e 45 °C tramite display digitale .</a:t>
            </a:r>
          </a:p>
          <a:p>
            <a:r>
              <a:rPr lang="it-IT" b="1" dirty="0" smtClean="0">
                <a:latin typeface="Comic Sans MS" pitchFamily="66" charset="0"/>
              </a:rPr>
              <a:t>Nel nostro caso questo armadio ci è servito per metterci le slide flessibili alla temperatura costante di 37 °C favorendo lo sviluppo dei batteri tramite scissione binaria ogni 20 – 30 minuti  </a:t>
            </a:r>
          </a:p>
        </p:txBody>
      </p:sp>
    </p:spTree>
    <p:extLst>
      <p:ext uri="{BB962C8B-B14F-4D97-AF65-F5344CB8AC3E}">
        <p14:creationId xmlns:p14="http://schemas.microsoft.com/office/powerpoint/2010/main" val="27071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3230" y="1078755"/>
            <a:ext cx="6842475" cy="471601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7504" y="116632"/>
            <a:ext cx="422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Procedimento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764704"/>
            <a:ext cx="4427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1- togliere la slide flessibile dal contenitore </a:t>
            </a:r>
          </a:p>
          <a:p>
            <a:endParaRPr lang="it-IT" b="1" dirty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2- fare aderire </a:t>
            </a:r>
            <a:r>
              <a:rPr lang="it-IT" b="1" dirty="0">
                <a:latin typeface="Comic Sans MS" pitchFamily="66" charset="0"/>
              </a:rPr>
              <a:t>la slide flessibile </a:t>
            </a:r>
          </a:p>
          <a:p>
            <a:r>
              <a:rPr lang="it-IT" b="1" dirty="0" smtClean="0">
                <a:latin typeface="Comic Sans MS" pitchFamily="66" charset="0"/>
              </a:rPr>
              <a:t>su una qualsiasi superficie in modo uniforme per entrambi i terreni </a:t>
            </a:r>
          </a:p>
          <a:p>
            <a:endParaRPr lang="it-IT" b="1" dirty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3- rimettere la slide nel suo contenitore e chiuderla </a:t>
            </a:r>
          </a:p>
          <a:p>
            <a:endParaRPr lang="it-IT" b="1" dirty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4- mettere la slide flessibile nell’armadio termostatato alla temperatura di 37 °C per 2 -3 giorni circa </a:t>
            </a:r>
          </a:p>
          <a:p>
            <a:endParaRPr lang="it-IT" b="1" dirty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5- osservare lo sviluppo dei batteri muffe dopo 3 giorni dal contatto sulla superficie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9104" y="3252097"/>
            <a:ext cx="452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Comic Sans MS" pitchFamily="66" charset="0"/>
              </a:rPr>
              <a:t>SUPERFICIE : maniglia della porta di uscita di sicurezza </a:t>
            </a:r>
          </a:p>
        </p:txBody>
      </p:sp>
    </p:spTree>
    <p:extLst>
      <p:ext uri="{BB962C8B-B14F-4D97-AF65-F5344CB8AC3E}">
        <p14:creationId xmlns:p14="http://schemas.microsoft.com/office/powerpoint/2010/main" val="406920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123728" y="116632"/>
            <a:ext cx="4513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Risultato finale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039962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1)                                   2)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2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0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Nella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prima </a:t>
            </a:r>
            <a:r>
              <a:rPr lang="it-IT" b="1" dirty="0" smtClean="0">
                <a:latin typeface="Comic Sans MS" pitchFamily="66" charset="0"/>
              </a:rPr>
              <a:t>immagine dove ce il terreno per la crescita di muffe non </a:t>
            </a:r>
          </a:p>
          <a:p>
            <a:r>
              <a:rPr lang="it-IT" b="1" dirty="0" smtClean="0">
                <a:latin typeface="Comic Sans MS" pitchFamily="66" charset="0"/>
              </a:rPr>
              <a:t>notiamo alcuna crescita di muffe o altri tipi di forme</a:t>
            </a:r>
          </a:p>
          <a:p>
            <a:endParaRPr lang="it-IT" b="1" dirty="0">
              <a:latin typeface="Comic Sans MS" pitchFamily="66" charset="0"/>
            </a:endParaRPr>
          </a:p>
          <a:p>
            <a:r>
              <a:rPr lang="it-IT" b="1" dirty="0" smtClean="0">
                <a:latin typeface="Comic Sans MS" pitchFamily="66" charset="0"/>
              </a:rPr>
              <a:t>Nella </a:t>
            </a:r>
            <a:r>
              <a:rPr lang="it-IT" b="1" u="sng" dirty="0" smtClean="0">
                <a:solidFill>
                  <a:srgbClr val="FF0000"/>
                </a:solidFill>
                <a:latin typeface="Comic Sans MS" pitchFamily="66" charset="0"/>
              </a:rPr>
              <a:t>seconda</a:t>
            </a:r>
            <a:r>
              <a:rPr lang="it-IT" b="1" dirty="0" smtClean="0">
                <a:latin typeface="Comic Sans MS" pitchFamily="66" charset="0"/>
              </a:rPr>
              <a:t> immagine notiamo che nel terreno per la crescita di </a:t>
            </a:r>
          </a:p>
          <a:p>
            <a:r>
              <a:rPr lang="it-IT" b="1" dirty="0" smtClean="0">
                <a:latin typeface="Comic Sans MS" pitchFamily="66" charset="0"/>
              </a:rPr>
              <a:t>batteri ci sono molte colonie ( insieme di miliardi di batteri raggruppati ) ne contiamo 16 più grandi e 12 – 13 più piccole </a:t>
            </a:r>
          </a:p>
          <a:p>
            <a:r>
              <a:rPr lang="it-IT" b="1" dirty="0" smtClean="0">
                <a:latin typeface="Comic Sans MS" pitchFamily="66" charset="0"/>
              </a:rPr>
              <a:t>Notiamo inoltre che sui bordi della slide il terreno scarseggia poiché</a:t>
            </a:r>
          </a:p>
          <a:p>
            <a:r>
              <a:rPr lang="it-IT" b="1" dirty="0" smtClean="0">
                <a:latin typeface="Comic Sans MS" pitchFamily="66" charset="0"/>
              </a:rPr>
              <a:t>i batteri si sono nutriti di queste sostanze chimiche . </a:t>
            </a:r>
          </a:p>
          <a:p>
            <a:r>
              <a:rPr lang="it-IT" b="1" dirty="0" smtClean="0">
                <a:latin typeface="Comic Sans MS" pitchFamily="66" charset="0"/>
              </a:rPr>
              <a:t>Forse anche perché il invece di 2 -3 giorni le slide flessibili sono </a:t>
            </a:r>
          </a:p>
          <a:p>
            <a:r>
              <a:rPr lang="it-IT" b="1" dirty="0" smtClean="0">
                <a:latin typeface="Comic Sans MS" pitchFamily="66" charset="0"/>
              </a:rPr>
              <a:t>restate nell’armadio termostatato ben 5 giorni e per questo il terreno si stava deteriorando . </a:t>
            </a:r>
          </a:p>
          <a:p>
            <a:endParaRPr lang="it-IT" b="1" dirty="0">
              <a:latin typeface="Comic Sans MS" pitchFamily="66" charset="0"/>
            </a:endParaRPr>
          </a:p>
          <a:p>
            <a:endParaRPr lang="it-IT" b="1" dirty="0" smtClean="0">
              <a:latin typeface="Comic Sans MS" pitchFamily="66" charset="0"/>
            </a:endParaRPr>
          </a:p>
          <a:p>
            <a:endParaRPr lang="it-IT" b="1" dirty="0">
              <a:latin typeface="Comic Sans MS" pitchFamily="66" charset="0"/>
            </a:endParaRPr>
          </a:p>
          <a:p>
            <a:endParaRPr lang="it-IT" b="1" dirty="0" smtClean="0">
              <a:latin typeface="Comic Sans MS" pitchFamily="66" charset="0"/>
            </a:endParaRPr>
          </a:p>
          <a:p>
            <a:endParaRPr lang="it-IT" b="1" dirty="0">
              <a:latin typeface="Comic Sans MS" pitchFamily="66" charset="0"/>
            </a:endParaRPr>
          </a:p>
          <a:p>
            <a:endParaRPr lang="it-IT" b="1" dirty="0" smtClean="0">
              <a:latin typeface="Comic Sans MS" pitchFamily="66" charset="0"/>
            </a:endParaRPr>
          </a:p>
          <a:p>
            <a:endParaRPr lang="it-IT" b="1" dirty="0">
              <a:latin typeface="Comic Sans MS" pitchFamily="66" charset="0"/>
            </a:endParaRPr>
          </a:p>
          <a:p>
            <a:endParaRPr lang="it-IT" b="1" dirty="0" smtClean="0">
              <a:latin typeface="Comic Sans MS" pitchFamily="66" charset="0"/>
            </a:endParaRPr>
          </a:p>
          <a:p>
            <a:endParaRPr lang="it-IT" b="1" dirty="0"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8621" y="2992682"/>
            <a:ext cx="405822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5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308</Words>
  <Application>Microsoft Office PowerPoint</Application>
  <PresentationFormat>Presentazione su schermo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Copa Cabana</dc:creator>
  <cp:lastModifiedBy>Utente</cp:lastModifiedBy>
  <cp:revision>19</cp:revision>
  <dcterms:created xsi:type="dcterms:W3CDTF">2012-05-20T13:17:34Z</dcterms:created>
  <dcterms:modified xsi:type="dcterms:W3CDTF">2012-05-20T17:02:47Z</dcterms:modified>
</cp:coreProperties>
</file>