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20404"/>
    <a:srgbClr val="FF0000"/>
    <a:srgbClr val="00FFCC"/>
    <a:srgbClr val="78EEF4"/>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120"/>
      </p:cViewPr>
      <p:guideLst>
        <p:guide orient="horz" pos="2160"/>
        <p:guide pos="2880"/>
      </p:guideLst>
    </p:cSldViewPr>
  </p:slideViewPr>
  <p:outlineViewPr>
    <p:cViewPr>
      <p:scale>
        <a:sx n="33" d="100"/>
        <a:sy n="33" d="100"/>
      </p:scale>
      <p:origin x="54" y="35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058F0F-5078-43DF-8A40-1452254BF2D3}" type="datetimeFigureOut">
              <a:rPr lang="it-IT" smtClean="0"/>
              <a:t>07/01/2013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36BB8-7163-4759-BD1D-6E280D487010}" type="slidenum">
              <a:rPr lang="it-IT" smtClean="0"/>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E058F0F-5078-43DF-8A40-1452254BF2D3}" type="datetimeFigureOut">
              <a:rPr lang="it-IT" smtClean="0"/>
              <a:t>07/01/2013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E058F0F-5078-43DF-8A40-1452254BF2D3}" type="datetimeFigureOut">
              <a:rPr lang="it-IT" smtClean="0"/>
              <a:t>07/01/2013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058F0F-5078-43DF-8A40-1452254BF2D3}" type="datetimeFigureOut">
              <a:rPr lang="it-IT" smtClean="0"/>
              <a:t>07/01/2013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36BB8-7163-4759-BD1D-6E280D487010}"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E058F0F-5078-43DF-8A40-1452254BF2D3}" type="datetimeFigureOut">
              <a:rPr lang="it-IT" smtClean="0"/>
              <a:t>07/01/2013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058F0F-5078-43DF-8A40-1452254BF2D3}" type="datetimeFigureOut">
              <a:rPr lang="it-IT" smtClean="0"/>
              <a:t>07/01/2013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636BB8-7163-4759-BD1D-6E280D487010}"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E058F0F-5078-43DF-8A40-1452254BF2D3}" type="datetimeFigureOut">
              <a:rPr lang="it-IT" smtClean="0"/>
              <a:t>07/01/2013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636BB8-7163-4759-BD1D-6E280D487010}" type="slidenum">
              <a:rPr lang="it-IT" smtClean="0"/>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E058F0F-5078-43DF-8A40-1452254BF2D3}" type="datetimeFigureOut">
              <a:rPr lang="it-IT" smtClean="0"/>
              <a:t>07/01/2013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58F0F-5078-43DF-8A40-1452254BF2D3}" type="datetimeFigureOut">
              <a:rPr lang="it-IT" smtClean="0"/>
              <a:t>07/01/2013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E058F0F-5078-43DF-8A40-1452254BF2D3}" type="datetimeFigureOut">
              <a:rPr lang="it-IT" smtClean="0"/>
              <a:t>07/01/2013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636BB8-7163-4759-BD1D-6E280D487010}"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E058F0F-5078-43DF-8A40-1452254BF2D3}" type="datetimeFigureOut">
              <a:rPr lang="it-IT" smtClean="0"/>
              <a:t>07/01/2013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636BB8-7163-4759-BD1D-6E280D487010}" type="slidenum">
              <a:rPr lang="it-IT" smtClean="0"/>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E058F0F-5078-43DF-8A40-1452254BF2D3}" type="datetimeFigureOut">
              <a:rPr lang="it-IT" smtClean="0"/>
              <a:t>07/01/2013</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6636BB8-7163-4759-BD1D-6E280D48701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214"/>
            <a:ext cx="9433048" cy="71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ottotitolo 2"/>
          <p:cNvSpPr>
            <a:spLocks noGrp="1"/>
          </p:cNvSpPr>
          <p:nvPr>
            <p:ph type="subTitle" idx="1"/>
          </p:nvPr>
        </p:nvSpPr>
        <p:spPr>
          <a:xfrm>
            <a:off x="0" y="6087916"/>
            <a:ext cx="5479085" cy="765689"/>
          </a:xfrm>
        </p:spPr>
        <p:txBody>
          <a:bodyPr>
            <a:normAutofit/>
          </a:bodyPr>
          <a:lstStyle/>
          <a:p>
            <a:r>
              <a:rPr lang="it-IT" b="1" dirty="0" smtClean="0">
                <a:solidFill>
                  <a:schemeClr val="bg1"/>
                </a:solidFill>
              </a:rPr>
              <a:t>Scuola I.I.S.S. ‘Mattei’  Rosignano S.(LI)</a:t>
            </a:r>
            <a:endParaRPr lang="it-IT" b="1" dirty="0">
              <a:solidFill>
                <a:schemeClr val="bg1"/>
              </a:solidFill>
            </a:endParaRPr>
          </a:p>
        </p:txBody>
      </p:sp>
      <p:sp>
        <p:nvSpPr>
          <p:cNvPr id="4" name="Rettangolo 3"/>
          <p:cNvSpPr/>
          <p:nvPr/>
        </p:nvSpPr>
        <p:spPr>
          <a:xfrm rot="20404006">
            <a:off x="-803990" y="781896"/>
            <a:ext cx="10308848" cy="2800767"/>
          </a:xfrm>
          <a:prstGeom prst="rect">
            <a:avLst/>
          </a:prstGeom>
          <a:noFill/>
        </p:spPr>
        <p:txBody>
          <a:bodyPr wrap="square" lIns="91440" tIns="45720" rIns="91440" bIns="45720">
            <a:spAutoFit/>
          </a:bodyPr>
          <a:lstStyle/>
          <a:p>
            <a:pPr algn="ctr"/>
            <a:r>
              <a:rPr lang="it-IT" sz="8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Andalus" pitchFamily="18" charset="-78"/>
                <a:cs typeface="Andalus" pitchFamily="18" charset="-78"/>
              </a:rPr>
              <a:t>Ricerca:          Pianeti </a:t>
            </a:r>
            <a:r>
              <a:rPr lang="it-IT" sz="88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Andalus" pitchFamily="18" charset="-78"/>
                <a:cs typeface="Andalus" pitchFamily="18" charset="-78"/>
              </a:rPr>
              <a:t>extrasolari</a:t>
            </a:r>
            <a:endParaRPr lang="it-IT" sz="8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798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91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24544" y="692696"/>
            <a:ext cx="9073008" cy="2232248"/>
          </a:xfrm>
        </p:spPr>
        <p:txBody>
          <a:bodyPr>
            <a:norm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Pianeti extrasolari</a:t>
            </a: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egnaposto contenuto 2"/>
          <p:cNvSpPr>
            <a:spLocks noGrp="1"/>
          </p:cNvSpPr>
          <p:nvPr>
            <p:ph sz="quarter" idx="13"/>
          </p:nvPr>
        </p:nvSpPr>
        <p:spPr>
          <a:xfrm>
            <a:off x="755576" y="2492896"/>
            <a:ext cx="8229600" cy="4896544"/>
          </a:xfrm>
        </p:spPr>
        <p:txBody>
          <a:bodyPr>
            <a:normAutofit/>
          </a:bodyPr>
          <a:lstStyle/>
          <a:p>
            <a:pPr marL="0" indent="0">
              <a:buNone/>
            </a:pPr>
            <a:endParaRPr lang="it-IT" dirty="0" smtClean="0"/>
          </a:p>
          <a:p>
            <a:pPr marL="0" indent="0">
              <a:buNone/>
            </a:pPr>
            <a:endParaRPr lang="it-IT" dirty="0"/>
          </a:p>
          <a:p>
            <a:pPr marL="0" indent="0">
              <a:buNone/>
            </a:pPr>
            <a:endParaRPr lang="it-IT" b="1" dirty="0">
              <a:solidFill>
                <a:srgbClr val="FF0000"/>
              </a:solidFill>
            </a:endParaRPr>
          </a:p>
          <a:p>
            <a:pPr marL="0" indent="0">
              <a:buNone/>
            </a:pPr>
            <a:endParaRPr lang="it-IT" sz="3700" b="1" dirty="0">
              <a:solidFill>
                <a:srgbClr val="00CC00"/>
              </a:solidFill>
              <a:latin typeface="Arabic Typesetting" pitchFamily="66" charset="-78"/>
              <a:cs typeface="Arabic Typesetting" pitchFamily="66" charset="-78"/>
            </a:endParaRPr>
          </a:p>
          <a:p>
            <a:pPr marL="0" indent="0">
              <a:buNone/>
            </a:pPr>
            <a:r>
              <a:rPr lang="it-IT" sz="2600" b="1" dirty="0" smtClean="0">
                <a:solidFill>
                  <a:srgbClr val="00CC00"/>
                </a:solidFill>
                <a:latin typeface="Andalus" pitchFamily="18" charset="-78"/>
                <a:cs typeface="Andalus" pitchFamily="18" charset="-78"/>
              </a:rPr>
              <a:t>Un </a:t>
            </a:r>
            <a:r>
              <a:rPr lang="it-IT" sz="2600" b="1" dirty="0">
                <a:solidFill>
                  <a:srgbClr val="00CC00"/>
                </a:solidFill>
                <a:latin typeface="Andalus" pitchFamily="18" charset="-78"/>
                <a:cs typeface="Andalus" pitchFamily="18" charset="-78"/>
              </a:rPr>
              <a:t>pianeta extrasolare (o </a:t>
            </a:r>
            <a:r>
              <a:rPr lang="it-IT" sz="2600" b="1" dirty="0" err="1">
                <a:solidFill>
                  <a:srgbClr val="00CC00"/>
                </a:solidFill>
                <a:latin typeface="Andalus" pitchFamily="18" charset="-78"/>
                <a:cs typeface="Andalus" pitchFamily="18" charset="-78"/>
              </a:rPr>
              <a:t>exopianeta</a:t>
            </a:r>
            <a:r>
              <a:rPr lang="it-IT" sz="2600" b="1" dirty="0">
                <a:solidFill>
                  <a:srgbClr val="00CC00"/>
                </a:solidFill>
                <a:latin typeface="Andalus" pitchFamily="18" charset="-78"/>
                <a:cs typeface="Andalus" pitchFamily="18" charset="-78"/>
              </a:rPr>
              <a:t>, o </a:t>
            </a:r>
            <a:r>
              <a:rPr lang="it-IT" sz="2600" b="1" dirty="0" err="1" smtClean="0">
                <a:solidFill>
                  <a:srgbClr val="00CC00"/>
                </a:solidFill>
                <a:latin typeface="Andalus" pitchFamily="18" charset="-78"/>
                <a:cs typeface="Andalus" pitchFamily="18" charset="-78"/>
              </a:rPr>
              <a:t>esopianeta</a:t>
            </a:r>
            <a:r>
              <a:rPr lang="it-IT" sz="2600" b="1" dirty="0" smtClean="0">
                <a:solidFill>
                  <a:srgbClr val="00CC00"/>
                </a:solidFill>
                <a:latin typeface="Andalus" pitchFamily="18" charset="-78"/>
                <a:cs typeface="Andalus" pitchFamily="18" charset="-78"/>
              </a:rPr>
              <a:t>)è un pianeta </a:t>
            </a:r>
            <a:r>
              <a:rPr lang="it-IT" sz="2600" b="1" dirty="0">
                <a:solidFill>
                  <a:srgbClr val="00CC00"/>
                </a:solidFill>
                <a:latin typeface="Andalus" pitchFamily="18" charset="-78"/>
                <a:cs typeface="Andalus" pitchFamily="18" charset="-78"/>
              </a:rPr>
              <a:t>fuori del sistema </a:t>
            </a:r>
            <a:r>
              <a:rPr lang="it-IT" sz="2600" b="1" dirty="0" smtClean="0">
                <a:solidFill>
                  <a:srgbClr val="00CC00"/>
                </a:solidFill>
                <a:latin typeface="Andalus" pitchFamily="18" charset="-78"/>
                <a:cs typeface="Andalus" pitchFamily="18" charset="-78"/>
              </a:rPr>
              <a:t>solare </a:t>
            </a:r>
            <a:r>
              <a:rPr lang="it-IT" sz="2600" b="1" dirty="0">
                <a:solidFill>
                  <a:srgbClr val="00CC00"/>
                </a:solidFill>
                <a:latin typeface="Andalus" pitchFamily="18" charset="-78"/>
                <a:cs typeface="Andalus" pitchFamily="18" charset="-78"/>
              </a:rPr>
              <a:t>in orbita intorno a una stella diversa dal Sole. Fino ad oggi, si conoscono soprattutto pianeti di tipo gigante gassoso, che sono </a:t>
            </a:r>
            <a:r>
              <a:rPr lang="it-IT" sz="2600" b="1" dirty="0" smtClean="0">
                <a:solidFill>
                  <a:srgbClr val="00CC00"/>
                </a:solidFill>
                <a:latin typeface="Andalus" pitchFamily="18" charset="-78"/>
                <a:cs typeface="Andalus" pitchFamily="18" charset="-78"/>
              </a:rPr>
              <a:t>più </a:t>
            </a:r>
            <a:r>
              <a:rPr lang="it-IT" sz="2600" b="1" dirty="0">
                <a:solidFill>
                  <a:srgbClr val="00CC00"/>
                </a:solidFill>
                <a:latin typeface="Andalus" pitchFamily="18" charset="-78"/>
                <a:cs typeface="Andalus" pitchFamily="18" charset="-78"/>
              </a:rPr>
              <a:t>semplici da </a:t>
            </a:r>
            <a:r>
              <a:rPr lang="it-IT" sz="2600" b="1" dirty="0" smtClean="0">
                <a:solidFill>
                  <a:srgbClr val="00CC00"/>
                </a:solidFill>
                <a:latin typeface="Andalus" pitchFamily="18" charset="-78"/>
                <a:cs typeface="Andalus" pitchFamily="18" charset="-78"/>
              </a:rPr>
              <a:t>rivelare.</a:t>
            </a:r>
            <a:endParaRPr lang="it-IT" sz="2600" b="1" dirty="0">
              <a:solidFill>
                <a:srgbClr val="00CC00"/>
              </a:solidFill>
              <a:latin typeface="Andalus" pitchFamily="18" charset="-78"/>
              <a:cs typeface="Andalus" pitchFamily="18" charset="-78"/>
            </a:endParaRPr>
          </a:p>
        </p:txBody>
      </p:sp>
    </p:spTree>
    <p:extLst>
      <p:ext uri="{BB962C8B-B14F-4D97-AF65-F5344CB8AC3E}">
        <p14:creationId xmlns:p14="http://schemas.microsoft.com/office/powerpoint/2010/main" val="15546845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8"/>
            <a:ext cx="9144000" cy="685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23528" y="0"/>
            <a:ext cx="8579296" cy="1143000"/>
          </a:xfrm>
        </p:spPr>
        <p:txBody>
          <a:bodyPr>
            <a:prstTxWarp prst="textTriangleInverted">
              <a:avLst/>
            </a:prstTxWarp>
            <a:normAutofit fontScale="90000"/>
          </a:bodyPr>
          <a:lstStyle/>
          <a:p>
            <a:pPr marL="0" indent="0" algn="ctr">
              <a:buNone/>
            </a:pPr>
            <a:r>
              <a:rPr lang="it-IT" b="1" dirty="0">
                <a:solidFill>
                  <a:srgbClr val="78EEF4"/>
                </a:solidFill>
                <a:effectLst/>
                <a:latin typeface="Book Antiqua" pitchFamily="18" charset="0"/>
              </a:rPr>
              <a:t>Quanti pianeti </a:t>
            </a:r>
            <a:r>
              <a:rPr lang="it-IT" b="1" dirty="0" smtClean="0">
                <a:solidFill>
                  <a:srgbClr val="78EEF4"/>
                </a:solidFill>
                <a:effectLst/>
                <a:latin typeface="Book Antiqua" pitchFamily="18" charset="0"/>
              </a:rPr>
              <a:t>extrasolari conosciamo?</a:t>
            </a:r>
            <a:endParaRPr lang="it-IT" b="1" dirty="0">
              <a:solidFill>
                <a:srgbClr val="78EEF4"/>
              </a:solidFill>
              <a:effectLst/>
              <a:latin typeface="Book Antiqua" pitchFamily="18" charset="0"/>
            </a:endParaRPr>
          </a:p>
        </p:txBody>
      </p:sp>
      <p:sp>
        <p:nvSpPr>
          <p:cNvPr id="3" name="Segnaposto contenuto 2"/>
          <p:cNvSpPr>
            <a:spLocks noGrp="1"/>
          </p:cNvSpPr>
          <p:nvPr>
            <p:ph sz="quarter" idx="13"/>
          </p:nvPr>
        </p:nvSpPr>
        <p:spPr>
          <a:xfrm>
            <a:off x="0" y="1627683"/>
            <a:ext cx="9144000" cy="5230317"/>
          </a:xfrm>
        </p:spPr>
        <p:txBody>
          <a:bodyPr>
            <a:noAutofit/>
          </a:bodyPr>
          <a:lstStyle/>
          <a:p>
            <a:pPr marL="0" indent="0">
              <a:buNone/>
            </a:pPr>
            <a:r>
              <a:rPr lang="it-IT" sz="3400" b="1" dirty="0" smtClean="0">
                <a:solidFill>
                  <a:srgbClr val="00FFCC"/>
                </a:solidFill>
                <a:latin typeface="Angsana New" pitchFamily="18" charset="-34"/>
                <a:cs typeface="Angsana New" pitchFamily="18" charset="-34"/>
              </a:rPr>
              <a:t>Le </a:t>
            </a:r>
            <a:r>
              <a:rPr lang="it-IT" sz="3400" b="1" dirty="0">
                <a:solidFill>
                  <a:srgbClr val="00FFCC"/>
                </a:solidFill>
                <a:latin typeface="Angsana New" pitchFamily="18" charset="-34"/>
                <a:cs typeface="Angsana New" pitchFamily="18" charset="-34"/>
              </a:rPr>
              <a:t>stelle intorno alle quali orbitano questi pianeti o stelle-ospiti sono </a:t>
            </a:r>
            <a:r>
              <a:rPr lang="it-IT" sz="3400" b="1" dirty="0" smtClean="0">
                <a:solidFill>
                  <a:srgbClr val="00FFCC"/>
                </a:solidFill>
                <a:latin typeface="Angsana New" pitchFamily="18" charset="-34"/>
                <a:cs typeface="Angsana New" pitchFamily="18" charset="-34"/>
              </a:rPr>
              <a:t>uniformemente </a:t>
            </a:r>
            <a:r>
              <a:rPr lang="it-IT" sz="3400" b="1" dirty="0">
                <a:solidFill>
                  <a:srgbClr val="00FFCC"/>
                </a:solidFill>
                <a:latin typeface="Angsana New" pitchFamily="18" charset="-34"/>
                <a:cs typeface="Angsana New" pitchFamily="18" charset="-34"/>
              </a:rPr>
              <a:t>distribuite nel cielo (cioè, se ne trovano in tutte le costellazioni). I pianeti extrasolari scoperti fin ad oggi si trovano in maggioranza nelle vicinanze immediate del Sole, a meno di 100 parsec, mentre la galassia ha un raggio di 10000 </a:t>
            </a:r>
            <a:r>
              <a:rPr lang="it-IT" sz="3400" b="1" dirty="0" smtClean="0">
                <a:solidFill>
                  <a:srgbClr val="00FFCC"/>
                </a:solidFill>
                <a:latin typeface="Angsana New" pitchFamily="18" charset="-34"/>
                <a:cs typeface="Angsana New" pitchFamily="18" charset="-34"/>
              </a:rPr>
              <a:t>parsec. </a:t>
            </a:r>
            <a:r>
              <a:rPr lang="it-IT" sz="3400" b="1" dirty="0">
                <a:solidFill>
                  <a:srgbClr val="00FFCC"/>
                </a:solidFill>
                <a:latin typeface="Angsana New" pitchFamily="18" charset="-34"/>
                <a:cs typeface="Angsana New" pitchFamily="18" charset="-34"/>
              </a:rPr>
              <a:t>Si pensa che il </a:t>
            </a:r>
            <a:r>
              <a:rPr lang="it-IT" sz="3400" b="1" dirty="0" smtClean="0">
                <a:solidFill>
                  <a:srgbClr val="00FFCC"/>
                </a:solidFill>
                <a:latin typeface="Angsana New" pitchFamily="18" charset="-34"/>
                <a:cs typeface="Angsana New" pitchFamily="18" charset="-34"/>
              </a:rPr>
              <a:t>7% delle </a:t>
            </a:r>
            <a:r>
              <a:rPr lang="it-IT" sz="3400" b="1" dirty="0">
                <a:solidFill>
                  <a:srgbClr val="00FFCC"/>
                </a:solidFill>
                <a:latin typeface="Angsana New" pitchFamily="18" charset="-34"/>
                <a:cs typeface="Angsana New" pitchFamily="18" charset="-34"/>
              </a:rPr>
              <a:t>stelle ha almeno un pianeta gigante il cui periodo è inferiore a 10 anni. Esistono circa 100 miliardi di stelle nella galassia. Ci sarebbero dunque numerose </a:t>
            </a:r>
            <a:r>
              <a:rPr lang="it-IT" sz="3400" b="1" dirty="0" smtClean="0">
                <a:solidFill>
                  <a:srgbClr val="00FFCC"/>
                </a:solidFill>
                <a:latin typeface="Angsana New" pitchFamily="18" charset="-34"/>
                <a:cs typeface="Angsana New" pitchFamily="18" charset="-34"/>
              </a:rPr>
              <a:t>decine </a:t>
            </a:r>
            <a:r>
              <a:rPr lang="it-IT" sz="3400" b="1" dirty="0">
                <a:solidFill>
                  <a:srgbClr val="00FFCC"/>
                </a:solidFill>
                <a:latin typeface="Angsana New" pitchFamily="18" charset="-34"/>
                <a:cs typeface="Angsana New" pitchFamily="18" charset="-34"/>
              </a:rPr>
              <a:t>di miliardi di pianeti </a:t>
            </a:r>
            <a:r>
              <a:rPr lang="it-IT" sz="3400" b="1" dirty="0" smtClean="0">
                <a:solidFill>
                  <a:srgbClr val="00FFCC"/>
                </a:solidFill>
                <a:latin typeface="Angsana New" pitchFamily="18" charset="-34"/>
                <a:cs typeface="Angsana New" pitchFamily="18" charset="-34"/>
              </a:rPr>
              <a:t>extrasolari </a:t>
            </a:r>
            <a:r>
              <a:rPr lang="it-IT" sz="3400" b="1" dirty="0">
                <a:solidFill>
                  <a:srgbClr val="00FFCC"/>
                </a:solidFill>
                <a:latin typeface="Angsana New" pitchFamily="18" charset="-34"/>
                <a:cs typeface="Angsana New" pitchFamily="18" charset="-34"/>
              </a:rPr>
              <a:t>nella galassia</a:t>
            </a:r>
            <a:r>
              <a:rPr lang="it-IT" sz="3400" b="1" dirty="0" smtClean="0">
                <a:solidFill>
                  <a:srgbClr val="00FFCC"/>
                </a:solidFill>
                <a:latin typeface="Angsana New" pitchFamily="18" charset="-34"/>
                <a:cs typeface="Angsana New" pitchFamily="18" charset="-34"/>
              </a:rPr>
              <a:t>.</a:t>
            </a:r>
          </a:p>
          <a:p>
            <a:pPr marL="0" indent="0">
              <a:buNone/>
            </a:pPr>
            <a:r>
              <a:rPr lang="it-IT" sz="3400" b="1" dirty="0" smtClean="0">
                <a:solidFill>
                  <a:srgbClr val="00FFCC"/>
                </a:solidFill>
                <a:latin typeface="Angsana New" pitchFamily="18" charset="-34"/>
                <a:cs typeface="Angsana New" pitchFamily="18" charset="-34"/>
              </a:rPr>
              <a:t>A </a:t>
            </a:r>
            <a:r>
              <a:rPr lang="it-IT" sz="3400" b="1" dirty="0">
                <a:solidFill>
                  <a:srgbClr val="00FFCC"/>
                </a:solidFill>
                <a:latin typeface="Angsana New" pitchFamily="18" charset="-34"/>
                <a:cs typeface="Angsana New" pitchFamily="18" charset="-34"/>
              </a:rPr>
              <a:t>dicembre  </a:t>
            </a:r>
            <a:r>
              <a:rPr lang="it-IT" sz="3400" b="1" dirty="0" smtClean="0">
                <a:solidFill>
                  <a:srgbClr val="00FFCC"/>
                </a:solidFill>
                <a:latin typeface="Angsana New" pitchFamily="18" charset="-34"/>
                <a:cs typeface="Angsana New" pitchFamily="18" charset="-34"/>
              </a:rPr>
              <a:t>del 2012 </a:t>
            </a:r>
            <a:r>
              <a:rPr lang="it-IT" sz="3400" b="1" dirty="0">
                <a:solidFill>
                  <a:srgbClr val="00FFCC"/>
                </a:solidFill>
                <a:latin typeface="Angsana New" pitchFamily="18" charset="-34"/>
                <a:cs typeface="Angsana New" pitchFamily="18" charset="-34"/>
              </a:rPr>
              <a:t>ne sono stati individuati </a:t>
            </a:r>
            <a:r>
              <a:rPr lang="it-IT" sz="3400" b="1" dirty="0" smtClean="0">
                <a:solidFill>
                  <a:srgbClr val="00FFCC"/>
                </a:solidFill>
                <a:latin typeface="Angsana New" pitchFamily="18" charset="-34"/>
                <a:cs typeface="Angsana New" pitchFamily="18" charset="-34"/>
              </a:rPr>
              <a:t>854.</a:t>
            </a:r>
            <a:endParaRPr lang="it-IT" sz="3400" b="1" dirty="0">
              <a:solidFill>
                <a:srgbClr val="00FFCC"/>
              </a:solidFill>
              <a:latin typeface="Angsana New" pitchFamily="18" charset="-34"/>
              <a:cs typeface="Angsana New" pitchFamily="18" charset="-34"/>
            </a:endParaRPr>
          </a:p>
        </p:txBody>
      </p:sp>
    </p:spTree>
    <p:extLst>
      <p:ext uri="{BB962C8B-B14F-4D97-AF65-F5344CB8AC3E}">
        <p14:creationId xmlns:p14="http://schemas.microsoft.com/office/powerpoint/2010/main" val="37025969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 y="6663"/>
            <a:ext cx="9138677" cy="68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73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sz="quarter" idx="13"/>
          </p:nvPr>
        </p:nvSpPr>
        <p:spPr>
          <a:xfrm>
            <a:off x="467544" y="1439501"/>
            <a:ext cx="8435280" cy="5400600"/>
          </a:xfrm>
        </p:spPr>
        <p:txBody>
          <a:bodyPr>
            <a:normAutofit fontScale="70000" lnSpcReduction="20000"/>
          </a:bodyPr>
          <a:lstStyle/>
          <a:p>
            <a:pPr marL="0" indent="0" algn="ctr">
              <a:buNone/>
            </a:pPr>
            <a:r>
              <a:rPr lang="it-IT" sz="9400" b="1" dirty="0" smtClean="0">
                <a:solidFill>
                  <a:srgbClr val="FF0000"/>
                </a:solidFill>
              </a:rPr>
              <a:t>SI</a:t>
            </a:r>
          </a:p>
          <a:p>
            <a:pPr marL="0" indent="0" algn="ctr">
              <a:buNone/>
            </a:pPr>
            <a:r>
              <a:rPr lang="it-IT" sz="3600" b="1" dirty="0" smtClean="0">
                <a:solidFill>
                  <a:srgbClr val="00FFCC"/>
                </a:solidFill>
                <a:latin typeface="Angsana New" pitchFamily="18" charset="-34"/>
                <a:cs typeface="Angsana New" pitchFamily="18" charset="-34"/>
              </a:rPr>
              <a:t>Perché i pianeti extrasolari sono tondi </a:t>
            </a:r>
            <a:r>
              <a:rPr lang="it-IT" sz="3600" b="1" dirty="0">
                <a:solidFill>
                  <a:srgbClr val="00FFCC"/>
                </a:solidFill>
                <a:latin typeface="Angsana New" pitchFamily="18" charset="-34"/>
                <a:cs typeface="Angsana New" pitchFamily="18" charset="-34"/>
              </a:rPr>
              <a:t>e</a:t>
            </a:r>
            <a:r>
              <a:rPr lang="it-IT" sz="3600" b="1" dirty="0" smtClean="0">
                <a:solidFill>
                  <a:srgbClr val="00FFCC"/>
                </a:solidFill>
                <a:latin typeface="Angsana New" pitchFamily="18" charset="-34"/>
                <a:cs typeface="Angsana New" pitchFamily="18" charset="-34"/>
              </a:rPr>
              <a:t> </a:t>
            </a:r>
            <a:r>
              <a:rPr lang="it-IT" sz="3600" b="1" dirty="0">
                <a:solidFill>
                  <a:srgbClr val="00FFCC"/>
                </a:solidFill>
                <a:latin typeface="Angsana New" pitchFamily="18" charset="-34"/>
                <a:cs typeface="Angsana New" pitchFamily="18" charset="-34"/>
              </a:rPr>
              <a:t>non </a:t>
            </a:r>
            <a:r>
              <a:rPr lang="it-IT" sz="3600" b="1" dirty="0" smtClean="0">
                <a:solidFill>
                  <a:srgbClr val="00FFCC"/>
                </a:solidFill>
                <a:latin typeface="Angsana New" pitchFamily="18" charset="-34"/>
                <a:cs typeface="Angsana New" pitchFamily="18" charset="-34"/>
              </a:rPr>
              <a:t>brillano come </a:t>
            </a:r>
            <a:r>
              <a:rPr lang="it-IT" sz="3600" b="1" dirty="0">
                <a:solidFill>
                  <a:srgbClr val="00FFCC"/>
                </a:solidFill>
                <a:latin typeface="Angsana New" pitchFamily="18" charset="-34"/>
                <a:cs typeface="Angsana New" pitchFamily="18" charset="-34"/>
              </a:rPr>
              <a:t>la </a:t>
            </a:r>
            <a:r>
              <a:rPr lang="it-IT" sz="3600" b="1" dirty="0" smtClean="0">
                <a:solidFill>
                  <a:srgbClr val="00FFCC"/>
                </a:solidFill>
                <a:latin typeface="Angsana New" pitchFamily="18" charset="-34"/>
                <a:cs typeface="Angsana New" pitchFamily="18" charset="-34"/>
              </a:rPr>
              <a:t>Terra</a:t>
            </a:r>
            <a:r>
              <a:rPr lang="it-IT" sz="4100" b="1" dirty="0" smtClean="0">
                <a:solidFill>
                  <a:srgbClr val="00FFCC"/>
                </a:solidFill>
                <a:latin typeface="Angsana New" pitchFamily="18" charset="-34"/>
                <a:cs typeface="Angsana New" pitchFamily="18" charset="-34"/>
              </a:rPr>
              <a:t>.</a:t>
            </a:r>
          </a:p>
          <a:p>
            <a:pPr marL="0" indent="0" algn="ctr">
              <a:buNone/>
            </a:pPr>
            <a:r>
              <a:rPr lang="it-IT" sz="8600" b="1" dirty="0" smtClean="0">
                <a:solidFill>
                  <a:srgbClr val="FF0000"/>
                </a:solidFill>
              </a:rPr>
              <a:t>NO</a:t>
            </a:r>
          </a:p>
          <a:p>
            <a:pPr marL="0" indent="0" algn="ctr">
              <a:buNone/>
            </a:pPr>
            <a:r>
              <a:rPr lang="it-IT" sz="3600" b="1" dirty="0" smtClean="0">
                <a:solidFill>
                  <a:srgbClr val="00FFCC"/>
                </a:solidFill>
                <a:latin typeface="Angsana New" pitchFamily="18" charset="-34"/>
                <a:cs typeface="Angsana New" pitchFamily="18" charset="-34"/>
              </a:rPr>
              <a:t>Perché  </a:t>
            </a:r>
            <a:r>
              <a:rPr lang="it-IT" sz="3600" b="1" dirty="0">
                <a:solidFill>
                  <a:srgbClr val="00FFCC"/>
                </a:solidFill>
                <a:latin typeface="Angsana New" pitchFamily="18" charset="-34"/>
                <a:cs typeface="Angsana New" pitchFamily="18" charset="-34"/>
              </a:rPr>
              <a:t>I primi pianeti extrasolari scoperti girano intorno ad una pulsar, una stella “morta”, che dopo l’esplosione </a:t>
            </a:r>
            <a:r>
              <a:rPr lang="it-IT" sz="3600" b="1" dirty="0" smtClean="0">
                <a:solidFill>
                  <a:srgbClr val="00FFCC"/>
                </a:solidFill>
                <a:latin typeface="Angsana New" pitchFamily="18" charset="-34"/>
                <a:cs typeface="Angsana New" pitchFamily="18" charset="-34"/>
              </a:rPr>
              <a:t> segna </a:t>
            </a:r>
            <a:r>
              <a:rPr lang="it-IT" sz="3600" b="1" dirty="0">
                <a:solidFill>
                  <a:srgbClr val="00FFCC"/>
                </a:solidFill>
                <a:latin typeface="Angsana New" pitchFamily="18" charset="-34"/>
                <a:cs typeface="Angsana New" pitchFamily="18" charset="-34"/>
              </a:rPr>
              <a:t>la fine della sua vita, si </a:t>
            </a:r>
            <a:r>
              <a:rPr lang="it-IT" sz="3600" b="1" dirty="0" smtClean="0">
                <a:solidFill>
                  <a:srgbClr val="00FFCC"/>
                </a:solidFill>
                <a:latin typeface="Angsana New" pitchFamily="18" charset="-34"/>
                <a:cs typeface="Angsana New" pitchFamily="18" charset="-34"/>
              </a:rPr>
              <a:t> trasforma  </a:t>
            </a:r>
            <a:r>
              <a:rPr lang="it-IT" sz="3600" b="1" dirty="0">
                <a:solidFill>
                  <a:srgbClr val="00FFCC"/>
                </a:solidFill>
                <a:latin typeface="Angsana New" pitchFamily="18" charset="-34"/>
                <a:cs typeface="Angsana New" pitchFamily="18" charset="-34"/>
              </a:rPr>
              <a:t>in un faro radio. E difficile sapere a cosa assomigliano questi pianeti. Molti dei pianeti scoperti sono estremamente massicci, fatti di gas e sono molto vicini dalla loro stella, molto </a:t>
            </a:r>
            <a:r>
              <a:rPr lang="it-IT" sz="3600" b="1" dirty="0" smtClean="0">
                <a:solidFill>
                  <a:srgbClr val="00FFCC"/>
                </a:solidFill>
                <a:latin typeface="Angsana New" pitchFamily="18" charset="-34"/>
                <a:cs typeface="Angsana New" pitchFamily="18" charset="-34"/>
              </a:rPr>
              <a:t>più </a:t>
            </a:r>
            <a:r>
              <a:rPr lang="it-IT" sz="3600" b="1" dirty="0">
                <a:solidFill>
                  <a:srgbClr val="00FFCC"/>
                </a:solidFill>
                <a:latin typeface="Angsana New" pitchFamily="18" charset="-34"/>
                <a:cs typeface="Angsana New" pitchFamily="18" charset="-34"/>
              </a:rPr>
              <a:t>vicini di quanto Mercurio lo è al </a:t>
            </a:r>
            <a:r>
              <a:rPr lang="it-IT" sz="3600" b="1" dirty="0" smtClean="0">
                <a:solidFill>
                  <a:srgbClr val="00FFCC"/>
                </a:solidFill>
                <a:latin typeface="Angsana New" pitchFamily="18" charset="-34"/>
                <a:cs typeface="Angsana New" pitchFamily="18" charset="-34"/>
              </a:rPr>
              <a:t>Sole. La </a:t>
            </a:r>
            <a:r>
              <a:rPr lang="it-IT" sz="3600" b="1" dirty="0">
                <a:solidFill>
                  <a:srgbClr val="00FFCC"/>
                </a:solidFill>
                <a:latin typeface="Angsana New" pitchFamily="18" charset="-34"/>
                <a:cs typeface="Angsana New" pitchFamily="18" charset="-34"/>
              </a:rPr>
              <a:t>maggior parte dei pianeti extrasolari hanno delle orbite allungate, che li allontanano e li </a:t>
            </a:r>
            <a:r>
              <a:rPr lang="it-IT" sz="3600" b="1" dirty="0" smtClean="0">
                <a:solidFill>
                  <a:srgbClr val="00FFCC"/>
                </a:solidFill>
                <a:latin typeface="Angsana New" pitchFamily="18" charset="-34"/>
                <a:cs typeface="Angsana New" pitchFamily="18" charset="-34"/>
              </a:rPr>
              <a:t>avvicinano </a:t>
            </a:r>
            <a:r>
              <a:rPr lang="it-IT" sz="3600" b="1" dirty="0">
                <a:solidFill>
                  <a:srgbClr val="00FFCC"/>
                </a:solidFill>
                <a:latin typeface="Angsana New" pitchFamily="18" charset="-34"/>
                <a:cs typeface="Angsana New" pitchFamily="18" charset="-34"/>
              </a:rPr>
              <a:t>della loro stella, mentre la Terra resta a una distanza dal Sole che cambia molto poco.</a:t>
            </a:r>
            <a:endParaRPr lang="it-IT" sz="3600" b="1" dirty="0" smtClean="0">
              <a:solidFill>
                <a:srgbClr val="00FFCC"/>
              </a:solidFill>
              <a:latin typeface="Angsana New" pitchFamily="18" charset="-34"/>
              <a:cs typeface="Angsana New" pitchFamily="18" charset="-34"/>
            </a:endParaRPr>
          </a:p>
        </p:txBody>
      </p:sp>
      <p:sp>
        <p:nvSpPr>
          <p:cNvPr id="5" name="Rettangolo 4"/>
          <p:cNvSpPr/>
          <p:nvPr/>
        </p:nvSpPr>
        <p:spPr>
          <a:xfrm>
            <a:off x="0" y="0"/>
            <a:ext cx="9144000" cy="923330"/>
          </a:xfrm>
          <a:prstGeom prst="rect">
            <a:avLst/>
          </a:prstGeom>
          <a:noFill/>
        </p:spPr>
        <p:txBody>
          <a:bodyPr wrap="square" lIns="91440" tIns="45720" rIns="91440" bIns="45720">
            <a:spAutoFit/>
          </a:bodyPr>
          <a:lstStyle/>
          <a:p>
            <a:pPr algn="ct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it-IT"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  Pianeti extrasolari </a:t>
            </a:r>
            <a:r>
              <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sono uguali alla </a:t>
            </a:r>
            <a:r>
              <a:rPr lang="it-IT"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Terra?</a:t>
            </a:r>
            <a:endPar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18106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7"/>
            <a:ext cx="9144000" cy="696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1404664" y="9397"/>
            <a:ext cx="8301608" cy="1123403"/>
          </a:xfrm>
        </p:spPr>
        <p:txBody>
          <a:bodyPr>
            <a:normAutofit fontScale="90000"/>
          </a:bodyPr>
          <a:lstStyle/>
          <a:p>
            <a:pPr marL="0" indent="0">
              <a:buNone/>
            </a:pPr>
            <a:r>
              <a:rPr lang="it-IT"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Metodi </a:t>
            </a:r>
            <a:r>
              <a:rPr lang="it-IT"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 </a:t>
            </a:r>
            <a:r>
              <a:rPr lang="it-IT"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individuazione </a:t>
            </a:r>
            <a:r>
              <a:rPr lang="it-IT"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 pianeti </a:t>
            </a:r>
            <a:r>
              <a:rPr lang="it-IT"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extrasolari</a:t>
            </a:r>
            <a:endParaRPr lang="it-IT"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egnaposto contenuto 2"/>
          <p:cNvSpPr>
            <a:spLocks noGrp="1"/>
          </p:cNvSpPr>
          <p:nvPr>
            <p:ph sz="quarter" idx="13"/>
          </p:nvPr>
        </p:nvSpPr>
        <p:spPr>
          <a:xfrm>
            <a:off x="179512" y="1600200"/>
            <a:ext cx="8712968" cy="5257800"/>
          </a:xfrm>
        </p:spPr>
        <p:txBody>
          <a:bodyPr>
            <a:noAutofit/>
          </a:bodyPr>
          <a:lstStyle/>
          <a:p>
            <a:pPr marL="0" indent="0">
              <a:buNone/>
            </a:pPr>
            <a:r>
              <a:rPr lang="it-IT" sz="2500" b="1" dirty="0" smtClean="0">
                <a:solidFill>
                  <a:srgbClr val="FFFF00"/>
                </a:solidFill>
                <a:latin typeface="AngsanaUPC" pitchFamily="18" charset="-34"/>
                <a:cs typeface="AngsanaUPC" pitchFamily="18" charset="-34"/>
              </a:rPr>
              <a:t>I </a:t>
            </a:r>
            <a:r>
              <a:rPr lang="it-IT" sz="2500" b="1" dirty="0">
                <a:solidFill>
                  <a:srgbClr val="FFFF00"/>
                </a:solidFill>
                <a:latin typeface="AngsanaUPC" pitchFamily="18" charset="-34"/>
                <a:cs typeface="AngsanaUPC" pitchFamily="18" charset="-34"/>
              </a:rPr>
              <a:t>metodi di individuazione di pianeti </a:t>
            </a:r>
            <a:r>
              <a:rPr lang="it-IT" sz="2500" b="1" dirty="0" smtClean="0">
                <a:solidFill>
                  <a:srgbClr val="FFFF00"/>
                </a:solidFill>
                <a:latin typeface="AngsanaUPC" pitchFamily="18" charset="-34"/>
                <a:cs typeface="AngsanaUPC" pitchFamily="18" charset="-34"/>
              </a:rPr>
              <a:t>extrasolari </a:t>
            </a:r>
            <a:r>
              <a:rPr lang="it-IT" sz="2500" b="1" dirty="0">
                <a:solidFill>
                  <a:srgbClr val="FFFF00"/>
                </a:solidFill>
                <a:latin typeface="AngsanaUPC" pitchFamily="18" charset="-34"/>
                <a:cs typeface="AngsanaUPC" pitchFamily="18" charset="-34"/>
              </a:rPr>
              <a:t>sono </a:t>
            </a:r>
            <a:r>
              <a:rPr lang="it-IT" sz="2500" b="1" dirty="0" smtClean="0">
                <a:solidFill>
                  <a:srgbClr val="FFFF00"/>
                </a:solidFill>
                <a:latin typeface="AngsanaUPC" pitchFamily="18" charset="-34"/>
                <a:cs typeface="AngsanaUPC" pitchFamily="18" charset="-34"/>
              </a:rPr>
              <a:t>due :</a:t>
            </a:r>
            <a:endParaRPr lang="it-IT" sz="2500" b="1" dirty="0">
              <a:solidFill>
                <a:srgbClr val="FFFF00"/>
              </a:solidFill>
              <a:latin typeface="AngsanaUPC" pitchFamily="18" charset="-34"/>
              <a:cs typeface="AngsanaUPC" pitchFamily="18" charset="-34"/>
            </a:endParaRPr>
          </a:p>
          <a:p>
            <a:pPr>
              <a:buFont typeface="Wingdings" pitchFamily="2" charset="2"/>
              <a:buChar char="Ø"/>
            </a:pPr>
            <a:r>
              <a:rPr lang="it-IT" sz="2500" b="1" dirty="0" smtClean="0">
                <a:solidFill>
                  <a:srgbClr val="FFFF00"/>
                </a:solidFill>
                <a:latin typeface="AngsanaUPC" pitchFamily="18" charset="-34"/>
                <a:cs typeface="AngsanaUPC" pitchFamily="18" charset="-34"/>
              </a:rPr>
              <a:t>rilevamento diretto</a:t>
            </a:r>
          </a:p>
          <a:p>
            <a:pPr>
              <a:buFont typeface="Wingdings" pitchFamily="2" charset="2"/>
              <a:buChar char="Ø"/>
            </a:pPr>
            <a:r>
              <a:rPr lang="it-IT" sz="2500" b="1" dirty="0">
                <a:solidFill>
                  <a:srgbClr val="FFFF00"/>
                </a:solidFill>
                <a:latin typeface="AngsanaUPC" pitchFamily="18" charset="-34"/>
                <a:cs typeface="AngsanaUPC" pitchFamily="18" charset="-34"/>
              </a:rPr>
              <a:t>rilevamento indiretto</a:t>
            </a:r>
            <a:r>
              <a:rPr lang="it-IT" sz="2500" b="1" dirty="0" smtClean="0">
                <a:solidFill>
                  <a:srgbClr val="FFFF00"/>
                </a:solidFill>
                <a:latin typeface="AngsanaUPC" pitchFamily="18" charset="-34"/>
                <a:cs typeface="AngsanaUPC" pitchFamily="18" charset="-34"/>
              </a:rPr>
              <a:t>.</a:t>
            </a:r>
          </a:p>
          <a:p>
            <a:pPr>
              <a:buFont typeface="Wingdings" pitchFamily="2" charset="2"/>
              <a:buChar char="Ø"/>
            </a:pPr>
            <a:endParaRPr lang="it-IT" sz="2500" b="1" dirty="0">
              <a:solidFill>
                <a:srgbClr val="FFFF00"/>
              </a:solidFill>
              <a:latin typeface="AngsanaUPC" pitchFamily="18" charset="-34"/>
              <a:cs typeface="AngsanaUPC" pitchFamily="18" charset="-34"/>
            </a:endParaRPr>
          </a:p>
          <a:p>
            <a:pPr marL="0" indent="0">
              <a:buNone/>
            </a:pPr>
            <a:r>
              <a:rPr lang="it-IT" sz="2500" b="1" dirty="0" smtClean="0">
                <a:solidFill>
                  <a:srgbClr val="0070C0"/>
                </a:solidFill>
                <a:latin typeface="AngsanaUPC" pitchFamily="18" charset="-34"/>
                <a:cs typeface="AngsanaUPC" pitchFamily="18" charset="-34"/>
              </a:rPr>
              <a:t>Nella </a:t>
            </a:r>
            <a:r>
              <a:rPr lang="it-IT" sz="2500" b="1" dirty="0">
                <a:solidFill>
                  <a:srgbClr val="0070C0"/>
                </a:solidFill>
                <a:latin typeface="AngsanaUPC" pitchFamily="18" charset="-34"/>
                <a:cs typeface="AngsanaUPC" pitchFamily="18" charset="-34"/>
              </a:rPr>
              <a:t>classe del rilevamento diretto si includono tutte le tecniche che permettono di osservare direttamente al telescopio questi pianeti. Nella classe del rilevamento indiretto ricadono quelle tecniche che permettono di individuare un pianeta a partire dagli effetti che esso </a:t>
            </a:r>
            <a:r>
              <a:rPr lang="it-IT" sz="2500" b="1" dirty="0" smtClean="0">
                <a:solidFill>
                  <a:srgbClr val="0070C0"/>
                </a:solidFill>
                <a:latin typeface="AngsanaUPC" pitchFamily="18" charset="-34"/>
                <a:cs typeface="AngsanaUPC" pitchFamily="18" charset="-34"/>
              </a:rPr>
              <a:t>induce  </a:t>
            </a:r>
            <a:r>
              <a:rPr lang="it-IT" sz="2500" b="1" dirty="0">
                <a:solidFill>
                  <a:srgbClr val="0070C0"/>
                </a:solidFill>
                <a:latin typeface="AngsanaUPC" pitchFamily="18" charset="-34"/>
                <a:cs typeface="AngsanaUPC" pitchFamily="18" charset="-34"/>
              </a:rPr>
              <a:t>sulla </a:t>
            </a:r>
            <a:r>
              <a:rPr lang="it-IT" sz="2500" b="1" dirty="0" smtClean="0">
                <a:solidFill>
                  <a:srgbClr val="0070C0"/>
                </a:solidFill>
                <a:latin typeface="AngsanaUPC" pitchFamily="18" charset="-34"/>
                <a:cs typeface="AngsanaUPC" pitchFamily="18" charset="-34"/>
              </a:rPr>
              <a:t>stella </a:t>
            </a:r>
            <a:r>
              <a:rPr lang="it-IT" sz="2500" b="1" dirty="0">
                <a:solidFill>
                  <a:srgbClr val="0070C0"/>
                </a:solidFill>
                <a:latin typeface="AngsanaUPC" pitchFamily="18" charset="-34"/>
                <a:cs typeface="AngsanaUPC" pitchFamily="18" charset="-34"/>
              </a:rPr>
              <a:t>ospite.</a:t>
            </a:r>
          </a:p>
          <a:p>
            <a:pPr marL="0" indent="0">
              <a:buNone/>
            </a:pPr>
            <a:r>
              <a:rPr lang="it-IT" sz="2500" b="1" dirty="0">
                <a:solidFill>
                  <a:srgbClr val="0070C0"/>
                </a:solidFill>
                <a:latin typeface="AngsanaUPC" pitchFamily="18" charset="-34"/>
                <a:cs typeface="AngsanaUPC" pitchFamily="18" charset="-34"/>
              </a:rPr>
              <a:t>Per confermare un pianeta e meglio definirne le caratteristiche fisiche è necessario l'utilizzo di più tecniche differenti. Al momento attuale il metodo di ricerca più </a:t>
            </a:r>
            <a:r>
              <a:rPr lang="it-IT" sz="2500" b="1" dirty="0" smtClean="0">
                <a:solidFill>
                  <a:srgbClr val="0070C0"/>
                </a:solidFill>
                <a:latin typeface="AngsanaUPC" pitchFamily="18" charset="-34"/>
                <a:cs typeface="AngsanaUPC" pitchFamily="18" charset="-34"/>
              </a:rPr>
              <a:t> fruttuoso </a:t>
            </a:r>
            <a:r>
              <a:rPr lang="it-IT" sz="2500" b="1" dirty="0">
                <a:solidFill>
                  <a:srgbClr val="0070C0"/>
                </a:solidFill>
                <a:latin typeface="AngsanaUPC" pitchFamily="18" charset="-34"/>
                <a:cs typeface="AngsanaUPC" pitchFamily="18" charset="-34"/>
              </a:rPr>
              <a:t>è quello delle velocità radiali che ha fornito 203 pianeti sui circa 500 noti, seguito da quello dei transiti</a:t>
            </a:r>
            <a:r>
              <a:rPr lang="it-IT" sz="2500" b="1" dirty="0" smtClean="0">
                <a:solidFill>
                  <a:srgbClr val="0070C0"/>
                </a:solidFill>
                <a:latin typeface="AngsanaUPC" pitchFamily="18" charset="-34"/>
                <a:cs typeface="AngsanaUPC" pitchFamily="18" charset="-34"/>
              </a:rPr>
              <a:t>.</a:t>
            </a:r>
            <a:endParaRPr lang="it-IT" sz="2500" b="1" dirty="0">
              <a:solidFill>
                <a:srgbClr val="0070C0"/>
              </a:solidFill>
              <a:latin typeface="AngsanaUPC" pitchFamily="18" charset="-34"/>
              <a:cs typeface="AngsanaUPC" pitchFamily="18" charset="-34"/>
            </a:endParaRPr>
          </a:p>
        </p:txBody>
      </p:sp>
    </p:spTree>
    <p:extLst>
      <p:ext uri="{BB962C8B-B14F-4D97-AF65-F5344CB8AC3E}">
        <p14:creationId xmlns:p14="http://schemas.microsoft.com/office/powerpoint/2010/main" val="1827344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0"/>
            <a:ext cx="11593288" cy="706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539552" y="404664"/>
            <a:ext cx="8280920" cy="1080120"/>
          </a:xfrm>
          <a:effectLst>
            <a:outerShdw blurRad="50800" dist="50800" dir="5400000" algn="ctr" rotWithShape="0">
              <a:schemeClr val="tx2">
                <a:lumMod val="60000"/>
                <a:lumOff val="40000"/>
              </a:schemeClr>
            </a:outerShdw>
          </a:effectLst>
          <a:scene3d>
            <a:camera prst="orthographicFront"/>
            <a:lightRig rig="threePt" dir="t"/>
          </a:scene3d>
          <a:sp3d>
            <a:bevelT/>
          </a:sp3d>
        </p:spPr>
        <p:txBody>
          <a:bodyPr>
            <a:prstTxWarp prst="textButton">
              <a:avLst/>
            </a:prstTxWarp>
            <a:noAutofit/>
          </a:bodyPr>
          <a:lstStyle/>
          <a:p>
            <a:pPr algn="r"/>
            <a:r>
              <a:rPr lang="it-IT" sz="7200" b="1" dirty="0" smtClean="0">
                <a:solidFill>
                  <a:schemeClr val="bg1"/>
                </a:solidFill>
                <a:effectLst>
                  <a:innerShdw blurRad="63500" dist="50800" dir="16200000">
                    <a:prstClr val="black">
                      <a:alpha val="50000"/>
                    </a:prstClr>
                  </a:innerShdw>
                </a:effectLst>
              </a:rPr>
              <a:t>Il più </a:t>
            </a:r>
            <a:r>
              <a:rPr lang="it-IT" sz="4000" b="1" dirty="0">
                <a:solidFill>
                  <a:schemeClr val="bg1"/>
                </a:solidFill>
                <a:effectLst>
                  <a:innerShdw blurRad="63500" dist="50800" dir="16200000">
                    <a:prstClr val="black">
                      <a:alpha val="50000"/>
                    </a:prstClr>
                  </a:innerShdw>
                </a:effectLst>
              </a:rPr>
              <a:t>piccolo</a:t>
            </a:r>
            <a:r>
              <a:rPr lang="it-IT" sz="7200" b="1" dirty="0">
                <a:solidFill>
                  <a:schemeClr val="bg1"/>
                </a:solidFill>
                <a:effectLst>
                  <a:innerShdw blurRad="63500" dist="50800" dir="16200000">
                    <a:prstClr val="black">
                      <a:alpha val="50000"/>
                    </a:prstClr>
                  </a:innerShdw>
                </a:effectLst>
              </a:rPr>
              <a:t> pianeta extrasolare</a:t>
            </a:r>
          </a:p>
        </p:txBody>
      </p:sp>
      <p:sp>
        <p:nvSpPr>
          <p:cNvPr id="3" name="Segnaposto contenuto 2"/>
          <p:cNvSpPr>
            <a:spLocks noGrp="1"/>
          </p:cNvSpPr>
          <p:nvPr>
            <p:ph sz="quarter" idx="13"/>
          </p:nvPr>
        </p:nvSpPr>
        <p:spPr>
          <a:xfrm>
            <a:off x="25493" y="1268760"/>
            <a:ext cx="9118507" cy="5589240"/>
          </a:xfrm>
        </p:spPr>
        <p:txBody>
          <a:bodyPr>
            <a:normAutofit fontScale="85000" lnSpcReduction="10000"/>
          </a:bodyPr>
          <a:lstStyle/>
          <a:p>
            <a:pPr marL="0" indent="0" algn="ctr">
              <a:buNone/>
            </a:pPr>
            <a:r>
              <a:rPr lang="it-IT" sz="1800" b="1" dirty="0" smtClean="0">
                <a:solidFill>
                  <a:schemeClr val="bg1"/>
                </a:solidFill>
                <a:latin typeface="Constantia" pitchFamily="18" charset="0"/>
              </a:rPr>
              <a:t>          Un </a:t>
            </a:r>
            <a:r>
              <a:rPr lang="it-IT" sz="1800" b="1" dirty="0">
                <a:solidFill>
                  <a:schemeClr val="bg1"/>
                </a:solidFill>
                <a:latin typeface="Constantia" pitchFamily="18" charset="0"/>
              </a:rPr>
              <a:t>gruppo di astronomi europei ha scoperto il più piccolo pianeta finora osservato in orbita attorno a una stella diversa dal Sole (un cosiddetto "</a:t>
            </a:r>
            <a:r>
              <a:rPr lang="it-IT" sz="1800" b="1" dirty="0" err="1">
                <a:solidFill>
                  <a:schemeClr val="bg1"/>
                </a:solidFill>
                <a:latin typeface="Constantia" pitchFamily="18" charset="0"/>
              </a:rPr>
              <a:t>esopianeta</a:t>
            </a:r>
            <a:r>
              <a:rPr lang="it-IT" sz="1800" b="1" dirty="0" smtClean="0">
                <a:solidFill>
                  <a:schemeClr val="bg1"/>
                </a:solidFill>
                <a:latin typeface="Constantia" pitchFamily="18" charset="0"/>
              </a:rPr>
              <a:t>"). </a:t>
            </a:r>
          </a:p>
          <a:p>
            <a:pPr marL="0" indent="0" algn="ctr">
              <a:buNone/>
            </a:pPr>
            <a:endParaRPr lang="it-IT" sz="1800" b="1" dirty="0">
              <a:solidFill>
                <a:schemeClr val="bg1"/>
              </a:solidFill>
              <a:latin typeface="Constantia" pitchFamily="18" charset="0"/>
            </a:endParaRP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r>
              <a:rPr lang="it-IT" sz="1800" b="1" dirty="0" smtClean="0">
                <a:solidFill>
                  <a:schemeClr val="bg1"/>
                </a:solidFill>
                <a:latin typeface="Constantia" pitchFamily="18" charset="0"/>
              </a:rPr>
              <a:t>  Il pianeta si trova attorno alla stella mu </a:t>
            </a:r>
            <a:r>
              <a:rPr lang="it-IT" sz="1800" b="1" dirty="0" err="1" smtClean="0">
                <a:solidFill>
                  <a:schemeClr val="bg1"/>
                </a:solidFill>
                <a:latin typeface="Constantia" pitchFamily="18" charset="0"/>
              </a:rPr>
              <a:t>Arae</a:t>
            </a:r>
            <a:r>
              <a:rPr lang="it-IT" sz="1800" b="1" dirty="0" smtClean="0">
                <a:solidFill>
                  <a:schemeClr val="bg1"/>
                </a:solidFill>
                <a:latin typeface="Constantia" pitchFamily="18" charset="0"/>
              </a:rPr>
              <a:t>, nella costellazione meridionale dell'Altare.  Si tratta del secondo pianeta scoperto attorno a questa stella, ed esegue una rivoluzione completa in 9,5 giorni. </a:t>
            </a: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endParaRPr lang="it-IT" sz="1800" b="1" dirty="0" smtClean="0">
              <a:solidFill>
                <a:schemeClr val="bg1"/>
              </a:solidFill>
              <a:latin typeface="Constantia" pitchFamily="18" charset="0"/>
            </a:endParaRPr>
          </a:p>
          <a:p>
            <a:pPr marL="0" indent="0" algn="ctr">
              <a:buNone/>
            </a:pPr>
            <a:endParaRPr lang="it-IT" sz="1800" b="1" dirty="0">
              <a:solidFill>
                <a:schemeClr val="bg1"/>
              </a:solidFill>
              <a:latin typeface="Constantia" pitchFamily="18" charset="0"/>
            </a:endParaRPr>
          </a:p>
          <a:p>
            <a:pPr marL="0" indent="0" algn="ctr">
              <a:buNone/>
            </a:pPr>
            <a:r>
              <a:rPr lang="it-IT" sz="1800" b="1" dirty="0" smtClean="0">
                <a:solidFill>
                  <a:schemeClr val="bg1"/>
                </a:solidFill>
                <a:latin typeface="Constantia" pitchFamily="18" charset="0"/>
              </a:rPr>
              <a:t>        Con </a:t>
            </a:r>
            <a:r>
              <a:rPr lang="it-IT" sz="1800" b="1" dirty="0">
                <a:solidFill>
                  <a:schemeClr val="bg1"/>
                </a:solidFill>
                <a:latin typeface="Constantia" pitchFamily="18" charset="0"/>
              </a:rPr>
              <a:t>una massa pari a soltanto 14 volte quella della Terra, il nuovo pianeta ha una massa molto simile a quella di Urano, il più piccolo dei pianeti giganti del Sistema Solare</a:t>
            </a:r>
            <a:r>
              <a:rPr lang="it-IT" sz="1800" b="1" dirty="0">
                <a:latin typeface="Constantia" pitchFamily="18" charset="0"/>
              </a:rPr>
              <a:t>.</a:t>
            </a:r>
          </a:p>
        </p:txBody>
      </p:sp>
    </p:spTree>
    <p:extLst>
      <p:ext uri="{BB962C8B-B14F-4D97-AF65-F5344CB8AC3E}">
        <p14:creationId xmlns:p14="http://schemas.microsoft.com/office/powerpoint/2010/main" val="2404586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4" y="0"/>
            <a:ext cx="9258171" cy="687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rot="1771496">
            <a:off x="3224191" y="1663797"/>
            <a:ext cx="6181653" cy="739398"/>
          </a:xfrm>
        </p:spPr>
        <p:txBody>
          <a:bodyPr>
            <a:prstTxWarp prst="textButton">
              <a:avLst>
                <a:gd name="adj" fmla="val 10069455"/>
              </a:avLst>
            </a:prstTxWarp>
            <a:normAutofit fontScale="90000"/>
            <a:scene3d>
              <a:camera prst="perspectiveRight"/>
              <a:lightRig rig="threePt" dir="t"/>
            </a:scene3d>
          </a:bodyPr>
          <a:lstStyle/>
          <a:p>
            <a:r>
              <a:rPr lang="it-IT" b="1" dirty="0" smtClean="0">
                <a:ln>
                  <a:solidFill>
                    <a:srgbClr val="FF0000"/>
                  </a:solidFill>
                </a:ln>
                <a:solidFill>
                  <a:srgbClr val="FFFF00"/>
                </a:solidFill>
                <a:effectLst/>
                <a:latin typeface="Constantia" pitchFamily="18" charset="0"/>
              </a:rPr>
              <a:t>Il più </a:t>
            </a:r>
            <a:r>
              <a:rPr lang="it-IT" sz="9800" b="1" dirty="0" smtClean="0">
                <a:ln>
                  <a:solidFill>
                    <a:srgbClr val="FF0000"/>
                  </a:solidFill>
                </a:ln>
                <a:solidFill>
                  <a:srgbClr val="FFFF00"/>
                </a:solidFill>
                <a:effectLst/>
                <a:latin typeface="Constantia" pitchFamily="18" charset="0"/>
              </a:rPr>
              <a:t>Grande</a:t>
            </a:r>
            <a:r>
              <a:rPr lang="it-IT" b="1" dirty="0" smtClean="0">
                <a:ln>
                  <a:solidFill>
                    <a:srgbClr val="FF0000"/>
                  </a:solidFill>
                </a:ln>
                <a:solidFill>
                  <a:srgbClr val="FFFF00"/>
                </a:solidFill>
                <a:effectLst/>
                <a:latin typeface="Constantia" pitchFamily="18" charset="0"/>
              </a:rPr>
              <a:t> pianeta extrasolare</a:t>
            </a:r>
            <a:endParaRPr lang="it-IT" b="1" dirty="0">
              <a:ln>
                <a:solidFill>
                  <a:srgbClr val="FF0000"/>
                </a:solidFill>
              </a:ln>
              <a:solidFill>
                <a:srgbClr val="FFFF00"/>
              </a:solidFill>
              <a:effectLst/>
              <a:latin typeface="Constantia" pitchFamily="18" charset="0"/>
            </a:endParaRPr>
          </a:p>
        </p:txBody>
      </p:sp>
      <p:sp>
        <p:nvSpPr>
          <p:cNvPr id="3" name="Segnaposto contenuto 2"/>
          <p:cNvSpPr>
            <a:spLocks noGrp="1"/>
          </p:cNvSpPr>
          <p:nvPr>
            <p:ph sz="quarter" idx="13"/>
          </p:nvPr>
        </p:nvSpPr>
        <p:spPr>
          <a:xfrm rot="1730966">
            <a:off x="-1244090" y="3386757"/>
            <a:ext cx="8479565" cy="4637502"/>
          </a:xfrm>
        </p:spPr>
        <p:txBody>
          <a:bodyPr>
            <a:normAutofit/>
          </a:bodyPr>
          <a:lstStyle/>
          <a:p>
            <a:pPr marL="0" indent="0" algn="ctr">
              <a:buNone/>
            </a:pPr>
            <a:r>
              <a:rPr lang="it-IT" sz="1400" b="1" dirty="0">
                <a:solidFill>
                  <a:schemeClr val="bg1"/>
                </a:solidFill>
              </a:rPr>
              <a:t>Si trova nella costellazione del Sestante, ed è stato </a:t>
            </a:r>
            <a:r>
              <a:rPr lang="it-IT" sz="1400" b="1" dirty="0" smtClean="0">
                <a:solidFill>
                  <a:schemeClr val="bg1"/>
                </a:solidFill>
              </a:rPr>
              <a:t>possibile individuarlo </a:t>
            </a:r>
            <a:r>
              <a:rPr lang="it-IT" sz="1400" b="1" dirty="0">
                <a:solidFill>
                  <a:schemeClr val="bg1"/>
                </a:solidFill>
              </a:rPr>
              <a:t>attraverso la tecnica del transito con la WASP-South Camera Array, </a:t>
            </a:r>
            <a:r>
              <a:rPr lang="it-IT" sz="1400" b="1" dirty="0" smtClean="0">
                <a:solidFill>
                  <a:schemeClr val="bg1"/>
                </a:solidFill>
              </a:rPr>
              <a:t>situata </a:t>
            </a:r>
            <a:r>
              <a:rPr lang="it-IT" sz="1400" b="1" dirty="0">
                <a:solidFill>
                  <a:schemeClr val="bg1"/>
                </a:solidFill>
              </a:rPr>
              <a:t>nell’Osservatorio Astronomico Sud Africano. Si chiama WASP-43b e va a rendere più numerosa la pattuglia di pianeti extrasolari. Come WASP 17, il più grande pianeta extrasolare mai rilevato, anche WASP-43b ha una sua peculiarità. Con un periodo orbitale di soli 19 ore e 31 </a:t>
            </a:r>
            <a:r>
              <a:rPr lang="it-IT" sz="1400" b="1" dirty="0" smtClean="0">
                <a:solidFill>
                  <a:schemeClr val="bg1"/>
                </a:solidFill>
              </a:rPr>
              <a:t>minuti. </a:t>
            </a:r>
            <a:r>
              <a:rPr lang="it-IT" sz="1400" b="1" dirty="0">
                <a:solidFill>
                  <a:schemeClr val="bg1"/>
                </a:solidFill>
              </a:rPr>
              <a:t>La sua massa è di 1,8 quella di Giove e le dimensioni nove decimi del pianeta più grande del nostro sistema solare</a:t>
            </a:r>
            <a:r>
              <a:rPr lang="it-IT" sz="1400" b="1" dirty="0" smtClean="0">
                <a:solidFill>
                  <a:schemeClr val="bg1"/>
                </a:solidFill>
              </a:rPr>
              <a:t>.</a:t>
            </a:r>
            <a:endParaRPr lang="it-IT" sz="1400" b="1" dirty="0">
              <a:solidFill>
                <a:schemeClr val="bg1"/>
              </a:solidFill>
            </a:endParaRPr>
          </a:p>
          <a:p>
            <a:pPr marL="0" indent="0" algn="ctr">
              <a:buNone/>
            </a:pPr>
            <a:r>
              <a:rPr lang="it-IT" sz="1400" b="1" dirty="0" smtClean="0">
                <a:solidFill>
                  <a:schemeClr val="bg1"/>
                </a:solidFill>
              </a:rPr>
              <a:t>Ma </a:t>
            </a:r>
            <a:r>
              <a:rPr lang="it-IT" sz="1400" b="1" dirty="0">
                <a:solidFill>
                  <a:schemeClr val="bg1"/>
                </a:solidFill>
              </a:rPr>
              <a:t>quello che rende questa scoperta più interessante e caratterizza ulteriormente il pianeta, </a:t>
            </a:r>
            <a:endParaRPr lang="it-IT" sz="1400" b="1" dirty="0" smtClean="0">
              <a:solidFill>
                <a:schemeClr val="bg1"/>
              </a:solidFill>
            </a:endParaRPr>
          </a:p>
          <a:p>
            <a:pPr marL="0" indent="0" algn="ctr">
              <a:buNone/>
            </a:pPr>
            <a:r>
              <a:rPr lang="it-IT" sz="1400" b="1" dirty="0" smtClean="0">
                <a:solidFill>
                  <a:schemeClr val="bg1"/>
                </a:solidFill>
              </a:rPr>
              <a:t>è </a:t>
            </a:r>
            <a:r>
              <a:rPr lang="it-IT" sz="1400" b="1" dirty="0">
                <a:solidFill>
                  <a:schemeClr val="bg1"/>
                </a:solidFill>
              </a:rPr>
              <a:t>il fatto che la sua stella madre è solo 0,6 volte la massa del nostro Sole, </a:t>
            </a:r>
            <a:endParaRPr lang="it-IT" sz="1400" b="1" dirty="0" smtClean="0">
              <a:solidFill>
                <a:schemeClr val="bg1"/>
              </a:solidFill>
            </a:endParaRPr>
          </a:p>
          <a:p>
            <a:pPr marL="0" indent="0" algn="ctr">
              <a:buNone/>
            </a:pPr>
            <a:r>
              <a:rPr lang="it-IT" sz="1400" b="1" dirty="0" smtClean="0">
                <a:solidFill>
                  <a:schemeClr val="bg1"/>
                </a:solidFill>
              </a:rPr>
              <a:t>come </a:t>
            </a:r>
            <a:r>
              <a:rPr lang="it-IT" sz="1400" b="1" dirty="0">
                <a:solidFill>
                  <a:schemeClr val="bg1"/>
                </a:solidFill>
              </a:rPr>
              <a:t>dire la </a:t>
            </a:r>
            <a:r>
              <a:rPr lang="it-IT" sz="1400" b="1" dirty="0" smtClean="0">
                <a:solidFill>
                  <a:schemeClr val="bg1"/>
                </a:solidFill>
              </a:rPr>
              <a:t>metà</a:t>
            </a:r>
            <a:r>
              <a:rPr lang="it-IT" sz="1400" b="1" dirty="0">
                <a:solidFill>
                  <a:schemeClr val="bg1"/>
                </a:solidFill>
              </a:rPr>
              <a:t>.</a:t>
            </a:r>
            <a:endParaRPr lang="it-IT" sz="1400" b="1" dirty="0" smtClean="0">
              <a:solidFill>
                <a:schemeClr val="bg1"/>
              </a:solidFill>
            </a:endParaRPr>
          </a:p>
        </p:txBody>
      </p:sp>
    </p:spTree>
    <p:extLst>
      <p:ext uri="{BB962C8B-B14F-4D97-AF65-F5344CB8AC3E}">
        <p14:creationId xmlns:p14="http://schemas.microsoft.com/office/powerpoint/2010/main" val="214982555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703536">
            <a:off x="-1532986" y="-397877"/>
            <a:ext cx="9516907" cy="3966309"/>
          </a:xfrm>
        </p:spPr>
        <p:txBody>
          <a:bodyPr>
            <a:prstTxWarp prst="textArchDown">
              <a:avLst>
                <a:gd name="adj" fmla="val 68924"/>
              </a:avLst>
            </a:prstTxWarp>
            <a:normAutofit/>
          </a:bodyPr>
          <a:lstStyle/>
          <a:p>
            <a:pPr marL="0" indent="0">
              <a:buNone/>
            </a:pPr>
            <a:r>
              <a:rPr lang="it-IT"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Grazie per </a:t>
            </a:r>
            <a:r>
              <a:rPr lang="it-IT"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l’attenzione!</a:t>
            </a:r>
            <a:endParaRPr lang="it-IT"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
        <p:nvSpPr>
          <p:cNvPr id="4" name="CasellaDiTesto 3"/>
          <p:cNvSpPr txBox="1"/>
          <p:nvPr/>
        </p:nvSpPr>
        <p:spPr>
          <a:xfrm>
            <a:off x="5364088" y="6273224"/>
            <a:ext cx="5364088" cy="584775"/>
          </a:xfrm>
          <a:prstGeom prst="rect">
            <a:avLst/>
          </a:prstGeom>
          <a:noFill/>
        </p:spPr>
        <p:txBody>
          <a:bodyPr wrap="square" rtlCol="0">
            <a:spAutoFit/>
          </a:bodyPr>
          <a:lstStyle/>
          <a:p>
            <a:r>
              <a:rPr lang="it-IT"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Ivan </a:t>
            </a:r>
            <a:r>
              <a:rPr lang="it-IT" sz="3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Turcu</a:t>
            </a:r>
            <a:r>
              <a:rPr lang="it-IT"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1° A ITI</a:t>
            </a:r>
            <a:endParaRPr lang="it-IT"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30484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237</TotalTime>
  <Words>682</Words>
  <Application>Microsoft Office PowerPoint</Application>
  <PresentationFormat>Presentazione su schermo (4:3)</PresentationFormat>
  <Paragraphs>47</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Elica</vt:lpstr>
      <vt:lpstr>Presentazione standard di PowerPoint</vt:lpstr>
      <vt:lpstr>Pianeti extrasolari </vt:lpstr>
      <vt:lpstr>Quanti pianeti extrasolari conosciamo?</vt:lpstr>
      <vt:lpstr>Presentazione standard di PowerPoint</vt:lpstr>
      <vt:lpstr>Presentazione standard di PowerPoint</vt:lpstr>
      <vt:lpstr>Metodi di individuazione di pianeti extrasolari</vt:lpstr>
      <vt:lpstr>Il più piccolo pianeta extrasolare</vt:lpstr>
      <vt:lpstr>Il più Grande pianeta extrasolare</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W7</dc:creator>
  <cp:lastModifiedBy>W7</cp:lastModifiedBy>
  <cp:revision>26</cp:revision>
  <dcterms:created xsi:type="dcterms:W3CDTF">2012-12-24T11:24:27Z</dcterms:created>
  <dcterms:modified xsi:type="dcterms:W3CDTF">2013-01-07T21:40:09Z</dcterms:modified>
</cp:coreProperties>
</file>