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7" autoAdjust="0"/>
    <p:restoredTop sz="94660"/>
  </p:normalViewPr>
  <p:slideViewPr>
    <p:cSldViewPr>
      <p:cViewPr>
        <p:scale>
          <a:sx n="51" d="100"/>
          <a:sy n="51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381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36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2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86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68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71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82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55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98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57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59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5D3DE-2E0F-41A0-8656-41BB919D7164}" type="datetimeFigureOut">
              <a:rPr lang="it-IT" smtClean="0"/>
              <a:t>30/01/2012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71E2-945B-4963-9358-139A774CF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62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GLI ARACNIDI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93096"/>
            <a:ext cx="2609858" cy="1957394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Gli aracnidi, detti comunemente anche ragni, sono una classe di </a:t>
            </a:r>
            <a:r>
              <a:rPr lang="it-IT" dirty="0" err="1" smtClean="0">
                <a:solidFill>
                  <a:schemeClr val="tx1"/>
                </a:solidFill>
              </a:rPr>
              <a:t>antropodi</a:t>
            </a:r>
            <a:r>
              <a:rPr lang="it-IT" dirty="0" smtClean="0">
                <a:solidFill>
                  <a:schemeClr val="tx1"/>
                </a:solidFill>
              </a:rPr>
              <a:t>. Molti di essi sono predatori.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Gli aracnidi sono stati  i primi animali a colonizzare le terre emerse.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44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12768" cy="1143000"/>
          </a:xfrm>
        </p:spPr>
        <p:txBody>
          <a:bodyPr/>
          <a:lstStyle/>
          <a:p>
            <a:r>
              <a:rPr lang="it-IT" dirty="0" smtClean="0"/>
              <a:t>Pseudoscorpioni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140968"/>
            <a:ext cx="8229600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Gli Pseudoscorpioni sono aracnidi di dimensioni molto piccole, più strettamente imparentati con i solifugi che con gli altri ordini; ne sono note oltre 2.500 specie.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652" y="145638"/>
            <a:ext cx="3120164" cy="277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4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633" y="332656"/>
            <a:ext cx="6048672" cy="1143000"/>
          </a:xfrm>
        </p:spPr>
        <p:txBody>
          <a:bodyPr/>
          <a:lstStyle/>
          <a:p>
            <a:r>
              <a:rPr lang="it-IT" dirty="0" err="1" smtClean="0"/>
              <a:t>Ricinulei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123" y="3284984"/>
            <a:ext cx="8229600" cy="27825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dirty="0" smtClean="0"/>
              <a:t>I </a:t>
            </a:r>
            <a:r>
              <a:rPr lang="it-IT" sz="3600" dirty="0" err="1" smtClean="0"/>
              <a:t>ricinulei</a:t>
            </a:r>
            <a:r>
              <a:rPr lang="it-IT" sz="3600" dirty="0" smtClean="0"/>
              <a:t> sono aracnidi di dimensioni ridotte, aracnidi di dimensioni ridotte, meglio noti come ragni zecche, diffusi in Africa e nelle Americhe; ne sono note circa 75 specie.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9817"/>
            <a:ext cx="3021226" cy="291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7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5832648" cy="1143000"/>
          </a:xfrm>
        </p:spPr>
        <p:txBody>
          <a:bodyPr/>
          <a:lstStyle/>
          <a:p>
            <a:r>
              <a:rPr lang="it-IT" dirty="0" err="1" smtClean="0"/>
              <a:t>Schizomida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24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Q</a:t>
            </a:r>
            <a:r>
              <a:rPr lang="it-IT" sz="3600" dirty="0" smtClean="0"/>
              <a:t>uesti aracnidi sono molto simili agli </a:t>
            </a:r>
            <a:r>
              <a:rPr lang="it-IT" sz="3600" dirty="0" err="1" smtClean="0"/>
              <a:t>Uropygi</a:t>
            </a:r>
            <a:r>
              <a:rPr lang="it-IT" sz="3600" dirty="0" smtClean="0"/>
              <a:t>, ne differiscono per lo scudo del prosoma diviso in due parti; comprendono circa 220 specie.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363" y="99136"/>
            <a:ext cx="2910061" cy="239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8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904656" cy="1143000"/>
          </a:xfrm>
        </p:spPr>
        <p:txBody>
          <a:bodyPr/>
          <a:lstStyle/>
          <a:p>
            <a:r>
              <a:rPr lang="it-IT" dirty="0" smtClean="0"/>
              <a:t>Scorpioni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Gli scorpioni sono aracnidi caratterizzati da un corpo allungato e segmentato e dal primo paio di zampe più grande delle altre, adatto ad afferrare la preda; sono cosmopoliti e comprendono oltre 2000 specie.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25963"/>
            <a:ext cx="2933768" cy="259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8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944" cy="1143000"/>
          </a:xfrm>
        </p:spPr>
        <p:txBody>
          <a:bodyPr/>
          <a:lstStyle/>
          <a:p>
            <a:r>
              <a:rPr lang="it-IT" dirty="0" smtClean="0"/>
              <a:t>Solifugi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290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I solifugi sono aracnidi diffusi nelle zone tropicali e in quelle aride, molto veloci sul terreno, hanno un potente morso, anche se non velenoso; comprendono attualmente circa 1000 specie.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1318"/>
            <a:ext cx="220789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8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/>
          <a:lstStyle/>
          <a:p>
            <a:r>
              <a:rPr lang="it-IT" dirty="0" err="1" smtClean="0"/>
              <a:t>Haptopodida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Gli </a:t>
            </a:r>
            <a:r>
              <a:rPr lang="it-IT" sz="3600" dirty="0" err="1" smtClean="0"/>
              <a:t>Haptopodida</a:t>
            </a:r>
            <a:r>
              <a:rPr lang="it-IT" sz="3600" dirty="0" smtClean="0"/>
              <a:t> sono un ordine attualmente noto da una sola specie fossile, dalle fattezze simili a quelle di un ragno, anche se con il primo paio di zampe sproporzionatamente lungo.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27667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264696" cy="1143000"/>
          </a:xfrm>
        </p:spPr>
        <p:txBody>
          <a:bodyPr/>
          <a:lstStyle/>
          <a:p>
            <a:r>
              <a:rPr lang="it-IT" dirty="0" err="1" smtClean="0"/>
              <a:t>Uropygi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56992"/>
            <a:ext cx="822960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Gli </a:t>
            </a:r>
            <a:r>
              <a:rPr lang="it-IT" sz="3600" dirty="0" err="1" smtClean="0"/>
              <a:t>Uropygi</a:t>
            </a:r>
            <a:r>
              <a:rPr lang="it-IT" sz="3600" dirty="0" smtClean="0"/>
              <a:t> sono aracnidi dall'addome molto piatto e dal tratto terminale a forma di flagello; sono state finora descritte circa 100 specie.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21123"/>
            <a:ext cx="2141216" cy="266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57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it-IT" dirty="0" smtClean="0"/>
              <a:t>Acari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7649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Gli Acari sono gli aracnidi che hanno maggiori contatti con la specie umana, dal punto di vista sanitario ed economico; cosmopoliti, contano circa 40.000 specie descritte.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88640"/>
            <a:ext cx="2037184" cy="254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45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/>
          <a:lstStyle/>
          <a:p>
            <a:r>
              <a:rPr lang="it-IT" dirty="0" err="1" smtClean="0"/>
              <a:t>Araneae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Gli </a:t>
            </a:r>
            <a:r>
              <a:rPr lang="it-IT" sz="3600" dirty="0" err="1" smtClean="0"/>
              <a:t>Araneae</a:t>
            </a:r>
            <a:r>
              <a:rPr lang="it-IT" sz="3600" dirty="0" smtClean="0"/>
              <a:t> sono i comuni ragni, cosmopoliti, rappresentano l'ordine più cospicuo con oltre 41.000 specie classificate. Sono divise in 110 famiglie che comprendono 42.751 specie.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88640"/>
            <a:ext cx="4572000" cy="30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9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Composizione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Gli aracnidi sono composti da due  </a:t>
            </a:r>
            <a:r>
              <a:rPr lang="it-IT" dirty="0" err="1" smtClean="0"/>
              <a:t>tagmata</a:t>
            </a:r>
            <a:r>
              <a:rPr lang="it-IT" dirty="0" smtClean="0"/>
              <a:t> (parti): Una anteriore, detto cefalotorace e da una posteriore detta opistosoma. Hanno un primo paio di appendici, dette cheliceri, composte da due o tre articoli e con funzioni relative all'alimentazione e alla difesa e da un secondo paio, dette pedipalpi, composte da sei articoli e con funzioni sensoriali, locomotorie, fossorie e riproduttive.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136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4464496" cy="493447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508104" y="980728"/>
            <a:ext cx="3024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it-IT" sz="3200" dirty="0" smtClean="0"/>
              <a:t>Quattro paia di zampe</a:t>
            </a:r>
          </a:p>
          <a:p>
            <a:pPr marL="514350" indent="-514350">
              <a:buFont typeface="+mj-lt"/>
              <a:buAutoNum type="arabicParenR"/>
            </a:pPr>
            <a:r>
              <a:rPr lang="it-IT" sz="3200" dirty="0" smtClean="0"/>
              <a:t>Cefalotorace con pedipalpi</a:t>
            </a:r>
          </a:p>
          <a:p>
            <a:pPr marL="514350" indent="-514350">
              <a:buFont typeface="+mj-lt"/>
              <a:buAutoNum type="arabicParenR"/>
            </a:pPr>
            <a:r>
              <a:rPr lang="it-IT" sz="3200" dirty="0" smtClean="0"/>
              <a:t>L’opistosoma o addome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47512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5476"/>
            <a:ext cx="7772400" cy="1470025"/>
          </a:xfrm>
        </p:spPr>
        <p:txBody>
          <a:bodyPr>
            <a:normAutofit/>
          </a:bodyPr>
          <a:lstStyle/>
          <a:p>
            <a:r>
              <a:rPr lang="it-IT" sz="4000" dirty="0" smtClean="0"/>
              <a:t>Attualmente i ragni si suddividono in:</a:t>
            </a:r>
            <a:endParaRPr lang="it-IT" sz="4000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560840" cy="551723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it-IT" dirty="0" err="1" smtClean="0">
                <a:solidFill>
                  <a:schemeClr val="tx1"/>
                </a:solidFill>
              </a:rPr>
              <a:t>Trigonotarbida</a:t>
            </a:r>
            <a:r>
              <a:rPr lang="it-IT" dirty="0" smtClean="0">
                <a:solidFill>
                  <a:schemeClr val="tx1"/>
                </a:solidFill>
              </a:rPr>
              <a:t>(estinti)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 err="1">
                <a:solidFill>
                  <a:schemeClr val="tx1"/>
                </a:solidFill>
              </a:rPr>
              <a:t>Amblypygi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 err="1">
                <a:solidFill>
                  <a:schemeClr val="tx1"/>
                </a:solidFill>
              </a:rPr>
              <a:t>Araneae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 err="1" smtClean="0">
                <a:solidFill>
                  <a:schemeClr val="tx1"/>
                </a:solidFill>
              </a:rPr>
              <a:t>Phalangiotarbida</a:t>
            </a:r>
            <a:r>
              <a:rPr lang="it-IT" dirty="0" smtClean="0">
                <a:solidFill>
                  <a:schemeClr val="tx1"/>
                </a:solidFill>
              </a:rPr>
              <a:t>(estinti)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>
                <a:solidFill>
                  <a:schemeClr val="tx1"/>
                </a:solidFill>
              </a:rPr>
              <a:t>Opilionidi</a:t>
            </a:r>
          </a:p>
          <a:p>
            <a:pPr lvl="0"/>
            <a:r>
              <a:rPr lang="it-IT" dirty="0">
                <a:solidFill>
                  <a:schemeClr val="tx1"/>
                </a:solidFill>
              </a:rPr>
              <a:t>Palpigradi</a:t>
            </a:r>
          </a:p>
          <a:p>
            <a:pPr lvl="0"/>
            <a:r>
              <a:rPr lang="it-IT" dirty="0" err="1">
                <a:solidFill>
                  <a:schemeClr val="tx1"/>
                </a:solidFill>
              </a:rPr>
              <a:t>Pseudoscorpionidi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 err="1">
                <a:solidFill>
                  <a:schemeClr val="tx1"/>
                </a:solidFill>
              </a:rPr>
              <a:t>Ricinulei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 err="1">
                <a:solidFill>
                  <a:schemeClr val="tx1"/>
                </a:solidFill>
              </a:rPr>
              <a:t>Schizomida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>
                <a:solidFill>
                  <a:schemeClr val="tx1"/>
                </a:solidFill>
              </a:rPr>
              <a:t>Scorpioni</a:t>
            </a:r>
          </a:p>
          <a:p>
            <a:pPr lvl="0"/>
            <a:r>
              <a:rPr lang="it-IT" dirty="0">
                <a:solidFill>
                  <a:schemeClr val="tx1"/>
                </a:solidFill>
              </a:rPr>
              <a:t>Solifugi</a:t>
            </a:r>
          </a:p>
          <a:p>
            <a:pPr lvl="0"/>
            <a:r>
              <a:rPr lang="it-IT" dirty="0" err="1" smtClean="0">
                <a:solidFill>
                  <a:schemeClr val="tx1"/>
                </a:solidFill>
              </a:rPr>
              <a:t>Haptopodida</a:t>
            </a:r>
            <a:r>
              <a:rPr lang="it-IT" dirty="0" smtClean="0">
                <a:solidFill>
                  <a:schemeClr val="tx1"/>
                </a:solidFill>
              </a:rPr>
              <a:t>(estinti)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 err="1" smtClean="0">
                <a:solidFill>
                  <a:schemeClr val="tx1"/>
                </a:solidFill>
              </a:rPr>
              <a:t>Uropygi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>
                <a:solidFill>
                  <a:schemeClr val="tx1"/>
                </a:solidFill>
              </a:rPr>
              <a:t>Acari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1859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5416" y="332656"/>
            <a:ext cx="7787208" cy="1143000"/>
          </a:xfrm>
        </p:spPr>
        <p:txBody>
          <a:bodyPr/>
          <a:lstStyle/>
          <a:p>
            <a:r>
              <a:rPr lang="it-IT" dirty="0" err="1" smtClean="0"/>
              <a:t>Trigonotarbida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6856" y="3068960"/>
            <a:ext cx="8229600" cy="3389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I </a:t>
            </a:r>
            <a:r>
              <a:rPr lang="it-IT" sz="3600" dirty="0" err="1" smtClean="0"/>
              <a:t>Trigonotarbida</a:t>
            </a:r>
            <a:r>
              <a:rPr lang="it-IT" sz="3600" dirty="0" smtClean="0"/>
              <a:t> sono aracnidi esistiti da circa 280 milioni di anni. Erano molto simili agli attuali ragni (</a:t>
            </a:r>
            <a:r>
              <a:rPr lang="it-IT" sz="3600" dirty="0" err="1" smtClean="0"/>
              <a:t>Araneae</a:t>
            </a:r>
            <a:r>
              <a:rPr lang="it-IT" sz="3600" dirty="0" smtClean="0"/>
              <a:t>). I loro fossili sono stati trovati in Europa e in </a:t>
            </a:r>
            <a:r>
              <a:rPr lang="it-IT" sz="3600" dirty="0" err="1" smtClean="0"/>
              <a:t>Nordamerica</a:t>
            </a:r>
            <a:r>
              <a:rPr lang="it-IT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68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0826"/>
            <a:ext cx="7618040" cy="1143000"/>
          </a:xfrm>
        </p:spPr>
        <p:txBody>
          <a:bodyPr/>
          <a:lstStyle/>
          <a:p>
            <a:r>
              <a:rPr lang="it-IT" dirty="0" err="1" smtClean="0"/>
              <a:t>Amblypygi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2601" y="3212976"/>
            <a:ext cx="8229600" cy="2808312"/>
          </a:xfrm>
        </p:spPr>
        <p:txBody>
          <a:bodyPr/>
          <a:lstStyle/>
          <a:p>
            <a:pPr marL="0" indent="0">
              <a:buNone/>
            </a:pPr>
            <a:r>
              <a:rPr lang="it-IT" sz="3600" dirty="0"/>
              <a:t>S</a:t>
            </a:r>
            <a:r>
              <a:rPr lang="it-IT" sz="3600" dirty="0" smtClean="0"/>
              <a:t>ono simili nell'aspetto a ragni, ma non secernono seta e hanno il primo paio di zampe particolarmente robusto; sono note un centinaio di specie.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840" y="404664"/>
            <a:ext cx="292136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6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615" y="332656"/>
            <a:ext cx="7638729" cy="1143000"/>
          </a:xfrm>
        </p:spPr>
        <p:txBody>
          <a:bodyPr/>
          <a:lstStyle/>
          <a:p>
            <a:r>
              <a:rPr lang="it-IT" dirty="0" err="1" smtClean="0"/>
              <a:t>Phalangiotarbida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I</a:t>
            </a:r>
            <a:r>
              <a:rPr lang="it-IT" sz="3600" dirty="0" smtClean="0"/>
              <a:t> resti fossili rinvenuti di questi aracnidi non consentono di discriminare se si tratta di antenati degli opilioni o degli acari; anch'essi estinti da circa 280 milioni di anni e finora rinvenuti nelle rocce dell'Europa e del </a:t>
            </a:r>
            <a:r>
              <a:rPr lang="it-IT" sz="3600" dirty="0" err="1" smtClean="0"/>
              <a:t>Nordamerica</a:t>
            </a:r>
            <a:r>
              <a:rPr lang="it-IT" sz="3600" dirty="0" smtClean="0"/>
              <a:t>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0629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272808" cy="1143000"/>
          </a:xfrm>
        </p:spPr>
        <p:txBody>
          <a:bodyPr/>
          <a:lstStyle/>
          <a:p>
            <a:r>
              <a:rPr lang="it-IT" dirty="0" smtClean="0"/>
              <a:t>Opilionidi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S</a:t>
            </a:r>
            <a:r>
              <a:rPr lang="it-IT" sz="3600" dirty="0" smtClean="0"/>
              <a:t>ono aracnidi con cefalotorace e opistosoma fusi insieme e gambe lunghissime; cosmopoliti, ne sono state finora classificate oltre 5.000 specie.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698" y="404664"/>
            <a:ext cx="2944470" cy="214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337220"/>
            <a:ext cx="6768752" cy="1143000"/>
          </a:xfrm>
        </p:spPr>
        <p:txBody>
          <a:bodyPr/>
          <a:lstStyle/>
          <a:p>
            <a:r>
              <a:rPr lang="it-IT" dirty="0" smtClean="0"/>
              <a:t>Palpigradi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3429000"/>
            <a:ext cx="8229600" cy="24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I Palpigradi sono aracnidi di dimensioni molto piccole e con un flagello nella parte finale dell'opistosoma; attualmente se ne conoscono circa 70 specie.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332656"/>
            <a:ext cx="3273920" cy="257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574</Words>
  <Application>Microsoft Office PowerPoint</Application>
  <PresentationFormat>Presentazione su schermo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GLI ARACNIDI</vt:lpstr>
      <vt:lpstr>Composizione</vt:lpstr>
      <vt:lpstr>Presentazione standard di PowerPoint</vt:lpstr>
      <vt:lpstr>Attualmente i ragni si suddividono in:</vt:lpstr>
      <vt:lpstr>Trigonotarbida </vt:lpstr>
      <vt:lpstr>Amblypygi</vt:lpstr>
      <vt:lpstr>Phalangiotarbida</vt:lpstr>
      <vt:lpstr>Opilionidi</vt:lpstr>
      <vt:lpstr>Palpigradi</vt:lpstr>
      <vt:lpstr>Pseudoscorpioni</vt:lpstr>
      <vt:lpstr>Ricinulei</vt:lpstr>
      <vt:lpstr>Schizomida</vt:lpstr>
      <vt:lpstr>Scorpioni</vt:lpstr>
      <vt:lpstr>Solifugi</vt:lpstr>
      <vt:lpstr>Haptopodida</vt:lpstr>
      <vt:lpstr>Uropygi</vt:lpstr>
      <vt:lpstr>Acari</vt:lpstr>
      <vt:lpstr>Araneae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ARACNIDI</dc:title>
  <dc:creator>Valued Acer Customer</dc:creator>
  <cp:lastModifiedBy>Valued Acer Customer</cp:lastModifiedBy>
  <cp:revision>12</cp:revision>
  <dcterms:created xsi:type="dcterms:W3CDTF">2012-01-30T20:31:42Z</dcterms:created>
  <dcterms:modified xsi:type="dcterms:W3CDTF">2012-01-30T22:52:46Z</dcterms:modified>
</cp:coreProperties>
</file>