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FB0F9F-F0E9-403F-8181-AFA6FD7DFEE2}" type="datetimeFigureOut">
              <a:rPr lang="it-IT" smtClean="0"/>
              <a:t>04/01/2012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B5182-195F-4A19-B9DC-393C7BD2D618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t.wikipedia.org/wiki/Castello_di_Sammezzan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8_settemb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2929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La </a:t>
            </a:r>
            <a:r>
              <a:rPr lang="it-IT" b="1" dirty="0" smtClean="0">
                <a:solidFill>
                  <a:srgbClr val="C00000"/>
                </a:solidFill>
              </a:rPr>
              <a:t>sequoia gigante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 (</a:t>
            </a:r>
            <a:r>
              <a:rPr lang="it-IT" b="1" i="1" dirty="0" smtClean="0">
                <a:solidFill>
                  <a:schemeClr val="tx2">
                    <a:lumMod val="25000"/>
                  </a:schemeClr>
                </a:solidFill>
              </a:rPr>
              <a:t>Sequoiadendron giganteum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), chiamata anche </a:t>
            </a:r>
            <a:r>
              <a:rPr lang="it-IT" b="1" dirty="0" smtClean="0">
                <a:solidFill>
                  <a:srgbClr val="C00000"/>
                </a:solidFill>
              </a:rPr>
              <a:t>wellingtonia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appartiene alla famiglia delle 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Cupressacee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, anche se precedentemente è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stata classificata nelle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Tassodiacee, ed è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diffusa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spontaneamente solo in aree ristrette della Sierra Nevada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,(California) </a:t>
            </a:r>
            <a:r>
              <a:rPr lang="it-IT" dirty="0" smtClean="0">
                <a:solidFill>
                  <a:schemeClr val="tx2">
                    <a:lumMod val="25000"/>
                  </a:schemeClr>
                </a:solidFill>
              </a:rPr>
              <a:t>per un totale di </a:t>
            </a:r>
            <a:r>
              <a:rPr lang="it-IT" dirty="0" smtClean="0">
                <a:solidFill>
                  <a:srgbClr val="C00000"/>
                </a:solidFill>
              </a:rPr>
              <a:t>14.416 ha.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01250" y="285728"/>
            <a:ext cx="4541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SEQUOIA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GIAGANTE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000132"/>
          </a:xfrm>
        </p:spPr>
        <p:txBody>
          <a:bodyPr>
            <a:normAutofit/>
          </a:bodyPr>
          <a:lstStyle/>
          <a:p>
            <a:r>
              <a:rPr lang="it-IT" dirty="0" smtClean="0"/>
              <a:t>DIMENSIONI E 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500462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Le sequoie giganti sono gli alberi più grandi del mondo in termini di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volume.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Solo sette esemplari di 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Sequoiadendron giganteum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 superano tuttavia i </a:t>
            </a:r>
            <a:r>
              <a:rPr lang="it-IT" b="1" dirty="0" smtClean="0">
                <a:solidFill>
                  <a:srgbClr val="C00000"/>
                </a:solidFill>
              </a:rPr>
              <a:t>1200 </a:t>
            </a:r>
            <a:r>
              <a:rPr lang="it-IT" b="1" dirty="0" err="1" smtClean="0">
                <a:solidFill>
                  <a:srgbClr val="C00000"/>
                </a:solidFill>
              </a:rPr>
              <a:t>m³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del </a:t>
            </a:r>
            <a:r>
              <a:rPr lang="it-IT" b="1" i="1" dirty="0" smtClean="0">
                <a:solidFill>
                  <a:srgbClr val="FF0000"/>
                </a:solidFill>
              </a:rPr>
              <a:t>Lost Monarch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 un gigantesco esemplare di </a:t>
            </a:r>
            <a:r>
              <a:rPr lang="it-IT" b="1" i="1" dirty="0" smtClean="0">
                <a:solidFill>
                  <a:srgbClr val="C00000"/>
                </a:solidFill>
              </a:rPr>
              <a:t>Sequoia sempervirens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 descr="220px-Sequoia_and_a_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876"/>
            <a:ext cx="5857916" cy="3286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0" y="571480"/>
            <a:ext cx="4857752" cy="575312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La sequoia gigante può raggiungere i </a:t>
            </a:r>
            <a:r>
              <a:rPr lang="it-IT" b="1" dirty="0" smtClean="0">
                <a:solidFill>
                  <a:srgbClr val="FF0000"/>
                </a:solidFill>
              </a:rPr>
              <a:t>95 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di altezza ed avere un diametro basale (molto allargato rispetto alla parte superiore al colletto) di </a:t>
            </a:r>
            <a:r>
              <a:rPr lang="it-IT" b="1" dirty="0" smtClean="0">
                <a:solidFill>
                  <a:srgbClr val="C00000"/>
                </a:solidFill>
              </a:rPr>
              <a:t>oltre 9 m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Grizzly_Giant_Mariposa_Gr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0"/>
            <a:ext cx="37131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Immagine 5" descr="sequoie-giganti-al-yosemite-national-park_2197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43248"/>
            <a:ext cx="4762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L’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eta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media calcolata è di circa </a:t>
            </a:r>
            <a:r>
              <a:rPr lang="it-IT" b="1" dirty="0" smtClean="0">
                <a:solidFill>
                  <a:srgbClr val="C00000"/>
                </a:solidFill>
              </a:rPr>
              <a:t>2500 </a:t>
            </a:r>
            <a:r>
              <a:rPr lang="it-IT" b="1" dirty="0" err="1" smtClean="0">
                <a:solidFill>
                  <a:srgbClr val="C00000"/>
                </a:solidFill>
              </a:rPr>
              <a:t>anni.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Anche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se in California è stata ritrovata una sequoia di circa </a:t>
            </a:r>
            <a:r>
              <a:rPr lang="it-IT" b="1" dirty="0" smtClean="0">
                <a:solidFill>
                  <a:srgbClr val="C00000"/>
                </a:solidFill>
              </a:rPr>
              <a:t>3500 anni.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2_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357430"/>
            <a:ext cx="5572164" cy="383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357454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La </a:t>
            </a:r>
            <a:r>
              <a:rPr lang="it-IT" b="1" dirty="0" smtClean="0">
                <a:solidFill>
                  <a:srgbClr val="C00000"/>
                </a:solidFill>
              </a:rPr>
              <a:t>corteccia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 è di colore rosso scuro. Ha </a:t>
            </a:r>
            <a:r>
              <a:rPr lang="it-IT" b="1" dirty="0" smtClean="0">
                <a:solidFill>
                  <a:srgbClr val="C00000"/>
                </a:solidFill>
              </a:rPr>
              <a:t>foglie </a:t>
            </a:r>
            <a:r>
              <a:rPr lang="it-IT" b="1" dirty="0" smtClean="0">
                <a:solidFill>
                  <a:srgbClr val="C00000"/>
                </a:solidFill>
              </a:rPr>
              <a:t>aghiformi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di colore verde scuro, lunghe </a:t>
            </a:r>
            <a:r>
              <a:rPr lang="it-IT" b="1" dirty="0" smtClean="0">
                <a:solidFill>
                  <a:srgbClr val="C00000"/>
                </a:solidFill>
              </a:rPr>
              <a:t>5-6 </a:t>
            </a:r>
            <a:r>
              <a:rPr lang="it-IT" b="1" dirty="0" smtClean="0">
                <a:solidFill>
                  <a:srgbClr val="C00000"/>
                </a:solidFill>
              </a:rPr>
              <a:t>mm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magine 5" descr="sequoia-7465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00438"/>
            <a:ext cx="4429156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Le sequoie p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ompano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l'acqua molto in alto combattendo gravità ed attriti per ogni centrimetro della loro lunghezza, e durante le calde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estati,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le chiome trattengono l'umidità in prossimità del suolo. </a:t>
            </a:r>
            <a:b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In aggiunta si ritiene che esse siano in grado di assorbire l'umidità anche dall'aria per circa il </a:t>
            </a:r>
            <a:r>
              <a:rPr lang="it-IT" b="1" dirty="0" smtClean="0">
                <a:solidFill>
                  <a:srgbClr val="C00000"/>
                </a:solidFill>
              </a:rPr>
              <a:t>30-40%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del loro fabbisogno, direttamente dagli aghi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0" y="642918"/>
            <a:ext cx="5286380" cy="5681682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Una sequoia del </a:t>
            </a:r>
            <a:r>
              <a:rPr lang="it-IT" b="1" dirty="0" smtClean="0">
                <a:solidFill>
                  <a:srgbClr val="C00000"/>
                </a:solidFill>
              </a:rPr>
              <a:t>parco-arboreto del castello</a:t>
            </a:r>
            <a:r>
              <a:rPr lang="it-IT" b="1" dirty="0" smtClean="0">
                <a:solidFill>
                  <a:srgbClr val="C00000"/>
                </a:solidFill>
                <a:hlinkClick r:id="rId2" tooltip="Castello di Sammezzano"/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di</a:t>
            </a:r>
            <a:r>
              <a:rPr lang="it-IT" b="1" dirty="0" smtClean="0">
                <a:solidFill>
                  <a:srgbClr val="C00000"/>
                </a:solidFill>
                <a:hlinkClick r:id="rId2" tooltip="Castello di Sammezzano"/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Sammezzano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 nel comune di </a:t>
            </a:r>
            <a:r>
              <a:rPr lang="it-IT" b="1" dirty="0" smtClean="0">
                <a:solidFill>
                  <a:srgbClr val="C00000"/>
                </a:solidFill>
              </a:rPr>
              <a:t>Reggello in Toscana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 raggiunge i </a:t>
            </a:r>
            <a:r>
              <a:rPr lang="it-IT" b="1" dirty="0" smtClean="0">
                <a:solidFill>
                  <a:srgbClr val="FF0000"/>
                </a:solidFill>
              </a:rPr>
              <a:t>46 metri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ed è uno degli alberi più alti d'Italia. Nel parco sono presenti oltre 100 sequoie, di cui 57 superano i 35 metri d'altezza. 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magine 4" descr="42745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538787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Hyperion</a:t>
            </a:r>
            <a:r>
              <a:rPr lang="it-IT" dirty="0" smtClean="0"/>
              <a:t> 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è il nome dell'albero più </a:t>
            </a:r>
            <a:r>
              <a:rPr lang="it-IT" sz="2400" b="1" dirty="0" smtClean="0">
                <a:solidFill>
                  <a:srgbClr val="C00000"/>
                </a:solidFill>
              </a:rPr>
              <a:t>alto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del mondo, una 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Sequoia sempervirens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 della California settentrionale, la cui altezza è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stata accertata essere di </a:t>
            </a:r>
            <a:r>
              <a:rPr lang="it-IT" sz="2400" b="1" dirty="0" smtClean="0">
                <a:solidFill>
                  <a:srgbClr val="FF0000"/>
                </a:solidFill>
              </a:rPr>
              <a:t>115,55 metri</a:t>
            </a:r>
            <a:r>
              <a:rPr lang="it-IT" sz="2400" dirty="0" smtClean="0"/>
              <a:t>.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Fu scoperta l'8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hlinkClick r:id="rId2" tooltip="8 settembre"/>
              </a:rPr>
              <a:t>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settembre 2006 dai naturalisti Chris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</a:rPr>
              <a:t>Atkins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e Michael Taylor nel </a:t>
            </a:r>
            <a:r>
              <a:rPr lang="it-IT" sz="2400" b="1" dirty="0" smtClean="0">
                <a:solidFill>
                  <a:srgbClr val="FF0000"/>
                </a:solidFill>
              </a:rPr>
              <a:t>Parco nazionale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di Redwood.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La sua esatta posizione non è stata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rivelata,per evitare danni all’ambiente circostante</a:t>
            </a: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681662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Il </a:t>
            </a:r>
            <a:r>
              <a:rPr lang="it-IT" b="1" dirty="0" smtClean="0">
                <a:solidFill>
                  <a:srgbClr val="FF0000"/>
                </a:solidFill>
              </a:rPr>
              <a:t>Generale </a:t>
            </a:r>
            <a:r>
              <a:rPr lang="it-IT" b="1" dirty="0" err="1" smtClean="0">
                <a:solidFill>
                  <a:srgbClr val="FF0000"/>
                </a:solidFill>
              </a:rPr>
              <a:t>Sherman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(83 metri)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 è un imponente esemplare di sequoia gigante (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Sequoiadendron giganteum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Sebbene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non sia l'albero più alto del mondo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è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sicuramente il più grosso in termini di volume, e si può considerare il </a:t>
            </a:r>
            <a:r>
              <a:rPr lang="it-IT" b="1" dirty="0" smtClean="0">
                <a:solidFill>
                  <a:srgbClr val="C00000"/>
                </a:solidFill>
              </a:rPr>
              <a:t>più grande organismo vivente per volume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 Il suo volume è stato stimato in </a:t>
            </a:r>
            <a:r>
              <a:rPr lang="it-IT" b="1" dirty="0" smtClean="0">
                <a:solidFill>
                  <a:srgbClr val="C00000"/>
                </a:solidFill>
              </a:rPr>
              <a:t>1487 </a:t>
            </a:r>
            <a:r>
              <a:rPr lang="it-IT" b="1" dirty="0" err="1" smtClean="0">
                <a:solidFill>
                  <a:srgbClr val="C00000"/>
                </a:solidFill>
              </a:rPr>
              <a:t>m³</a:t>
            </a:r>
            <a:r>
              <a:rPr lang="it-IT" b="1" baseline="30000" dirty="0" smtClean="0">
                <a:solidFill>
                  <a:srgbClr val="C00000"/>
                </a:solidFill>
              </a:rPr>
              <a:t>.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2">
      <a:dk1>
        <a:sysClr val="windowText" lastClr="000000"/>
      </a:dk1>
      <a:lt1>
        <a:sysClr val="window" lastClr="FFFFFF"/>
      </a:lt1>
      <a:dk2>
        <a:srgbClr val="00843C"/>
      </a:dk2>
      <a:lt2>
        <a:srgbClr val="EAEBDE"/>
      </a:lt2>
      <a:accent1>
        <a:srgbClr val="00B05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116</Words>
  <Application>Microsoft Office PowerPoint</Application>
  <PresentationFormat>Presentazione su schermo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Equinozio</vt:lpstr>
      <vt:lpstr>Diapositiva 1</vt:lpstr>
      <vt:lpstr>DIMENSIONI E CARATTERISTICHE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</dc:creator>
  <cp:lastModifiedBy>Nico</cp:lastModifiedBy>
  <cp:revision>5</cp:revision>
  <dcterms:created xsi:type="dcterms:W3CDTF">2012-01-04T09:39:13Z</dcterms:created>
  <dcterms:modified xsi:type="dcterms:W3CDTF">2012-01-04T10:29:26Z</dcterms:modified>
</cp:coreProperties>
</file>