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21"/>
  </p:notesMasterIdLst>
  <p:sldIdLst>
    <p:sldId id="256" r:id="rId2"/>
    <p:sldId id="262" r:id="rId3"/>
    <p:sldId id="257" r:id="rId4"/>
    <p:sldId id="263" r:id="rId5"/>
    <p:sldId id="258" r:id="rId6"/>
    <p:sldId id="264" r:id="rId7"/>
    <p:sldId id="260" r:id="rId8"/>
    <p:sldId id="265" r:id="rId9"/>
    <p:sldId id="259" r:id="rId10"/>
    <p:sldId id="274" r:id="rId11"/>
    <p:sldId id="261"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3399FF"/>
    <a:srgbClr val="663300"/>
    <a:srgbClr val="EAEF1D"/>
    <a:srgbClr val="A50021"/>
    <a:srgbClr val="000099"/>
    <a:srgbClr val="CFB03D"/>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6FCA6-DBCA-4DB2-B29D-82DB294AE924}" type="datetimeFigureOut">
              <a:rPr lang="it-IT" smtClean="0"/>
              <a:pPr/>
              <a:t>05/02/2012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F7D70-CFA8-48CB-A8FB-4DACF0D0A63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D0F7D70-CFA8-48CB-A8FB-4DACF0D0A638}" type="slidenum">
              <a:rPr lang="it-IT" smtClean="0"/>
              <a:pPr/>
              <a:t>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D0F7D70-CFA8-48CB-A8FB-4DACF0D0A638}" type="slidenum">
              <a:rPr lang="it-IT" smtClean="0"/>
              <a:pPr/>
              <a:t>8</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D0F7D70-CFA8-48CB-A8FB-4DACF0D0A638}" type="slidenum">
              <a:rPr lang="it-IT" smtClean="0"/>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Arrotonda angolo diagonale rettangolo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olo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0" name="Segnaposto data 9"/>
          <p:cNvSpPr>
            <a:spLocks noGrp="1"/>
          </p:cNvSpPr>
          <p:nvPr>
            <p:ph type="dt" sz="half" idx="10"/>
          </p:nvPr>
        </p:nvSpPr>
        <p:spPr>
          <a:xfrm>
            <a:off x="5562600" y="6509004"/>
            <a:ext cx="3002280" cy="274320"/>
          </a:xfrm>
        </p:spPr>
        <p:txBody>
          <a:bodyPr vert="horz" rtlCol="0"/>
          <a:lstStyle>
            <a:extLst/>
          </a:lstStyle>
          <a:p>
            <a:fld id="{04630F27-ED12-42B8-AC82-903D1C730FEE}" type="datetimeFigureOut">
              <a:rPr lang="it-IT" smtClean="0"/>
              <a:pPr/>
              <a:t>05/02/2012</a:t>
            </a:fld>
            <a:endParaRPr lang="it-IT"/>
          </a:p>
        </p:txBody>
      </p:sp>
      <p:sp>
        <p:nvSpPr>
          <p:cNvPr id="11" name="Segnaposto numero diapositiva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D59BE4E-A8E3-4AEA-BA94-B228EEAD2032}" type="slidenum">
              <a:rPr lang="it-IT" smtClean="0"/>
              <a:pPr/>
              <a:t>‹N›</a:t>
            </a:fld>
            <a:endParaRPr lang="it-IT"/>
          </a:p>
        </p:txBody>
      </p:sp>
      <p:sp>
        <p:nvSpPr>
          <p:cNvPr id="12" name="Segnaposto piè di pagina 11"/>
          <p:cNvSpPr>
            <a:spLocks noGrp="1"/>
          </p:cNvSpPr>
          <p:nvPr>
            <p:ph type="ftr" sz="quarter" idx="12"/>
          </p:nvPr>
        </p:nvSpPr>
        <p:spPr>
          <a:xfrm>
            <a:off x="1600200" y="6509004"/>
            <a:ext cx="3907464" cy="274320"/>
          </a:xfrm>
        </p:spPr>
        <p:txBody>
          <a:bodyPr vert="horz" rtlCol="0"/>
          <a:lstStyle>
            <a:extLst/>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4630F27-ED12-42B8-AC82-903D1C730FEE}" type="datetimeFigureOut">
              <a:rPr lang="it-IT" smtClean="0"/>
              <a:pPr/>
              <a:t>05/02/2012</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D59BE4E-A8E3-4AEA-BA94-B228EEAD203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lvl1pPr algn="l">
              <a:defRPr/>
            </a:lvl1pPr>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4630F27-ED12-42B8-AC82-903D1C730FEE}" type="datetimeFigureOut">
              <a:rPr lang="it-IT" smtClean="0"/>
              <a:pPr/>
              <a:t>05/02/2012</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D59BE4E-A8E3-4AEA-BA94-B228EEAD203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ttango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4630F27-ED12-42B8-AC82-903D1C730FEE}" type="datetimeFigureOut">
              <a:rPr lang="it-IT" smtClean="0"/>
              <a:pPr/>
              <a:t>05/02/2012</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D59BE4E-A8E3-4AEA-BA94-B228EEAD203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7" name="Rettangolo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a:xfrm>
            <a:off x="5562600" y="6513670"/>
            <a:ext cx="3002280" cy="274320"/>
          </a:xfrm>
        </p:spPr>
        <p:txBody>
          <a:bodyPr vert="horz" rtlCol="0"/>
          <a:lstStyle>
            <a:extLst/>
          </a:lstStyle>
          <a:p>
            <a:fld id="{04630F27-ED12-42B8-AC82-903D1C730FEE}" type="datetimeFigureOut">
              <a:rPr lang="it-IT" smtClean="0"/>
              <a:pPr/>
              <a:t>05/02/2012</a:t>
            </a:fld>
            <a:endParaRPr lang="it-IT"/>
          </a:p>
        </p:txBody>
      </p:sp>
      <p:sp>
        <p:nvSpPr>
          <p:cNvPr id="9" name="Segnaposto numero diapositiva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D59BE4E-A8E3-4AEA-BA94-B228EEAD2032}" type="slidenum">
              <a:rPr lang="it-IT" smtClean="0"/>
              <a:pPr/>
              <a:t>‹N›</a:t>
            </a:fld>
            <a:endParaRPr lang="it-IT"/>
          </a:p>
        </p:txBody>
      </p:sp>
      <p:sp>
        <p:nvSpPr>
          <p:cNvPr id="10" name="Segnaposto piè di pagina 9"/>
          <p:cNvSpPr>
            <a:spLocks noGrp="1"/>
          </p:cNvSpPr>
          <p:nvPr>
            <p:ph type="ftr" sz="quarter" idx="12"/>
          </p:nvPr>
        </p:nvSpPr>
        <p:spPr>
          <a:xfrm>
            <a:off x="1600200" y="6513670"/>
            <a:ext cx="3907464" cy="274320"/>
          </a:xfrm>
        </p:spPr>
        <p:txBody>
          <a:bodyPr vert="horz" rtlCol="0"/>
          <a:lstStyle>
            <a:extLst/>
          </a:lstStyle>
          <a:p>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4630F27-ED12-42B8-AC82-903D1C730FEE}" type="datetimeFigureOut">
              <a:rPr lang="it-IT" smtClean="0"/>
              <a:pPr/>
              <a:t>05/02/2012</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a:xfrm>
            <a:off x="8641080" y="6514568"/>
            <a:ext cx="464288" cy="274320"/>
          </a:xfrm>
        </p:spPr>
        <p:txBody>
          <a:bodyPr/>
          <a:lstStyle>
            <a:extLst/>
          </a:lstStyle>
          <a:p>
            <a:fld id="{BD59BE4E-A8E3-4AEA-BA94-B228EEAD2032}" type="slidenum">
              <a:rPr lang="it-IT" smtClean="0"/>
              <a:pPr/>
              <a:t>‹N›</a:t>
            </a:fld>
            <a:endParaRPr lang="it-IT"/>
          </a:p>
        </p:txBody>
      </p:sp>
      <p:sp>
        <p:nvSpPr>
          <p:cNvPr id="10" name="Rettangolo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ttangolo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ttangolo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olo 1"/>
          <p:cNvSpPr>
            <a:spLocks noGrp="1"/>
          </p:cNvSpPr>
          <p:nvPr>
            <p:ph type="title"/>
          </p:nvPr>
        </p:nvSpPr>
        <p:spPr>
          <a:xfrm>
            <a:off x="457200" y="251948"/>
            <a:ext cx="8229600"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04630F27-ED12-42B8-AC82-903D1C730FEE}" type="datetimeFigureOut">
              <a:rPr lang="it-IT" smtClean="0"/>
              <a:pPr/>
              <a:t>05/02/2012</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a:xfrm>
            <a:off x="8641080" y="6514568"/>
            <a:ext cx="464288" cy="274320"/>
          </a:xfrm>
        </p:spPr>
        <p:txBody>
          <a:bodyPr/>
          <a:lstStyle>
            <a:extLst/>
          </a:lstStyle>
          <a:p>
            <a:fld id="{BD59BE4E-A8E3-4AEA-BA94-B228EEAD203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218"/>
            <a:ext cx="8229600"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04630F27-ED12-42B8-AC82-903D1C730FEE}" type="datetimeFigureOut">
              <a:rPr lang="it-IT" smtClean="0"/>
              <a:pPr/>
              <a:t>05/02/2012</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BD59BE4E-A8E3-4AEA-BA94-B228EEAD2032}" type="slidenum">
              <a:rPr lang="it-IT" smtClean="0"/>
              <a:pPr/>
              <a:t>‹N›</a:t>
            </a:fld>
            <a:endParaRPr lang="it-IT"/>
          </a:p>
        </p:txBody>
      </p:sp>
      <p:sp>
        <p:nvSpPr>
          <p:cNvPr id="7" name="Rettango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04630F27-ED12-42B8-AC82-903D1C730FEE}" type="datetimeFigureOut">
              <a:rPr lang="it-IT" smtClean="0"/>
              <a:pPr/>
              <a:t>05/02/2012</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BD59BE4E-A8E3-4AEA-BA94-B228EEAD203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2"/>
      </p:bgRef>
    </p:bg>
    <p:spTree>
      <p:nvGrpSpPr>
        <p:cNvPr id="1" name=""/>
        <p:cNvGrpSpPr/>
        <p:nvPr/>
      </p:nvGrpSpPr>
      <p:grpSpPr>
        <a:xfrm>
          <a:off x="0" y="0"/>
          <a:ext cx="0" cy="0"/>
          <a:chOff x="0" y="0"/>
          <a:chExt cx="0" cy="0"/>
        </a:xfrm>
      </p:grpSpPr>
      <p:sp>
        <p:nvSpPr>
          <p:cNvPr id="8" name="Rettangolo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963136" y="304800"/>
            <a:ext cx="3931920" cy="762000"/>
          </a:xfrm>
        </p:spPr>
        <p:txBody>
          <a:bodyPr anchor="b"/>
          <a:lstStyle>
            <a:lvl1pPr marL="0" algn="r">
              <a:buNone/>
              <a:defRPr sz="2000" b="1"/>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9" name="Segnaposto data 8"/>
          <p:cNvSpPr>
            <a:spLocks noGrp="1"/>
          </p:cNvSpPr>
          <p:nvPr>
            <p:ph type="dt" sz="half" idx="10"/>
          </p:nvPr>
        </p:nvSpPr>
        <p:spPr>
          <a:xfrm>
            <a:off x="5562600" y="6513670"/>
            <a:ext cx="3002280" cy="274320"/>
          </a:xfrm>
        </p:spPr>
        <p:txBody>
          <a:bodyPr vert="horz" rtlCol="0"/>
          <a:lstStyle>
            <a:extLst/>
          </a:lstStyle>
          <a:p>
            <a:fld id="{04630F27-ED12-42B8-AC82-903D1C730FEE}" type="datetimeFigureOut">
              <a:rPr lang="it-IT" smtClean="0"/>
              <a:pPr/>
              <a:t>05/02/2012</a:t>
            </a:fld>
            <a:endParaRPr lang="it-IT"/>
          </a:p>
        </p:txBody>
      </p:sp>
      <p:sp>
        <p:nvSpPr>
          <p:cNvPr id="10" name="Segnaposto numero diapositiva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D59BE4E-A8E3-4AEA-BA94-B228EEAD2032}" type="slidenum">
              <a:rPr lang="it-IT" smtClean="0"/>
              <a:pPr/>
              <a:t>‹N›</a:t>
            </a:fld>
            <a:endParaRPr lang="it-IT"/>
          </a:p>
        </p:txBody>
      </p:sp>
      <p:sp>
        <p:nvSpPr>
          <p:cNvPr id="11" name="Segnaposto piè di pagina 10"/>
          <p:cNvSpPr>
            <a:spLocks noGrp="1"/>
          </p:cNvSpPr>
          <p:nvPr>
            <p:ph type="ftr" sz="quarter" idx="12"/>
          </p:nvPr>
        </p:nvSpPr>
        <p:spPr>
          <a:xfrm>
            <a:off x="1600200" y="6513670"/>
            <a:ext cx="3907464" cy="274320"/>
          </a:xfrm>
        </p:spPr>
        <p:txBody>
          <a:bodyPr vert="horz" rtlCol="0"/>
          <a:lstStyle>
            <a:extLst/>
          </a:lstStyle>
          <a:p>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040443" y="4724400"/>
            <a:ext cx="5486400" cy="664536"/>
          </a:xfrm>
        </p:spPr>
        <p:txBody>
          <a:bodyPr anchor="b"/>
          <a:lstStyle>
            <a:lvl1pPr marL="0" algn="r">
              <a:buNone/>
              <a:defRPr sz="2000" b="1"/>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13" name="Segnaposto immagin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8" name="Segnaposto data 7"/>
          <p:cNvSpPr>
            <a:spLocks noGrp="1"/>
          </p:cNvSpPr>
          <p:nvPr>
            <p:ph type="dt" sz="half" idx="10"/>
          </p:nvPr>
        </p:nvSpPr>
        <p:spPr>
          <a:xfrm>
            <a:off x="5562600" y="6509004"/>
            <a:ext cx="3002280" cy="274320"/>
          </a:xfrm>
        </p:spPr>
        <p:txBody>
          <a:bodyPr vert="horz" rtlCol="0"/>
          <a:lstStyle>
            <a:extLst/>
          </a:lstStyle>
          <a:p>
            <a:fld id="{04630F27-ED12-42B8-AC82-903D1C730FEE}" type="datetimeFigureOut">
              <a:rPr lang="it-IT" smtClean="0"/>
              <a:pPr/>
              <a:t>05/02/2012</a:t>
            </a:fld>
            <a:endParaRPr lang="it-IT"/>
          </a:p>
        </p:txBody>
      </p:sp>
      <p:sp>
        <p:nvSpPr>
          <p:cNvPr id="9" name="Segnaposto numero diapositiva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D59BE4E-A8E3-4AEA-BA94-B228EEAD2032}" type="slidenum">
              <a:rPr lang="it-IT" smtClean="0"/>
              <a:pPr/>
              <a:t>‹N›</a:t>
            </a:fld>
            <a:endParaRPr lang="it-IT"/>
          </a:p>
        </p:txBody>
      </p:sp>
      <p:sp>
        <p:nvSpPr>
          <p:cNvPr id="10" name="Segnaposto piè di pagina 9"/>
          <p:cNvSpPr>
            <a:spLocks noGrp="1"/>
          </p:cNvSpPr>
          <p:nvPr>
            <p:ph type="ftr" sz="quarter" idx="12"/>
          </p:nvPr>
        </p:nvSpPr>
        <p:spPr>
          <a:xfrm>
            <a:off x="1600200" y="6509004"/>
            <a:ext cx="3907464" cy="274320"/>
          </a:xfrm>
        </p:spPr>
        <p:txBody>
          <a:bodyPr vert="horz" rtlCol="0"/>
          <a:lstStyle>
            <a:extLst/>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tonda angolo diagonale rettangolo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piè di pagina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it-IT"/>
          </a:p>
        </p:txBody>
      </p:sp>
      <p:sp>
        <p:nvSpPr>
          <p:cNvPr id="14" name="Segnaposto data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4630F27-ED12-42B8-AC82-903D1C730FEE}" type="datetimeFigureOut">
              <a:rPr lang="it-IT" smtClean="0"/>
              <a:pPr/>
              <a:t>05/02/2012</a:t>
            </a:fld>
            <a:endParaRPr lang="it-IT"/>
          </a:p>
        </p:txBody>
      </p:sp>
      <p:sp>
        <p:nvSpPr>
          <p:cNvPr id="23" name="Segnaposto numero diapositiva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D59BE4E-A8E3-4AEA-BA94-B228EEAD2032}" type="slidenum">
              <a:rPr lang="it-IT" smtClean="0"/>
              <a:pPr/>
              <a:t>‹N›</a:t>
            </a:fld>
            <a:endParaRPr lang="it-IT"/>
          </a:p>
        </p:txBody>
      </p:sp>
      <p:sp>
        <p:nvSpPr>
          <p:cNvPr id="22" name="Segnaposto titolo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027" name="Picture 3" descr="C:\Users\Simone\Desktop\Atomo.jpg"/>
          <p:cNvPicPr>
            <a:picLocks noChangeAspect="1" noChangeArrowheads="1"/>
          </p:cNvPicPr>
          <p:nvPr/>
        </p:nvPicPr>
        <p:blipFill>
          <a:blip r:embed="rId3">
            <a:grayscl/>
          </a:blip>
          <a:srcRect/>
          <a:stretch>
            <a:fillRect/>
          </a:stretch>
        </p:blipFill>
        <p:spPr bwMode="auto">
          <a:xfrm>
            <a:off x="285720" y="0"/>
            <a:ext cx="2000232" cy="1902792"/>
          </a:xfrm>
          <a:prstGeom prst="ellipse">
            <a:avLst/>
          </a:prstGeom>
          <a:ln cap="flat">
            <a:solidFill>
              <a:schemeClr val="tx1"/>
            </a:solidFill>
            <a:round/>
          </a:ln>
        </p:spPr>
      </p:pic>
      <p:sp>
        <p:nvSpPr>
          <p:cNvPr id="2" name="Titolo 1"/>
          <p:cNvSpPr>
            <a:spLocks noGrp="1"/>
          </p:cNvSpPr>
          <p:nvPr>
            <p:ph type="ctrTitle"/>
          </p:nvPr>
        </p:nvSpPr>
        <p:spPr>
          <a:xfrm>
            <a:off x="785786" y="1"/>
            <a:ext cx="7772400" cy="785794"/>
          </a:xfrm>
          <a:noFill/>
          <a:ln>
            <a:noFill/>
          </a:ln>
        </p:spPr>
        <p:txBody>
          <a:bodyPr>
            <a:normAutofit fontScale="90000"/>
          </a:bodyPr>
          <a:lstStyle/>
          <a:p>
            <a:pPr algn="ctr"/>
            <a:r>
              <a:rPr lang="it-IT" i="1" u="sng" dirty="0" smtClean="0">
                <a:solidFill>
                  <a:srgbClr val="0070C0"/>
                </a:solidFill>
                <a:latin typeface="Wide Latin" pitchFamily="18" charset="0"/>
              </a:rPr>
              <a:t>L’ATOMO</a:t>
            </a:r>
            <a:endParaRPr lang="it-IT" i="1" u="sng" dirty="0">
              <a:solidFill>
                <a:srgbClr val="0070C0"/>
              </a:solidFill>
              <a:latin typeface="Wide Latin" pitchFamily="18" charset="0"/>
            </a:endParaRPr>
          </a:p>
        </p:txBody>
      </p:sp>
      <p:sp>
        <p:nvSpPr>
          <p:cNvPr id="3" name="Sottotitolo 2"/>
          <p:cNvSpPr>
            <a:spLocks noGrp="1"/>
          </p:cNvSpPr>
          <p:nvPr>
            <p:ph type="subTitle" idx="1"/>
          </p:nvPr>
        </p:nvSpPr>
        <p:spPr>
          <a:xfrm>
            <a:off x="214282" y="1571612"/>
            <a:ext cx="8572560" cy="4643470"/>
          </a:xfrm>
        </p:spPr>
        <p:txBody>
          <a:bodyPr>
            <a:normAutofit lnSpcReduction="10000"/>
          </a:bodyPr>
          <a:lstStyle/>
          <a:p>
            <a:pPr algn="l"/>
            <a:r>
              <a:rPr lang="it-IT" dirty="0" smtClean="0">
                <a:solidFill>
                  <a:schemeClr val="bg1"/>
                </a:solidFill>
                <a:latin typeface="Algerian" pitchFamily="82" charset="0"/>
              </a:rPr>
              <a:t>La più piccola porzione di un elemento chimico che conservi le proprietà dell’elemento stesso. </a:t>
            </a:r>
            <a:br>
              <a:rPr lang="it-IT" dirty="0" smtClean="0">
                <a:solidFill>
                  <a:schemeClr val="bg1"/>
                </a:solidFill>
                <a:latin typeface="Algerian" pitchFamily="82" charset="0"/>
              </a:rPr>
            </a:br>
            <a:r>
              <a:rPr lang="it-IT" dirty="0" smtClean="0">
                <a:solidFill>
                  <a:schemeClr val="bg1"/>
                </a:solidFill>
                <a:latin typeface="Algerian" pitchFamily="82" charset="0"/>
              </a:rPr>
              <a:t>La parola "atomo", che deriva dal greco </a:t>
            </a:r>
            <a:r>
              <a:rPr lang="it-IT" i="1" dirty="0" err="1" smtClean="0">
                <a:solidFill>
                  <a:schemeClr val="bg1"/>
                </a:solidFill>
                <a:latin typeface="Algerian" pitchFamily="82" charset="0"/>
              </a:rPr>
              <a:t>átomos</a:t>
            </a:r>
            <a:r>
              <a:rPr lang="it-IT" dirty="0" smtClean="0">
                <a:solidFill>
                  <a:schemeClr val="bg1"/>
                </a:solidFill>
                <a:latin typeface="Algerian" pitchFamily="82" charset="0"/>
              </a:rPr>
              <a:t>, "indivisibile", fu introdotta dal filosofo greco DEMOCRITO per definire le entità elementari, indistruttibili e indivisibili, di cui egli riteneva che fosse costituita la materia.</a:t>
            </a:r>
            <a:endParaRPr lang="it-IT" dirty="0">
              <a:solidFill>
                <a:schemeClr val="bg1"/>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57158" y="3571876"/>
            <a:ext cx="8229600" cy="1143000"/>
          </a:xfrm>
        </p:spPr>
        <p:txBody>
          <a:bodyPr>
            <a:noAutofit/>
          </a:bodyPr>
          <a:lstStyle/>
          <a:p>
            <a:pPr algn="ctr"/>
            <a:r>
              <a:rPr lang="it-IT" sz="12000" b="1" dirty="0" smtClean="0">
                <a:ln w="31550" cmpd="sng">
                  <a:solidFill>
                    <a:schemeClr val="bg1"/>
                  </a:solidFill>
                  <a:prstDash val="solid"/>
                </a:ln>
                <a:blipFill>
                  <a:blip r:embed="rId3"/>
                  <a:tile tx="0" ty="0" sx="100000" sy="100000" flip="none" algn="tl"/>
                </a:blipFill>
                <a:effectLst>
                  <a:outerShdw blurRad="50800" dist="40000" dir="5400000" algn="tl" rotWithShape="0">
                    <a:srgbClr val="000000">
                      <a:shade val="5000"/>
                      <a:satMod val="120000"/>
                      <a:alpha val="33000"/>
                    </a:srgbClr>
                  </a:outerShdw>
                </a:effectLst>
                <a:latin typeface="Algerian" pitchFamily="82" charset="0"/>
              </a:rPr>
              <a:t>Teoria di </a:t>
            </a:r>
            <a:br>
              <a:rPr lang="it-IT" sz="12000" b="1" dirty="0" smtClean="0">
                <a:ln w="31550" cmpd="sng">
                  <a:solidFill>
                    <a:schemeClr val="bg1"/>
                  </a:solidFill>
                  <a:prstDash val="solid"/>
                </a:ln>
                <a:blipFill>
                  <a:blip r:embed="rId3"/>
                  <a:tile tx="0" ty="0" sx="100000" sy="100000" flip="none" algn="tl"/>
                </a:blipFill>
                <a:effectLst>
                  <a:outerShdw blurRad="50800" dist="40000" dir="5400000" algn="tl" rotWithShape="0">
                    <a:srgbClr val="000000">
                      <a:shade val="5000"/>
                      <a:satMod val="120000"/>
                      <a:alpha val="33000"/>
                    </a:srgbClr>
                  </a:outerShdw>
                </a:effectLst>
                <a:latin typeface="Algerian" pitchFamily="82" charset="0"/>
              </a:rPr>
            </a:br>
            <a:r>
              <a:rPr lang="it-IT" sz="12000" b="1" dirty="0" err="1" smtClean="0">
                <a:ln w="31550" cmpd="sng">
                  <a:solidFill>
                    <a:schemeClr val="bg1"/>
                  </a:solidFill>
                  <a:prstDash val="solid"/>
                </a:ln>
                <a:blipFill>
                  <a:blip r:embed="rId3"/>
                  <a:tile tx="0" ty="0" sx="100000" sy="100000" flip="none" algn="tl"/>
                </a:blipFill>
                <a:effectLst>
                  <a:outerShdw blurRad="50800" dist="40000" dir="5400000" algn="tl" rotWithShape="0">
                    <a:srgbClr val="000000">
                      <a:shade val="5000"/>
                      <a:satMod val="120000"/>
                      <a:alpha val="33000"/>
                    </a:srgbClr>
                  </a:outerShdw>
                </a:effectLst>
                <a:latin typeface="Algerian" pitchFamily="82" charset="0"/>
              </a:rPr>
              <a:t>Bohr</a:t>
            </a:r>
            <a:endParaRPr lang="it-IT" sz="12000" b="1" dirty="0">
              <a:ln w="31550" cmpd="sng">
                <a:solidFill>
                  <a:schemeClr val="bg1"/>
                </a:solidFill>
                <a:prstDash val="solid"/>
              </a:ln>
              <a:blipFill>
                <a:blip r:embed="rId3"/>
                <a:tile tx="0" ty="0" sx="100000" sy="100000" flip="none" algn="tl"/>
              </a:blipFill>
              <a:effectLst>
                <a:outerShdw blurRad="50800" dist="40000" dir="5400000" algn="tl" rotWithShape="0">
                  <a:srgbClr val="000000">
                    <a:shade val="5000"/>
                    <a:satMod val="120000"/>
                    <a:alpha val="33000"/>
                  </a:srgbClr>
                </a:outerShdw>
              </a:effectLst>
              <a:latin typeface="Algerian"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clrChange>
              <a:clrFrom>
                <a:srgbClr val="FFFFFF"/>
              </a:clrFrom>
              <a:clrTo>
                <a:srgbClr val="FFFFFF">
                  <a:alpha val="0"/>
                </a:srgbClr>
              </a:clrTo>
            </a:clrChange>
            <a:biLevel thresh="50000"/>
          </a:blip>
          <a:srcRect/>
          <a:stretch>
            <a:fillRect/>
          </a:stretch>
        </p:blipFill>
        <p:spPr bwMode="auto">
          <a:xfrm>
            <a:off x="5440162" y="66455"/>
            <a:ext cx="3774949" cy="2071678"/>
          </a:xfrm>
          <a:prstGeom prst="rect">
            <a:avLst/>
          </a:prstGeom>
          <a:ln>
            <a:noFill/>
          </a:ln>
          <a:effectLst>
            <a:outerShdw blurRad="292100" dist="139700" dir="2700000" algn="tl" rotWithShape="0">
              <a:srgbClr val="333333">
                <a:alpha val="65000"/>
              </a:srgbClr>
            </a:outerShdw>
          </a:effectLst>
        </p:spPr>
      </p:pic>
      <p:sp>
        <p:nvSpPr>
          <p:cNvPr id="2" name="Titolo 1"/>
          <p:cNvSpPr>
            <a:spLocks noGrp="1"/>
          </p:cNvSpPr>
          <p:nvPr>
            <p:ph type="title"/>
          </p:nvPr>
        </p:nvSpPr>
        <p:spPr>
          <a:effectLst>
            <a:innerShdw blurRad="114300">
              <a:prstClr val="black"/>
            </a:innerShdw>
          </a:effectLst>
        </p:spPr>
        <p:txBody>
          <a:bodyPr>
            <a:scene3d>
              <a:camera prst="orthographicFront"/>
              <a:lightRig rig="soft" dir="t">
                <a:rot lat="0" lon="0" rev="2400000"/>
              </a:lightRig>
            </a:scene3d>
            <a:sp3d extrusionH="57150">
              <a:bevelT w="19050" h="12700"/>
            </a:sp3d>
          </a:bodyPr>
          <a:lstStyle/>
          <a:p>
            <a:pPr algn="l"/>
            <a:r>
              <a:rPr lang="it-IT" b="1" dirty="0" smtClean="0">
                <a:ln w="10541" cmpd="sng">
                  <a:solidFill>
                    <a:srgbClr val="3399FF"/>
                  </a:solidFill>
                  <a:prstDash val="solid"/>
                </a:ln>
                <a:solidFill>
                  <a:schemeClr val="bg1"/>
                </a:solidFill>
                <a:effectLst/>
              </a:rPr>
              <a:t>La teoria di </a:t>
            </a:r>
            <a:r>
              <a:rPr lang="it-IT" b="1" dirty="0" err="1" smtClean="0">
                <a:ln w="10541" cmpd="sng">
                  <a:solidFill>
                    <a:srgbClr val="3399FF"/>
                  </a:solidFill>
                  <a:prstDash val="solid"/>
                </a:ln>
                <a:solidFill>
                  <a:schemeClr val="bg1"/>
                </a:solidFill>
                <a:effectLst/>
              </a:rPr>
              <a:t>Bohr</a:t>
            </a:r>
            <a:endParaRPr lang="it-IT" b="1" dirty="0">
              <a:ln w="10541" cmpd="sng">
                <a:solidFill>
                  <a:srgbClr val="3399FF"/>
                </a:solidFill>
                <a:prstDash val="solid"/>
              </a:ln>
              <a:solidFill>
                <a:schemeClr val="bg1"/>
              </a:solidFill>
              <a:effectLst/>
            </a:endParaRPr>
          </a:p>
        </p:txBody>
      </p:sp>
      <p:sp>
        <p:nvSpPr>
          <p:cNvPr id="3" name="Segnaposto contenuto 2"/>
          <p:cNvSpPr>
            <a:spLocks noGrp="1"/>
          </p:cNvSpPr>
          <p:nvPr>
            <p:ph idx="1"/>
          </p:nvPr>
        </p:nvSpPr>
        <p:spPr>
          <a:xfrm>
            <a:off x="500034" y="1928802"/>
            <a:ext cx="8229600" cy="4526280"/>
          </a:xfrm>
          <a:ln>
            <a:solidFill>
              <a:schemeClr val="tx1"/>
            </a:solidFill>
          </a:ln>
          <a:scene3d>
            <a:camera prst="orthographicFront"/>
            <a:lightRig rig="threePt" dir="t"/>
          </a:scene3d>
          <a:sp3d>
            <a:bevelT w="152400" h="50800" prst="softRound"/>
          </a:sp3d>
        </p:spPr>
        <p:txBody>
          <a:bodyPr>
            <a:normAutofit fontScale="62500" lnSpcReduction="20000"/>
            <a:sp3d extrusionH="57150">
              <a:bevelT w="38100" h="38100"/>
            </a:sp3d>
          </a:bodyPr>
          <a:lstStyle/>
          <a:p>
            <a:pPr>
              <a:buNone/>
            </a:pPr>
            <a:r>
              <a:rPr lang="it-IT" b="1" dirty="0" smtClean="0">
                <a:ln>
                  <a:solidFill>
                    <a:srgbClr val="FF0000"/>
                  </a:solidFill>
                </a:ln>
                <a:solidFill>
                  <a:schemeClr val="bg1"/>
                </a:solidFill>
                <a:effectLst>
                  <a:glow rad="63500">
                    <a:schemeClr val="accent1">
                      <a:satMod val="175000"/>
                      <a:alpha val="40000"/>
                    </a:schemeClr>
                  </a:glow>
                </a:effectLst>
              </a:rPr>
              <a:t>    </a:t>
            </a:r>
            <a:r>
              <a:rPr lang="it-IT" b="1" dirty="0" err="1" smtClean="0">
                <a:ln w="12700">
                  <a:solidFill>
                    <a:srgbClr val="000099"/>
                  </a:solidFill>
                  <a:prstDash val="solid"/>
                </a:ln>
                <a:solidFill>
                  <a:schemeClr val="bg1"/>
                </a:solidFill>
                <a:effectLst>
                  <a:outerShdw blurRad="41275" dist="20320" dir="1800000" algn="tl" rotWithShape="0">
                    <a:srgbClr val="000000">
                      <a:alpha val="40000"/>
                    </a:srgbClr>
                  </a:outerShdw>
                </a:effectLst>
              </a:rPr>
              <a:t>Bohr</a:t>
            </a:r>
            <a:r>
              <a:rPr lang="it-IT" b="1" dirty="0" smtClean="0">
                <a:ln w="12700">
                  <a:solidFill>
                    <a:srgbClr val="000099"/>
                  </a:solidFill>
                  <a:prstDash val="solid"/>
                </a:ln>
                <a:solidFill>
                  <a:schemeClr val="bg1"/>
                </a:solidFill>
                <a:effectLst>
                  <a:outerShdw blurRad="41275" dist="20320" dir="1800000" algn="tl" rotWithShape="0">
                    <a:srgbClr val="000000">
                      <a:alpha val="40000"/>
                    </a:srgbClr>
                  </a:outerShdw>
                </a:effectLst>
              </a:rPr>
              <a:t> presentò la sua </a:t>
            </a:r>
            <a:r>
              <a:rPr lang="it-IT" b="1" i="1" dirty="0" smtClean="0">
                <a:ln w="12700">
                  <a:solidFill>
                    <a:srgbClr val="000099"/>
                  </a:solidFill>
                  <a:prstDash val="solid"/>
                </a:ln>
                <a:solidFill>
                  <a:schemeClr val="bg1"/>
                </a:solidFill>
                <a:effectLst>
                  <a:outerShdw blurRad="41275" dist="20320" dir="1800000" algn="tl" rotWithShape="0">
                    <a:srgbClr val="000000">
                      <a:alpha val="40000"/>
                    </a:srgbClr>
                  </a:outerShdw>
                </a:effectLst>
              </a:rPr>
              <a:t>teoria dell'atomo </a:t>
            </a:r>
            <a:r>
              <a:rPr lang="it-IT" b="1" dirty="0" smtClean="0">
                <a:ln w="12700">
                  <a:solidFill>
                    <a:srgbClr val="000099"/>
                  </a:solidFill>
                  <a:prstDash val="solid"/>
                </a:ln>
                <a:solidFill>
                  <a:schemeClr val="bg1"/>
                </a:solidFill>
                <a:effectLst>
                  <a:outerShdw blurRad="41275" dist="20320" dir="1800000" algn="tl" rotWithShape="0">
                    <a:srgbClr val="000000">
                      <a:alpha val="40000"/>
                    </a:srgbClr>
                  </a:outerShdw>
                </a:effectLst>
              </a:rPr>
              <a:t>che si rifaceva al modello atomico di Rutherford, ma con quattro modifiche essenziali:</a:t>
            </a:r>
          </a:p>
          <a:p>
            <a:pPr marL="514350" indent="-514350">
              <a:buFont typeface="+mj-lt"/>
              <a:buAutoNum type="arabicPeriod"/>
            </a:pPr>
            <a:r>
              <a:rPr lang="it-IT" b="1" dirty="0" smtClean="0">
                <a:ln w="12700">
                  <a:solidFill>
                    <a:srgbClr val="000099"/>
                  </a:solidFill>
                  <a:prstDash val="solid"/>
                </a:ln>
                <a:solidFill>
                  <a:schemeClr val="bg1"/>
                </a:solidFill>
                <a:effectLst>
                  <a:outerShdw blurRad="41275" dist="20320" dir="1800000" algn="tl" rotWithShape="0">
                    <a:srgbClr val="000000">
                      <a:alpha val="40000"/>
                    </a:srgbClr>
                  </a:outerShdw>
                </a:effectLst>
              </a:rPr>
              <a:t>prima di tutto, per rispettare l'ipotesi di partenza, l'elettrone non può ruotare intorno al nucleo su orbite qualsiasi ma su orbite fisse, corrispondenti ai vari livelli di energia;</a:t>
            </a:r>
          </a:p>
          <a:p>
            <a:pPr marL="514350" indent="-514350">
              <a:buFont typeface="+mj-lt"/>
              <a:buAutoNum type="arabicPeriod"/>
            </a:pPr>
            <a:endParaRPr lang="it-IT" b="1" dirty="0" smtClean="0">
              <a:ln w="12700">
                <a:solidFill>
                  <a:srgbClr val="000099"/>
                </a:solidFill>
                <a:prstDash val="solid"/>
              </a:ln>
              <a:solidFill>
                <a:schemeClr val="bg1"/>
              </a:solidFill>
              <a:effectLst>
                <a:outerShdw blurRad="41275" dist="20320" dir="1800000" algn="tl" rotWithShape="0">
                  <a:srgbClr val="000000">
                    <a:alpha val="40000"/>
                  </a:srgbClr>
                </a:outerShdw>
              </a:effectLst>
            </a:endParaRPr>
          </a:p>
          <a:p>
            <a:pPr marL="514350" indent="-514350">
              <a:buFont typeface="+mj-lt"/>
              <a:buAutoNum type="arabicPeriod"/>
            </a:pPr>
            <a:r>
              <a:rPr lang="it-IT" b="1" dirty="0" smtClean="0">
                <a:ln w="12700">
                  <a:solidFill>
                    <a:srgbClr val="000099"/>
                  </a:solidFill>
                  <a:prstDash val="solid"/>
                </a:ln>
                <a:solidFill>
                  <a:schemeClr val="bg1"/>
                </a:solidFill>
                <a:effectLst>
                  <a:outerShdw blurRad="41275" dist="20320" dir="1800000" algn="tl" rotWithShape="0">
                    <a:srgbClr val="000000">
                      <a:alpha val="40000"/>
                    </a:srgbClr>
                  </a:outerShdw>
                </a:effectLst>
              </a:rPr>
              <a:t> in secondo luogo, se l'elettrone persiste nel ruotare su queste orbite non emette energia nonostante la sua accelerazione e la frequenza di rotazione; </a:t>
            </a:r>
          </a:p>
          <a:p>
            <a:pPr marL="514350" indent="-514350">
              <a:buFont typeface="+mj-lt"/>
              <a:buAutoNum type="arabicPeriod"/>
            </a:pPr>
            <a:r>
              <a:rPr lang="it-IT" b="1" dirty="0" smtClean="0">
                <a:ln w="12700">
                  <a:solidFill>
                    <a:srgbClr val="000099"/>
                  </a:solidFill>
                  <a:prstDash val="solid"/>
                </a:ln>
                <a:solidFill>
                  <a:schemeClr val="bg1"/>
                </a:solidFill>
                <a:effectLst>
                  <a:outerShdw blurRad="41275" dist="20320" dir="1800000" algn="tl" rotWithShape="0">
                    <a:srgbClr val="000000">
                      <a:alpha val="40000"/>
                    </a:srgbClr>
                  </a:outerShdw>
                </a:effectLst>
              </a:rPr>
              <a:t>l'elettrone può saltare spontaneamente da un livello all'altro; </a:t>
            </a:r>
          </a:p>
          <a:p>
            <a:pPr marL="514350" indent="-514350">
              <a:buFont typeface="+mj-lt"/>
              <a:buAutoNum type="arabicPeriod"/>
            </a:pPr>
            <a:r>
              <a:rPr lang="it-IT" b="1" dirty="0" smtClean="0">
                <a:ln w="12700">
                  <a:solidFill>
                    <a:srgbClr val="000099"/>
                  </a:solidFill>
                  <a:prstDash val="solid"/>
                </a:ln>
                <a:solidFill>
                  <a:schemeClr val="bg1"/>
                </a:solidFill>
                <a:effectLst>
                  <a:outerShdw blurRad="41275" dist="20320" dir="1800000" algn="tl" rotWithShape="0">
                    <a:srgbClr val="000000">
                      <a:alpha val="40000"/>
                    </a:srgbClr>
                  </a:outerShdw>
                </a:effectLst>
              </a:rPr>
              <a:t>infine,scoprì che quando un elettrone passava dalla sua orbita di partenza a un altra necessitava di energia e per ritornare all’orbita di partenza sprigionava energia sotto forma di energia luminosa</a:t>
            </a:r>
          </a:p>
          <a:p>
            <a:endParaRPr lang="it-IT" dirty="0">
              <a:effectLst>
                <a:glow rad="228600">
                  <a:schemeClr val="accent1">
                    <a:satMod val="175000"/>
                    <a:alpha val="40000"/>
                  </a:schemeClr>
                </a:glo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4282" y="3857628"/>
            <a:ext cx="8229600" cy="2857512"/>
          </a:xfrm>
        </p:spPr>
        <p:txBody>
          <a:bodyPr>
            <a:noAutofit/>
            <a:scene3d>
              <a:camera prst="orthographicFront"/>
              <a:lightRig rig="soft" dir="t">
                <a:rot lat="0" lon="0" rev="2400000"/>
              </a:lightRig>
            </a:scene3d>
            <a:sp3d extrusionH="57150">
              <a:bevelT w="19050" h="12700" prst="slope"/>
            </a:sp3d>
          </a:bodyPr>
          <a:lstStyle/>
          <a:p>
            <a:pPr algn="ctr"/>
            <a:r>
              <a:rPr lang="it-IT" sz="8800" dirty="0" smtClean="0">
                <a:solidFill>
                  <a:schemeClr val="tx1">
                    <a:lumMod val="95000"/>
                  </a:schemeClr>
                </a:solidFill>
              </a:rPr>
              <a:t>La quantizzazione delle orbite      e</a:t>
            </a:r>
            <a:br>
              <a:rPr lang="it-IT" sz="8800" dirty="0" smtClean="0">
                <a:solidFill>
                  <a:schemeClr val="tx1">
                    <a:lumMod val="95000"/>
                  </a:schemeClr>
                </a:solidFill>
              </a:rPr>
            </a:br>
            <a:r>
              <a:rPr lang="it-IT" sz="8800" dirty="0" smtClean="0">
                <a:solidFill>
                  <a:schemeClr val="tx1">
                    <a:lumMod val="95000"/>
                  </a:schemeClr>
                </a:solidFill>
              </a:rPr>
              <a:t>i legami</a:t>
            </a:r>
            <a:endParaRPr lang="it-IT" sz="8800" dirty="0">
              <a:solidFill>
                <a:schemeClr val="tx1">
                  <a:lumMod val="9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pPr>
              <a:buNone/>
            </a:pPr>
            <a:r>
              <a:rPr lang="it-IT" b="1" dirty="0" smtClean="0">
                <a:ln w="17780" cmpd="sng">
                  <a:solidFill>
                    <a:schemeClr val="bg1">
                      <a:lumMod val="95000"/>
                      <a:lumOff val="5000"/>
                    </a:schemeClr>
                  </a:solidFill>
                  <a:prstDash val="solid"/>
                  <a:miter lim="800000"/>
                </a:ln>
                <a:solidFill>
                  <a:srgbClr val="663300"/>
                </a:solidFill>
                <a:effectLst>
                  <a:outerShdw blurRad="50800" algn="tl" rotWithShape="0">
                    <a:srgbClr val="000000"/>
                  </a:outerShdw>
                </a:effectLst>
              </a:rPr>
              <a:t>   </a:t>
            </a:r>
            <a:r>
              <a:rPr lang="it-IT" b="1" dirty="0" smtClean="0">
                <a:ln w="17780" cmpd="sng">
                  <a:solidFill>
                    <a:schemeClr val="bg1">
                      <a:lumMod val="95000"/>
                      <a:lumOff val="5000"/>
                    </a:schemeClr>
                  </a:solidFill>
                  <a:prstDash val="solid"/>
                  <a:miter lim="800000"/>
                </a:ln>
                <a:blipFill>
                  <a:blip r:embed="rId3"/>
                  <a:tile tx="0" ty="0" sx="100000" sy="100000" flip="none" algn="tl"/>
                </a:blipFill>
                <a:effectLst>
                  <a:outerShdw blurRad="50800" algn="tl" rotWithShape="0">
                    <a:srgbClr val="000000"/>
                  </a:outerShdw>
                </a:effectLst>
              </a:rPr>
              <a:t>Oltre alla quantizzazione delle orbite </a:t>
            </a:r>
            <a:r>
              <a:rPr lang="it-IT" b="1" dirty="0" err="1" smtClean="0">
                <a:ln w="17780" cmpd="sng">
                  <a:solidFill>
                    <a:schemeClr val="bg1">
                      <a:lumMod val="95000"/>
                      <a:lumOff val="5000"/>
                    </a:schemeClr>
                  </a:solidFill>
                  <a:prstDash val="solid"/>
                  <a:miter lim="800000"/>
                </a:ln>
                <a:blipFill>
                  <a:blip r:embed="rId3"/>
                  <a:tile tx="0" ty="0" sx="100000" sy="100000" flip="none" algn="tl"/>
                </a:blipFill>
                <a:effectLst>
                  <a:outerShdw blurRad="50800" algn="tl" rotWithShape="0">
                    <a:srgbClr val="000000"/>
                  </a:outerShdw>
                </a:effectLst>
              </a:rPr>
              <a:t>Bohr</a:t>
            </a:r>
            <a:r>
              <a:rPr lang="it-IT" b="1" dirty="0" smtClean="0">
                <a:ln w="17780" cmpd="sng">
                  <a:solidFill>
                    <a:schemeClr val="bg1">
                      <a:lumMod val="95000"/>
                      <a:lumOff val="5000"/>
                    </a:schemeClr>
                  </a:solidFill>
                  <a:prstDash val="solid"/>
                  <a:miter lim="800000"/>
                </a:ln>
                <a:blipFill>
                  <a:blip r:embed="rId3"/>
                  <a:tile tx="0" ty="0" sx="100000" sy="100000" flip="none" algn="tl"/>
                </a:blipFill>
                <a:effectLst>
                  <a:outerShdw blurRad="50800" algn="tl" rotWithShape="0">
                    <a:srgbClr val="000000"/>
                  </a:outerShdw>
                </a:effectLst>
              </a:rPr>
              <a:t> scoprì che ogni atomo è dotato di una propria elettronegatività: l’elettronegatività è la tendenza che un atomo ha ad attrarre elettroni di altri atomi,aumenta da sinistra verso destra della tavola periodica e diminuisce scendendo per gruppi, i gas nobili hanno elettronegatività uguale a zero.</a:t>
            </a:r>
            <a:endParaRPr lang="it-IT" b="1" dirty="0">
              <a:ln w="17780" cmpd="sng">
                <a:solidFill>
                  <a:schemeClr val="bg1">
                    <a:lumMod val="95000"/>
                    <a:lumOff val="5000"/>
                  </a:schemeClr>
                </a:solidFill>
                <a:prstDash val="solid"/>
                <a:miter lim="800000"/>
              </a:ln>
              <a:blipFill>
                <a:blip r:embed="rId3"/>
                <a:tile tx="0" ty="0" sx="100000" sy="100000" flip="none" algn="tl"/>
              </a:blipFill>
              <a:effectLst>
                <a:outerShdw blurRad="50800" algn="tl" rotWithShape="0">
                  <a:srgbClr val="000000"/>
                </a:outerShdw>
              </a:effectLst>
            </a:endParaRPr>
          </a:p>
        </p:txBody>
      </p:sp>
      <p:sp>
        <p:nvSpPr>
          <p:cNvPr id="5" name="CasellaDiTesto 4"/>
          <p:cNvSpPr txBox="1"/>
          <p:nvPr/>
        </p:nvSpPr>
        <p:spPr>
          <a:xfrm>
            <a:off x="571472" y="500042"/>
            <a:ext cx="7572428" cy="830997"/>
          </a:xfrm>
          <a:prstGeom prst="rect">
            <a:avLst/>
          </a:prstGeom>
          <a:noFill/>
        </p:spPr>
        <p:txBody>
          <a:bodyPr wrap="square" rtlCol="0">
            <a:spAutoFit/>
          </a:bodyPr>
          <a:lstStyle/>
          <a:p>
            <a:pPr algn="ctr"/>
            <a:r>
              <a:rPr lang="it-IT" sz="4800" b="1" dirty="0" smtClean="0">
                <a:ln w="18000">
                  <a:noFill/>
                  <a:prstDash val="solid"/>
                  <a:miter lim="800000"/>
                </a:ln>
                <a:blipFill>
                  <a:blip r:embed="rId4"/>
                  <a:tile tx="0" ty="0" sx="100000" sy="100000" flip="none" algn="tl"/>
                </a:blipFill>
                <a:effectLst>
                  <a:outerShdw blurRad="25500" dist="23000" dir="7020000" algn="tl">
                    <a:srgbClr val="000000">
                      <a:alpha val="50000"/>
                    </a:srgbClr>
                  </a:outerShdw>
                </a:effectLst>
                <a:latin typeface="Algerian" pitchFamily="82" charset="0"/>
              </a:rPr>
              <a:t>L’elettronegatività</a:t>
            </a:r>
            <a:endParaRPr lang="it-IT" sz="4800" dirty="0">
              <a:ln w="18000">
                <a:noFill/>
                <a:prstDash val="solid"/>
                <a:miter lim="800000"/>
              </a:ln>
              <a:blipFill>
                <a:blip r:embed="rId4"/>
                <a:tile tx="0" ty="0" sx="100000" sy="100000" flip="none" algn="tl"/>
              </a:blipFill>
              <a:latin typeface="Algerian" pitchFamily="8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buNone/>
            </a:pPr>
            <a:r>
              <a:rPr lang="it-IT" sz="4400" b="1" dirty="0" smtClean="0">
                <a:ln w="18000">
                  <a:solidFill>
                    <a:srgbClr val="FFFF00"/>
                  </a:solidFill>
                  <a:prstDash val="solid"/>
                  <a:miter lim="800000"/>
                </a:ln>
                <a:effectLst>
                  <a:outerShdw blurRad="25500" dist="23000" dir="7020000" algn="tl">
                    <a:srgbClr val="000000">
                      <a:alpha val="50000"/>
                    </a:srgbClr>
                  </a:outerShdw>
                </a:effectLst>
              </a:rPr>
              <a:t>Il potenziale di ionizzazione è  l’energia    </a:t>
            </a:r>
          </a:p>
          <a:p>
            <a:pPr algn="ctr">
              <a:buNone/>
            </a:pPr>
            <a:r>
              <a:rPr lang="it-IT" sz="4400" b="1" dirty="0" smtClean="0">
                <a:ln w="18000">
                  <a:solidFill>
                    <a:srgbClr val="FFFF00"/>
                  </a:solidFill>
                  <a:prstDash val="solid"/>
                  <a:miter lim="800000"/>
                </a:ln>
                <a:effectLst>
                  <a:outerShdw blurRad="25500" dist="23000" dir="7020000" algn="tl">
                    <a:srgbClr val="000000">
                      <a:alpha val="50000"/>
                    </a:srgbClr>
                  </a:outerShdw>
                </a:effectLst>
              </a:rPr>
              <a:t>   necessaria per  strappare un elettrone ad un altro atomo neutro allo stato gassoso</a:t>
            </a:r>
            <a:endParaRPr lang="it-IT" sz="4400" b="1" dirty="0">
              <a:ln w="18000">
                <a:solidFill>
                  <a:srgbClr val="FFFF00"/>
                </a:solidFill>
                <a:prstDash val="solid"/>
                <a:miter lim="800000"/>
              </a:ln>
              <a:effectLst>
                <a:outerShdw blurRad="25500" dist="23000" dir="7020000" algn="tl">
                  <a:srgbClr val="000000">
                    <a:alpha val="50000"/>
                  </a:srgbClr>
                </a:outerShdw>
              </a:effectLst>
            </a:endParaRPr>
          </a:p>
        </p:txBody>
      </p:sp>
      <p:sp>
        <p:nvSpPr>
          <p:cNvPr id="2" name="Titolo 1"/>
          <p:cNvSpPr>
            <a:spLocks noGrp="1"/>
          </p:cNvSpPr>
          <p:nvPr>
            <p:ph type="title"/>
          </p:nvPr>
        </p:nvSpPr>
        <p:spPr>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scene3d>
              <a:camera prst="orthographicFront"/>
              <a:lightRig rig="soft" dir="t">
                <a:rot lat="0" lon="0" rev="2400000"/>
              </a:lightRig>
            </a:scene3d>
            <a:sp3d>
              <a:bevelT w="19050" h="12700"/>
            </a:sp3d>
          </a:bodyPr>
          <a:lstStyle/>
          <a:p>
            <a:pPr algn="ctr"/>
            <a:r>
              <a:rPr lang="it-IT" b="1" dirty="0" smtClean="0">
                <a:ln w="17780" cmpd="sng">
                  <a:solidFill>
                    <a:srgbClr val="3399FF"/>
                  </a:solidFill>
                  <a:prstDash val="solid"/>
                  <a:miter lim="800000"/>
                </a:ln>
                <a:solidFill>
                  <a:schemeClr val="tx1"/>
                </a:solidFill>
                <a:effectLst>
                  <a:outerShdw blurRad="50800" algn="tl" rotWithShape="0">
                    <a:srgbClr val="000000"/>
                  </a:outerShdw>
                </a:effectLst>
              </a:rPr>
              <a:t>POTENZIALE </a:t>
            </a:r>
            <a:r>
              <a:rPr lang="it-IT" b="1" dirty="0" err="1" smtClean="0">
                <a:ln w="17780" cmpd="sng">
                  <a:solidFill>
                    <a:srgbClr val="3399FF"/>
                  </a:solidFill>
                  <a:prstDash val="solid"/>
                  <a:miter lim="800000"/>
                </a:ln>
                <a:solidFill>
                  <a:schemeClr val="tx1"/>
                </a:solidFill>
                <a:effectLst>
                  <a:outerShdw blurRad="50800" algn="tl" rotWithShape="0">
                    <a:srgbClr val="000000"/>
                  </a:outerShdw>
                </a:effectLst>
              </a:rPr>
              <a:t>DI</a:t>
            </a:r>
            <a:r>
              <a:rPr lang="it-IT" b="1" dirty="0" smtClean="0">
                <a:ln w="17780" cmpd="sng">
                  <a:solidFill>
                    <a:srgbClr val="3399FF"/>
                  </a:solidFill>
                  <a:prstDash val="solid"/>
                  <a:miter lim="800000"/>
                </a:ln>
                <a:solidFill>
                  <a:schemeClr val="tx1"/>
                </a:solidFill>
                <a:effectLst>
                  <a:outerShdw blurRad="50800" algn="tl" rotWithShape="0">
                    <a:srgbClr val="000000"/>
                  </a:outerShdw>
                </a:effectLst>
              </a:rPr>
              <a:t> IONIZZAZIONE</a:t>
            </a:r>
            <a:endParaRPr lang="it-IT" b="1" dirty="0">
              <a:ln w="17780" cmpd="sng">
                <a:solidFill>
                  <a:srgbClr val="3399FF"/>
                </a:solidFill>
                <a:prstDash val="solid"/>
                <a:miter lim="800000"/>
              </a:ln>
              <a:solidFill>
                <a:schemeClr val="tx1"/>
              </a:solidFill>
              <a:effectLst>
                <a:outerShdw blurRad="50800" algn="tl" rotWithShape="0">
                  <a:srgbClr val="000000"/>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0000"/>
            <a:lum/>
          </a:blip>
          <a:srcRect/>
          <a:tile tx="0" ty="0" sx="100000" sy="100000" flip="y" algn="ctr"/>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500042"/>
            <a:ext cx="8229600" cy="4526280"/>
          </a:xfrm>
        </p:spPr>
        <p:txBody>
          <a:bodyPr>
            <a:noAutofit/>
          </a:bodyPr>
          <a:lstStyle/>
          <a:p>
            <a:pPr>
              <a:buNone/>
            </a:pPr>
            <a:r>
              <a:rPr lang="it-IT" sz="3600" b="1" dirty="0" smtClean="0">
                <a:ln w="18000">
                  <a:solidFill>
                    <a:schemeClr val="bg1"/>
                  </a:solidFill>
                  <a:prstDash val="solid"/>
                  <a:miter lim="800000"/>
                </a:ln>
                <a:solidFill>
                  <a:srgbClr val="3399FF"/>
                </a:solidFill>
                <a:effectLst>
                  <a:outerShdw blurRad="25500" dist="23000" dir="7020000" algn="tl">
                    <a:srgbClr val="000000">
                      <a:alpha val="50000"/>
                    </a:srgbClr>
                  </a:outerShdw>
                </a:effectLst>
              </a:rPr>
              <a:t>Solitamente gli elementi del 1° e 2° gruppo hanno bassa elettronegatività e basso potenziale di ionizzazione quindi tendono a cedere elettroni mentre gli elementi del 6° e 7° gruppo tendono ad acquisire elettroni.</a:t>
            </a:r>
          </a:p>
          <a:p>
            <a:pPr>
              <a:buNone/>
            </a:pPr>
            <a:r>
              <a:rPr lang="it-IT" sz="3600" b="1" dirty="0" smtClean="0">
                <a:ln w="18000">
                  <a:solidFill>
                    <a:schemeClr val="bg1"/>
                  </a:solidFill>
                  <a:prstDash val="solid"/>
                  <a:miter lim="800000"/>
                </a:ln>
                <a:solidFill>
                  <a:srgbClr val="3399FF"/>
                </a:solidFill>
                <a:effectLst>
                  <a:outerShdw blurRad="25500" dist="23000" dir="7020000" algn="tl">
                    <a:srgbClr val="000000">
                      <a:alpha val="50000"/>
                    </a:srgbClr>
                  </a:outerShdw>
                </a:effectLst>
              </a:rPr>
              <a:t>I gas nobili (8° gruppo) in quanto stabili formano l’ottetto perfetto quindi ne cedono ne acquistano elettroni.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00034" y="928670"/>
            <a:ext cx="8229600" cy="2000264"/>
          </a:xfrm>
          <a:effectLst>
            <a:softEdge rad="317500"/>
          </a:effectLst>
          <a:scene3d>
            <a:camera prst="orthographicFront"/>
            <a:lightRig rig="flat" dir="tl"/>
          </a:scene3d>
          <a:sp3d>
            <a:bevelT prst="convex"/>
          </a:sp3d>
        </p:spPr>
        <p:txBody>
          <a:bodyPr>
            <a:noAutofit/>
            <a:scene3d>
              <a:camera prst="orthographicFront"/>
              <a:lightRig rig="soft" dir="t">
                <a:rot lat="0" lon="0" rev="2400000"/>
              </a:lightRig>
            </a:scene3d>
            <a:sp3d extrusionH="57150" contourW="19050" prstMaterial="clear">
              <a:bevelT w="50800" h="50800"/>
              <a:contourClr>
                <a:schemeClr val="accent5">
                  <a:tint val="70000"/>
                  <a:satMod val="180000"/>
                  <a:alpha val="70000"/>
                </a:schemeClr>
              </a:contourClr>
            </a:sp3d>
          </a:bodyPr>
          <a:lstStyle/>
          <a:p>
            <a:pPr algn="ctr"/>
            <a:r>
              <a:rPr lang="it-IT" sz="13000" dirty="0" smtClean="0">
                <a:ln w="18415" cmpd="sng">
                  <a:solidFill>
                    <a:srgbClr val="FFFFFF"/>
                  </a:solidFill>
                  <a:prstDash val="solid"/>
                </a:ln>
                <a:solidFill>
                  <a:srgbClr val="9A0000"/>
                </a:solidFill>
                <a:effectLst>
                  <a:outerShdw blurRad="63500" dir="3600000" algn="tl" rotWithShape="0">
                    <a:srgbClr val="000000">
                      <a:alpha val="70000"/>
                    </a:srgbClr>
                  </a:outerShdw>
                </a:effectLst>
              </a:rPr>
              <a:t>I </a:t>
            </a:r>
            <a:r>
              <a:rPr lang="it-IT" sz="13000" dirty="0" smtClean="0">
                <a:ln w="18415" cmpd="sng">
                  <a:solidFill>
                    <a:srgbClr val="FFFFFF"/>
                  </a:solidFill>
                  <a:prstDash val="solid"/>
                </a:ln>
                <a:solidFill>
                  <a:srgbClr val="9A0000"/>
                </a:solidFill>
                <a:effectLst>
                  <a:outerShdw blurRad="63500" dir="3600000" algn="tl" rotWithShape="0">
                    <a:srgbClr val="000000">
                      <a:alpha val="70000"/>
                    </a:srgbClr>
                  </a:outerShdw>
                  <a:reflection blurRad="6350" stA="55000" endA="50" endPos="85000" dist="60007" dir="5400000" sy="-100000" algn="bl" rotWithShape="0"/>
                </a:effectLst>
              </a:rPr>
              <a:t>LEGAMI</a:t>
            </a:r>
            <a:endParaRPr lang="it-IT" sz="13000" b="1" dirty="0">
              <a:ln/>
              <a:solidFill>
                <a:srgbClr val="9A0000"/>
              </a:solidFill>
              <a:effectLst>
                <a:outerShdw blurRad="63500" dir="3600000" algn="tl" rotWithShape="0">
                  <a:srgbClr val="000000">
                    <a:alpha val="70000"/>
                  </a:srgbClr>
                </a:outerShdw>
                <a:reflection blurRad="6350" stA="55000" endA="50" endPos="85000" dist="60007" dir="5400000" sy="-100000" algn="bl" rotWithShape="0"/>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428604"/>
            <a:ext cx="8229600" cy="4526280"/>
          </a:xfrm>
        </p:spPr>
        <p:txBody>
          <a:bodyPr>
            <a:noAutofit/>
            <a:scene3d>
              <a:camera prst="orthographicFront"/>
              <a:lightRig rig="balanced" dir="t">
                <a:rot lat="0" lon="0" rev="2100000"/>
              </a:lightRig>
            </a:scene3d>
            <a:sp3d prstMaterial="metal">
              <a:contourClr>
                <a:schemeClr val="bg2"/>
              </a:contourClr>
            </a:sp3d>
          </a:bodyPr>
          <a:lstStyle/>
          <a:p>
            <a:pPr>
              <a:buNone/>
            </a:pPr>
            <a:r>
              <a:rPr lang="it-IT" sz="4400" b="1" dirty="0" smtClean="0">
                <a:ln w="50800"/>
                <a:solidFill>
                  <a:schemeClr val="bg1">
                    <a:shade val="50000"/>
                  </a:schemeClr>
                </a:solidFill>
              </a:rPr>
              <a:t>   </a:t>
            </a:r>
            <a:r>
              <a:rPr lang="it-IT" sz="4400" b="1" dirty="0" smtClean="0">
                <a:ln w="31550" cmpd="sng">
                  <a:solidFill>
                    <a:schemeClr val="bg1">
                      <a:lumMod val="95000"/>
                      <a:lumOff val="5000"/>
                    </a:schemeClr>
                  </a:solidFill>
                  <a:prstDash val="solid"/>
                </a:ln>
                <a:solidFill>
                  <a:srgbClr val="FFFFFF"/>
                </a:solidFill>
                <a:effectLst>
                  <a:outerShdw blurRad="41275" dist="12700" dir="12000000" algn="tl" rotWithShape="0">
                    <a:srgbClr val="000000">
                      <a:alpha val="40000"/>
                    </a:srgbClr>
                  </a:outerShdw>
                </a:effectLst>
              </a:rPr>
              <a:t>Si ha un legame quando una forza di natura elettrostatica tiene uniti più atomi in una molecola (legami forti,o intramolecolari) o più molecole aggregate tra loro(legami deboli, o intermolecolari).</a:t>
            </a:r>
            <a:endParaRPr lang="it-IT" sz="4400" b="1" dirty="0">
              <a:ln w="31550" cmpd="sng">
                <a:solidFill>
                  <a:schemeClr val="bg1">
                    <a:lumMod val="95000"/>
                    <a:lumOff val="5000"/>
                  </a:schemeClr>
                </a:solidFill>
                <a:prstDash val="solid"/>
              </a:ln>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852"/>
            <a:ext cx="8229600" cy="682180"/>
          </a:xfrm>
        </p:spPr>
        <p:txBody>
          <a:bodyPr>
            <a:normAutofit fontScale="90000"/>
          </a:bodyPr>
          <a:lstStyle/>
          <a:p>
            <a:pPr algn="ctr"/>
            <a:r>
              <a:rPr lang="it-IT" dirty="0" smtClean="0"/>
              <a:t>Legami intermolecolari</a:t>
            </a:r>
            <a:endParaRPr lang="it-IT" dirty="0"/>
          </a:p>
        </p:txBody>
      </p:sp>
      <p:sp>
        <p:nvSpPr>
          <p:cNvPr id="3" name="Segnaposto contenuto 2"/>
          <p:cNvSpPr>
            <a:spLocks noGrp="1"/>
          </p:cNvSpPr>
          <p:nvPr>
            <p:ph idx="1"/>
          </p:nvPr>
        </p:nvSpPr>
        <p:spPr>
          <a:xfrm>
            <a:off x="285720" y="2857496"/>
            <a:ext cx="8229600" cy="3786214"/>
          </a:xfrm>
        </p:spPr>
        <p:txBody>
          <a:bodyPr>
            <a:normAutofit lnSpcReduction="10000"/>
          </a:bodyPr>
          <a:lstStyle/>
          <a:p>
            <a:pPr>
              <a:buNone/>
            </a:pPr>
            <a:r>
              <a:rPr lang="it-IT" dirty="0" smtClean="0">
                <a:solidFill>
                  <a:schemeClr val="bg1"/>
                </a:solidFill>
              </a:rPr>
              <a:t>-</a:t>
            </a:r>
            <a:r>
              <a:rPr lang="it-IT" sz="3600" b="1" dirty="0" smtClean="0">
                <a:ln w="18000">
                  <a:solidFill>
                    <a:schemeClr val="tx1"/>
                  </a:solidFill>
                  <a:prstDash val="solid"/>
                  <a:miter lim="800000"/>
                </a:ln>
                <a:solidFill>
                  <a:schemeClr val="bg1"/>
                </a:solidFill>
                <a:effectLst>
                  <a:outerShdw blurRad="25500" dist="23000" dir="7020000" algn="tl">
                    <a:srgbClr val="000000">
                      <a:alpha val="50000"/>
                    </a:srgbClr>
                  </a:outerShdw>
                </a:effectLst>
              </a:rPr>
              <a:t>Legame ionico:si forma tra due atomi con elettronegatività maggiore di 1,7</a:t>
            </a:r>
          </a:p>
          <a:p>
            <a:pPr>
              <a:buNone/>
            </a:pPr>
            <a:r>
              <a:rPr lang="it-IT" sz="3600" b="1" dirty="0" smtClean="0">
                <a:ln w="18000">
                  <a:solidFill>
                    <a:schemeClr val="tx1"/>
                  </a:solidFill>
                  <a:prstDash val="solid"/>
                  <a:miter lim="800000"/>
                </a:ln>
                <a:solidFill>
                  <a:schemeClr val="bg1"/>
                </a:solidFill>
                <a:effectLst>
                  <a:outerShdw blurRad="25500" dist="23000" dir="7020000" algn="tl">
                    <a:srgbClr val="000000">
                      <a:alpha val="50000"/>
                    </a:srgbClr>
                  </a:outerShdw>
                </a:effectLst>
              </a:rPr>
              <a:t>Esempio: </a:t>
            </a:r>
            <a:r>
              <a:rPr lang="it-IT" sz="3600" b="1" dirty="0" err="1" smtClean="0">
                <a:ln w="18000">
                  <a:solidFill>
                    <a:schemeClr val="tx1"/>
                  </a:solidFill>
                  <a:prstDash val="solid"/>
                  <a:miter lim="800000"/>
                </a:ln>
                <a:solidFill>
                  <a:schemeClr val="bg1"/>
                </a:solidFill>
                <a:effectLst>
                  <a:outerShdw blurRad="25500" dist="23000" dir="7020000" algn="tl">
                    <a:srgbClr val="000000">
                      <a:alpha val="50000"/>
                    </a:srgbClr>
                  </a:outerShdw>
                </a:effectLst>
              </a:rPr>
              <a:t>Na</a:t>
            </a:r>
            <a:r>
              <a:rPr lang="it-IT" sz="3600" b="1" dirty="0" smtClean="0">
                <a:ln w="18000">
                  <a:solidFill>
                    <a:schemeClr val="tx1"/>
                  </a:solidFill>
                  <a:prstDash val="solid"/>
                  <a:miter lim="800000"/>
                </a:ln>
                <a:solidFill>
                  <a:schemeClr val="bg1"/>
                </a:solidFill>
                <a:effectLst>
                  <a:outerShdw blurRad="25500" dist="23000" dir="7020000" algn="tl">
                    <a:srgbClr val="000000">
                      <a:alpha val="50000"/>
                    </a:srgbClr>
                  </a:outerShdw>
                </a:effectLst>
              </a:rPr>
              <a:t> elettronegatività=0,9</a:t>
            </a:r>
          </a:p>
          <a:p>
            <a:pPr>
              <a:buNone/>
            </a:pPr>
            <a:r>
              <a:rPr lang="it-IT" sz="3600" b="1" dirty="0" smtClean="0">
                <a:ln w="18000">
                  <a:solidFill>
                    <a:schemeClr val="tx1"/>
                  </a:solidFill>
                  <a:prstDash val="solid"/>
                  <a:miter lim="800000"/>
                </a:ln>
                <a:solidFill>
                  <a:schemeClr val="bg1"/>
                </a:solidFill>
                <a:effectLst>
                  <a:outerShdw blurRad="25500" dist="23000" dir="7020000" algn="tl">
                    <a:srgbClr val="000000">
                      <a:alpha val="50000"/>
                    </a:srgbClr>
                  </a:outerShdw>
                </a:effectLst>
              </a:rPr>
              <a:t>Cl elettronegatività=3</a:t>
            </a:r>
          </a:p>
          <a:p>
            <a:pPr>
              <a:buNone/>
            </a:pPr>
            <a:r>
              <a:rPr lang="it-IT" sz="3600" b="1" dirty="0" smtClean="0">
                <a:ln w="18000">
                  <a:solidFill>
                    <a:schemeClr val="tx1"/>
                  </a:solidFill>
                  <a:prstDash val="solid"/>
                  <a:miter lim="800000"/>
                </a:ln>
                <a:solidFill>
                  <a:schemeClr val="bg1"/>
                </a:solidFill>
                <a:effectLst>
                  <a:outerShdw blurRad="25500" dist="23000" dir="7020000" algn="tl">
                    <a:srgbClr val="000000">
                      <a:alpha val="50000"/>
                    </a:srgbClr>
                  </a:outerShdw>
                </a:effectLst>
              </a:rPr>
              <a:t>Cl-Na=3-0,9=2,1</a:t>
            </a:r>
          </a:p>
          <a:p>
            <a:pPr>
              <a:buNone/>
            </a:pPr>
            <a:r>
              <a:rPr lang="it-IT" sz="3600" b="1" dirty="0" smtClean="0">
                <a:ln w="18000">
                  <a:solidFill>
                    <a:schemeClr val="tx1"/>
                  </a:solidFill>
                  <a:prstDash val="solid"/>
                  <a:miter lim="800000"/>
                </a:ln>
                <a:solidFill>
                  <a:schemeClr val="bg1"/>
                </a:solidFill>
                <a:effectLst>
                  <a:outerShdw blurRad="25500" dist="23000" dir="7020000" algn="tl">
                    <a:srgbClr val="000000">
                      <a:alpha val="50000"/>
                    </a:srgbClr>
                  </a:outerShdw>
                </a:effectLst>
              </a:rPr>
              <a:t>2,1&gt;1,7 </a:t>
            </a:r>
            <a:r>
              <a:rPr lang="it-IT" sz="3600" b="1" dirty="0" smtClean="0">
                <a:ln w="18000">
                  <a:solidFill>
                    <a:schemeClr val="tx1"/>
                  </a:solidFill>
                  <a:prstDash val="solid"/>
                  <a:miter lim="800000"/>
                </a:ln>
                <a:solidFill>
                  <a:schemeClr val="bg1"/>
                </a:solidFill>
                <a:effectLst>
                  <a:outerShdw blurRad="25500" dist="23000" dir="7020000" algn="tl">
                    <a:srgbClr val="000000">
                      <a:alpha val="50000"/>
                    </a:srgbClr>
                  </a:outerShdw>
                </a:effectLst>
                <a:sym typeface="Wingdings" pitchFamily="2" charset="2"/>
              </a:rPr>
              <a:t>legame ionico</a:t>
            </a:r>
            <a:endParaRPr lang="it-IT" sz="3600" b="1" dirty="0" smtClean="0">
              <a:ln w="18000">
                <a:solidFill>
                  <a:schemeClr val="tx1"/>
                </a:solidFill>
                <a:prstDash val="solid"/>
                <a:miter lim="800000"/>
              </a:ln>
              <a:solidFill>
                <a:schemeClr val="bg1"/>
              </a:solidFill>
              <a:effectLst>
                <a:outerShdw blurRad="25500" dist="23000" dir="7020000" algn="tl">
                  <a:srgbClr val="000000">
                    <a:alpha val="50000"/>
                  </a:srgbClr>
                </a:outerShdw>
              </a:effectLst>
            </a:endParaRPr>
          </a:p>
        </p:txBody>
      </p:sp>
      <p:sp>
        <p:nvSpPr>
          <p:cNvPr id="5" name="CasellaDiTesto 4"/>
          <p:cNvSpPr txBox="1"/>
          <p:nvPr/>
        </p:nvSpPr>
        <p:spPr>
          <a:xfrm>
            <a:off x="1000100" y="1071546"/>
            <a:ext cx="6572296" cy="1754326"/>
          </a:xfrm>
          <a:prstGeom prst="rect">
            <a:avLst/>
          </a:prstGeom>
          <a:noFill/>
        </p:spPr>
        <p:txBody>
          <a:bodyPr wrap="square" rtlCol="0">
            <a:spAutoFit/>
          </a:bodyPr>
          <a:lstStyle/>
          <a:p>
            <a:pPr>
              <a:buNone/>
            </a:pPr>
            <a:r>
              <a:rPr lang="it-IT" sz="3600" b="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I legami intermolecolari si suddividono in due tipologie:</a:t>
            </a: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857884" y="4708567"/>
            <a:ext cx="2857520" cy="21494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357686" y="4786322"/>
            <a:ext cx="3214710" cy="1714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egnaposto contenuto 2"/>
          <p:cNvSpPr>
            <a:spLocks noGrp="1"/>
          </p:cNvSpPr>
          <p:nvPr>
            <p:ph idx="1"/>
          </p:nvPr>
        </p:nvSpPr>
        <p:spPr>
          <a:xfrm>
            <a:off x="285720" y="1571612"/>
            <a:ext cx="8229600" cy="4071966"/>
          </a:xfrm>
        </p:spPr>
        <p:txBody>
          <a:bodyPr>
            <a:normAutofit fontScale="40000" lnSpcReduction="20000"/>
          </a:bodyPr>
          <a:lstStyle/>
          <a:p>
            <a:pPr>
              <a:buNone/>
            </a:pPr>
            <a:r>
              <a:rPr lang="it-IT" sz="8000" dirty="0" smtClean="0">
                <a:solidFill>
                  <a:schemeClr val="bg1"/>
                </a:solidFill>
              </a:rPr>
              <a:t>Si definisce legame covalente quello che si forma mediante la condivisione di una o più coppie (o doppietti) di elettroni da parte di due atomi, che in tal modo acquistano la configurazione elettronica esterna stabile (ottetto).A seconda del numero di coppie di elettroni condivise, si formano legami covalenti singoli, doppi o tripli.</a:t>
            </a:r>
          </a:p>
          <a:p>
            <a:endParaRPr lang="it-IT" dirty="0"/>
          </a:p>
        </p:txBody>
      </p:sp>
      <p:sp>
        <p:nvSpPr>
          <p:cNvPr id="4" name="CasellaDiTesto 3"/>
          <p:cNvSpPr txBox="1"/>
          <p:nvPr/>
        </p:nvSpPr>
        <p:spPr>
          <a:xfrm>
            <a:off x="785786" y="642918"/>
            <a:ext cx="7500990" cy="707886"/>
          </a:xfrm>
          <a:prstGeom prst="rect">
            <a:avLst/>
          </a:prstGeom>
          <a:noFill/>
        </p:spPr>
        <p:txBody>
          <a:bodyPr wrap="square" rtlCol="0">
            <a:spAutoFit/>
          </a:bodyPr>
          <a:lstStyle/>
          <a:p>
            <a:r>
              <a:rPr lang="it-IT" sz="4000" b="1" dirty="0" smtClean="0">
                <a:ln w="17780" cmpd="sng">
                  <a:solidFill>
                    <a:schemeClr val="bg1"/>
                  </a:solidFill>
                  <a:prstDash val="solid"/>
                  <a:miter lim="800000"/>
                </a:ln>
                <a:solidFill>
                  <a:schemeClr val="tx1">
                    <a:lumMod val="85000"/>
                  </a:schemeClr>
                </a:solidFill>
                <a:effectLst>
                  <a:outerShdw blurRad="50800" algn="tl" rotWithShape="0">
                    <a:srgbClr val="000000"/>
                  </a:outerShdw>
                </a:effectLst>
              </a:rPr>
              <a:t>IL LEGAME COEVALENTE</a:t>
            </a:r>
            <a:endParaRPr lang="it-IT" sz="4000" b="1" dirty="0">
              <a:ln w="17780" cmpd="sng">
                <a:solidFill>
                  <a:schemeClr val="bg1"/>
                </a:solidFill>
                <a:prstDash val="solid"/>
                <a:miter lim="800000"/>
              </a:ln>
              <a:solidFill>
                <a:schemeClr val="tx1">
                  <a:lumMod val="85000"/>
                </a:schemeClr>
              </a:solidFill>
              <a:effectLst>
                <a:outerShdw blurRad="50800" algn="tl" rotWithShape="0">
                  <a:srgbClr val="000000"/>
                </a:outerShdw>
              </a:effectLst>
            </a:endParaRPr>
          </a:p>
        </p:txBody>
      </p:sp>
      <p:sp>
        <p:nvSpPr>
          <p:cNvPr id="5" name="CasellaDiTesto 4"/>
          <p:cNvSpPr txBox="1"/>
          <p:nvPr/>
        </p:nvSpPr>
        <p:spPr>
          <a:xfrm>
            <a:off x="785786" y="5286388"/>
            <a:ext cx="7215238" cy="369332"/>
          </a:xfrm>
          <a:prstGeom prst="rect">
            <a:avLst/>
          </a:prstGeom>
          <a:noFill/>
        </p:spPr>
        <p:txBody>
          <a:bodyPr wrap="square" rtlCol="0">
            <a:spAutoFit/>
          </a:bodyPr>
          <a:lstStyle/>
          <a:p>
            <a:r>
              <a:rPr lang="it-IT" dirty="0" smtClean="0">
                <a:solidFill>
                  <a:schemeClr val="bg1"/>
                </a:solidFill>
              </a:rPr>
              <a:t>ESEMPIO:=CH</a:t>
            </a:r>
            <a:r>
              <a:rPr lang="it-IT" sz="1050" dirty="0" smtClean="0">
                <a:solidFill>
                  <a:schemeClr val="bg1"/>
                </a:solidFill>
              </a:rPr>
              <a:t>4</a:t>
            </a:r>
            <a:r>
              <a:rPr lang="it-IT" dirty="0" smtClean="0">
                <a:solidFill>
                  <a:schemeClr val="bg1"/>
                </a:solidFill>
              </a:rPr>
              <a:t> (metano)</a:t>
            </a:r>
            <a:endParaRPr lang="it-IT"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3071810"/>
            <a:ext cx="8229600" cy="1714512"/>
          </a:xfrm>
          <a:scene3d>
            <a:camera prst="perspectiveRelaxed"/>
            <a:lightRig rig="soft" dir="t">
              <a:rot lat="0" lon="0" rev="2400000"/>
            </a:lightRig>
          </a:scene3d>
          <a:sp3d>
            <a:bevelT/>
          </a:sp3d>
        </p:spPr>
        <p:txBody>
          <a:bodyPr>
            <a:noAutofit/>
            <a:scene3d>
              <a:camera prst="perspectiveRelaxed"/>
              <a:lightRig rig="soft" dir="t">
                <a:rot lat="0" lon="0" rev="2400000"/>
              </a:lightRig>
            </a:scene3d>
            <a:sp3d extrusionH="57150">
              <a:bevelT w="19050" h="12700" prst="angle"/>
            </a:sp3d>
          </a:bodyPr>
          <a:lstStyle/>
          <a:p>
            <a:pPr algn="ctr"/>
            <a:r>
              <a:rPr lang="it-IT" sz="9600" b="1" dirty="0" smtClean="0">
                <a:ln w="18000">
                  <a:solidFill>
                    <a:srgbClr val="3399FF"/>
                  </a:solidFill>
                  <a:prstDash val="solid"/>
                  <a:miter lim="800000"/>
                </a:ln>
                <a:solidFill>
                  <a:schemeClr val="bg1"/>
                </a:solidFill>
                <a:effectLst>
                  <a:outerShdw blurRad="25500" dist="23000" dir="7020000" algn="tl">
                    <a:srgbClr val="000000">
                      <a:alpha val="50000"/>
                    </a:srgbClr>
                  </a:outerShdw>
                </a:effectLst>
              </a:rPr>
              <a:t>L’ORIGINE DELL’ ATOMO</a:t>
            </a:r>
            <a:endParaRPr lang="it-IT" sz="9600" b="1" dirty="0">
              <a:ln w="18000">
                <a:solidFill>
                  <a:srgbClr val="3399FF"/>
                </a:solidFill>
                <a:prstDash val="solid"/>
                <a:miter lim="800000"/>
              </a:ln>
              <a:solidFill>
                <a:schemeClr val="bg1"/>
              </a:solidFill>
              <a:effectLst>
                <a:outerShdw blurRad="25500" dist="23000" dir="7020000" algn="tl">
                  <a:srgbClr val="000000">
                    <a:alpha val="5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y"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1472" y="1071546"/>
            <a:ext cx="8229600" cy="4526280"/>
          </a:xfrm>
          <a:ln>
            <a:solidFill>
              <a:schemeClr val="bg1"/>
            </a:solidFill>
          </a:ln>
          <a:effectLst>
            <a:innerShdw blurRad="63500" dist="50800" dir="16200000">
              <a:prstClr val="black">
                <a:alpha val="50000"/>
              </a:prstClr>
            </a:innerShdw>
            <a:softEdge rad="635000"/>
          </a:effectLst>
          <a:scene3d>
            <a:camera prst="orthographicFront"/>
            <a:lightRig rig="morning" dir="t"/>
          </a:scene3d>
          <a:sp3d extrusionH="31750" contourW="12700" prstMaterial="metal">
            <a:bevelT/>
            <a:contourClr>
              <a:schemeClr val="bg1"/>
            </a:contourClr>
          </a:sp3d>
        </p:spPr>
        <p:txBody>
          <a:bodyPr>
            <a:normAutofit lnSpcReduction="10000"/>
            <a:sp3d extrusionH="57150">
              <a:bevelT h="25400" prst="softRound"/>
            </a:sp3d>
          </a:bodyPr>
          <a:lstStyle/>
          <a:p>
            <a:pPr>
              <a:buNone/>
            </a:pPr>
            <a:r>
              <a:rPr lang="it-IT" dirty="0" smtClean="0"/>
              <a:t>   -</a:t>
            </a:r>
            <a:r>
              <a:rPr lang="it-IT" i="1" dirty="0" smtClean="0"/>
              <a:t>Nel V-IV </a:t>
            </a:r>
            <a:r>
              <a:rPr lang="it-IT" i="1" dirty="0" err="1" smtClean="0"/>
              <a:t>sec.AC</a:t>
            </a:r>
            <a:r>
              <a:rPr lang="it-IT" dirty="0" smtClean="0"/>
              <a:t> Democrito fece una prima descrizione dell'atomo .Secondo il filosofo l'atomo è indivisibile ed è immerso nel vuoto, ed è grazie al movimento di questi che tutto è ed esiste. Per Democrito gli Atomi sono il principio di ogni realtà e sono eterni ed immutabili:non possono essere distrutti ed esistono da sempre e sempre esisteranno.</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500298" y="3143248"/>
            <a:ext cx="4429156" cy="3136659"/>
          </a:xfrm>
          <a:prstGeom prst="rect">
            <a:avLst/>
          </a:prstGeom>
          <a:ln w="228600" cap="sq" cmpd="thickThin">
            <a:noFill/>
            <a:prstDash val="solid"/>
            <a:miter lim="800000"/>
          </a:ln>
          <a:effectLst>
            <a:innerShdw blurRad="76200">
              <a:srgbClr val="000000"/>
            </a:innerShdw>
          </a:effectLst>
          <a:scene3d>
            <a:camera prst="orthographicFront"/>
            <a:lightRig rig="threePt" dir="t"/>
          </a:scene3d>
          <a:sp3d>
            <a:bevelT/>
          </a:sp3d>
        </p:spPr>
      </p:pic>
      <p:sp>
        <p:nvSpPr>
          <p:cNvPr id="2" name="Titolo 1"/>
          <p:cNvSpPr>
            <a:spLocks noGrp="1"/>
          </p:cNvSpPr>
          <p:nvPr>
            <p:ph type="title"/>
          </p:nvPr>
        </p:nvSpPr>
        <p:spPr>
          <a:xfrm>
            <a:off x="500034" y="1571612"/>
            <a:ext cx="8229600" cy="1143000"/>
          </a:xfrm>
        </p:spPr>
        <p:txBody>
          <a:bodyPr>
            <a:noAutofit/>
          </a:bodyPr>
          <a:lstStyle/>
          <a:p>
            <a:pPr algn="ctr"/>
            <a:r>
              <a:rPr lang="it-IT" sz="8000" b="1" dirty="0" smtClean="0">
                <a:ln w="17780" cmpd="sng">
                  <a:noFill/>
                  <a:prstDash val="solid"/>
                  <a:miter lim="800000"/>
                </a:ln>
                <a:solidFill>
                  <a:schemeClr val="accent6">
                    <a:lumMod val="50000"/>
                  </a:schemeClr>
                </a:solidFill>
                <a:effectLst>
                  <a:outerShdw blurRad="55000" dist="50800" dir="5400000" algn="tl">
                    <a:srgbClr val="000000">
                      <a:alpha val="33000"/>
                    </a:srgbClr>
                  </a:outerShdw>
                  <a:reflection blurRad="6350" stA="55000" endA="50" endPos="85000" dist="60007" dir="5400000" sy="-100000" algn="bl" rotWithShape="0"/>
                </a:effectLst>
              </a:rPr>
              <a:t>TEORIA </a:t>
            </a:r>
            <a:r>
              <a:rPr lang="it-IT" sz="8000" b="1" dirty="0" err="1" smtClean="0">
                <a:ln w="17780" cmpd="sng">
                  <a:noFill/>
                  <a:prstDash val="solid"/>
                  <a:miter lim="800000"/>
                </a:ln>
                <a:solidFill>
                  <a:schemeClr val="accent6">
                    <a:lumMod val="50000"/>
                  </a:schemeClr>
                </a:solidFill>
                <a:effectLst>
                  <a:outerShdw blurRad="55000" dist="50800" dir="5400000" algn="tl">
                    <a:srgbClr val="000000">
                      <a:alpha val="33000"/>
                    </a:srgbClr>
                  </a:outerShdw>
                  <a:reflection blurRad="6350" stA="55000" endA="50" endPos="85000" dist="60007" dir="5400000" sy="-100000" algn="bl" rotWithShape="0"/>
                </a:effectLst>
              </a:rPr>
              <a:t>DI</a:t>
            </a:r>
            <a:r>
              <a:rPr lang="it-IT" sz="8000" b="1" dirty="0" smtClean="0">
                <a:ln w="17780" cmpd="sng">
                  <a:noFill/>
                  <a:prstDash val="solid"/>
                  <a:miter lim="800000"/>
                </a:ln>
                <a:solidFill>
                  <a:schemeClr val="accent6">
                    <a:lumMod val="50000"/>
                  </a:schemeClr>
                </a:solidFill>
                <a:effectLst>
                  <a:outerShdw blurRad="55000" dist="50800" dir="5400000" algn="tl">
                    <a:srgbClr val="000000">
                      <a:alpha val="33000"/>
                    </a:srgbClr>
                  </a:outerShdw>
                  <a:reflection blurRad="6350" stA="55000" endA="50" endPos="85000" dist="60007" dir="5400000" sy="-100000" algn="bl" rotWithShape="0"/>
                </a:effectLst>
              </a:rPr>
              <a:t> THOMSON</a:t>
            </a:r>
            <a:endParaRPr lang="it-IT" sz="8000" b="1" dirty="0">
              <a:ln w="17780" cmpd="sng">
                <a:noFill/>
                <a:prstDash val="solid"/>
                <a:miter lim="800000"/>
              </a:ln>
              <a:solidFill>
                <a:schemeClr val="accent6">
                  <a:lumMod val="50000"/>
                </a:schemeClr>
              </a:solidFill>
              <a:effectLst>
                <a:outerShdw blurRad="55000" dist="50800" dir="5400000" algn="tl">
                  <a:srgbClr val="000000">
                    <a:alpha val="33000"/>
                  </a:srgbClr>
                </a:outerShdw>
                <a:reflection blurRad="6350" stA="55000" endA="50" endPos="85000" dist="60007" dir="5400000" sy="-100000" algn="bl" rotWithShape="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2214554"/>
            <a:ext cx="8572560" cy="4143403"/>
          </a:xfrm>
          <a:scene3d>
            <a:camera prst="orthographicFront"/>
            <a:lightRig rig="threePt" dir="t"/>
          </a:scene3d>
          <a:sp3d extrusionH="76200">
            <a:extrusionClr>
              <a:srgbClr val="FF0000"/>
            </a:extrusionClr>
          </a:sp3d>
        </p:spPr>
        <p:txBody>
          <a:bodyPr>
            <a:noAutofit/>
          </a:bodyPr>
          <a:lstStyle/>
          <a:p>
            <a:pPr>
              <a:buNone/>
            </a:pPr>
            <a:r>
              <a:rPr lang="it-IT" sz="2800" dirty="0" smtClean="0">
                <a:latin typeface="Algerian" pitchFamily="82" charset="0"/>
              </a:rPr>
              <a:t>   </a:t>
            </a:r>
            <a:r>
              <a:rPr lang="it-IT" sz="2800" dirty="0" smtClean="0">
                <a:solidFill>
                  <a:schemeClr val="bg1"/>
                </a:solidFill>
                <a:latin typeface="Algerian" pitchFamily="82" charset="0"/>
              </a:rPr>
              <a:t>Nel 1902, John </a:t>
            </a:r>
            <a:r>
              <a:rPr lang="it-IT" sz="2800" dirty="0" err="1" smtClean="0">
                <a:solidFill>
                  <a:schemeClr val="bg1"/>
                </a:solidFill>
                <a:latin typeface="Algerian" pitchFamily="82" charset="0"/>
              </a:rPr>
              <a:t>Thomson</a:t>
            </a:r>
            <a:r>
              <a:rPr lang="it-IT" sz="2800" dirty="0" smtClean="0">
                <a:solidFill>
                  <a:schemeClr val="bg1"/>
                </a:solidFill>
                <a:latin typeface="Algerian" pitchFamily="82" charset="0"/>
              </a:rPr>
              <a:t> propose il primo modello fisico dell'atomo: aveva infatti provato un anno prima l'esistenza dell'elettrone. Egli immaginò che un atomo fosse costituito da una sfera fluida di materia caricata positivamente (protoni e neutroni non erano stati ancora scoperti) in cui gli elettroni (negativi) erano immersi (modello a panettone o modello ad atomo pieno), rendendo neutro </a:t>
            </a:r>
            <a:r>
              <a:rPr lang="it-IT" sz="2800" dirty="0" smtClean="0">
                <a:latin typeface="Algerian" pitchFamily="82" charset="0"/>
              </a:rPr>
              <a:t>l'atomo nel suo complesso.</a:t>
            </a:r>
            <a:endParaRPr lang="it-IT" sz="2800" dirty="0">
              <a:latin typeface="Algerian" pitchFamily="82" charset="0"/>
            </a:endParaRPr>
          </a:p>
        </p:txBody>
      </p:sp>
      <p:pic>
        <p:nvPicPr>
          <p:cNvPr id="1026" name="Picture 2"/>
          <p:cNvPicPr preferRelativeResize="0">
            <a:picLocks noChangeArrowheads="1"/>
          </p:cNvPicPr>
          <p:nvPr/>
        </p:nvPicPr>
        <p:blipFill>
          <a:blip r:embed="rId3">
            <a:biLevel thresh="50000"/>
          </a:blip>
          <a:stretch>
            <a:fillRect/>
          </a:stretch>
        </p:blipFill>
        <p:spPr bwMode="auto">
          <a:xfrm>
            <a:off x="1643042" y="0"/>
            <a:ext cx="5286412" cy="2214554"/>
          </a:xfrm>
          <a:prstGeom prst="ellipse">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928794" y="4000504"/>
            <a:ext cx="4572032" cy="27146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olo 1"/>
          <p:cNvSpPr>
            <a:spLocks noGrp="1"/>
          </p:cNvSpPr>
          <p:nvPr>
            <p:ph type="title"/>
          </p:nvPr>
        </p:nvSpPr>
        <p:spPr>
          <a:xfrm>
            <a:off x="500034" y="3071810"/>
            <a:ext cx="8229600" cy="1143000"/>
          </a:xfrm>
        </p:spPr>
        <p:txBody>
          <a:bodyPr>
            <a:noAutofit/>
          </a:bodyPr>
          <a:lstStyle/>
          <a:p>
            <a:pPr algn="ctr"/>
            <a:r>
              <a:rPr lang="it-IT" sz="8800" dirty="0" smtClean="0">
                <a:solidFill>
                  <a:schemeClr val="tx1"/>
                </a:solidFill>
                <a:effectLst>
                  <a:glow rad="139700">
                    <a:schemeClr val="accent5">
                      <a:satMod val="175000"/>
                      <a:alpha val="40000"/>
                    </a:schemeClr>
                  </a:glow>
                  <a:outerShdw blurRad="38100" dist="25500" dir="5400000" algn="tl" rotWithShape="0">
                    <a:srgbClr val="000000">
                      <a:satMod val="180000"/>
                      <a:alpha val="75000"/>
                    </a:srgbClr>
                  </a:outerShdw>
                </a:effectLst>
              </a:rPr>
              <a:t>Rutherford </a:t>
            </a:r>
            <a:br>
              <a:rPr lang="it-IT" sz="8800" dirty="0" smtClean="0">
                <a:solidFill>
                  <a:schemeClr val="tx1"/>
                </a:solidFill>
                <a:effectLst>
                  <a:glow rad="139700">
                    <a:schemeClr val="accent5">
                      <a:satMod val="175000"/>
                      <a:alpha val="40000"/>
                    </a:schemeClr>
                  </a:glow>
                  <a:outerShdw blurRad="38100" dist="25500" dir="5400000" algn="tl" rotWithShape="0">
                    <a:srgbClr val="000000">
                      <a:satMod val="180000"/>
                      <a:alpha val="75000"/>
                    </a:srgbClr>
                  </a:outerShdw>
                </a:effectLst>
              </a:rPr>
            </a:br>
            <a:r>
              <a:rPr lang="it-IT" sz="8800" dirty="0" smtClean="0">
                <a:solidFill>
                  <a:schemeClr val="tx1"/>
                </a:solidFill>
                <a:effectLst>
                  <a:glow rad="139700">
                    <a:schemeClr val="accent5">
                      <a:satMod val="175000"/>
                      <a:alpha val="40000"/>
                    </a:schemeClr>
                  </a:glow>
                  <a:outerShdw blurRad="38100" dist="25500" dir="5400000" algn="tl" rotWithShape="0">
                    <a:srgbClr val="000000">
                      <a:satMod val="180000"/>
                      <a:alpha val="75000"/>
                    </a:srgbClr>
                  </a:outerShdw>
                </a:effectLst>
              </a:rPr>
              <a:t>&amp; l’esperimento</a:t>
            </a:r>
            <a:endParaRPr lang="it-IT" sz="8800" dirty="0">
              <a:solidFill>
                <a:schemeClr val="tx1"/>
              </a:solidFill>
              <a:effectLst>
                <a:glow rad="139700">
                  <a:schemeClr val="accent5">
                    <a:satMod val="175000"/>
                    <a:alpha val="40000"/>
                  </a:schemeClr>
                </a:glow>
                <a:outerShdw blurRad="38100" dist="25500" dir="5400000" algn="tl" rotWithShape="0">
                  <a:srgbClr val="000000">
                    <a:satMod val="180000"/>
                    <a:alpha val="75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CFB03D"/>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571480"/>
            <a:ext cx="8229600" cy="5211763"/>
          </a:xfrm>
          <a:noFill/>
        </p:spPr>
        <p:txBody>
          <a:bodyPr>
            <a:normAutofit fontScale="40000" lnSpcReduction="20000"/>
          </a:bodyPr>
          <a:lstStyle/>
          <a:p>
            <a:pPr>
              <a:buNone/>
            </a:pPr>
            <a:r>
              <a:rPr lang="it-IT" dirty="0" smtClean="0">
                <a:solidFill>
                  <a:schemeClr val="bg1"/>
                </a:solidFill>
              </a:rPr>
              <a:t>     </a:t>
            </a:r>
            <a:r>
              <a:rPr lang="it-IT" sz="4200" dirty="0" smtClean="0">
                <a:solidFill>
                  <a:schemeClr val="bg1"/>
                </a:solidFill>
              </a:rPr>
              <a:t>Un fascio di particelle alfa</a:t>
            </a:r>
            <a:r>
              <a:rPr lang="it-IT" sz="4200" dirty="0" smtClean="0"/>
              <a:t> </a:t>
            </a:r>
            <a:r>
              <a:rPr lang="it-IT" sz="4200" dirty="0" smtClean="0">
                <a:solidFill>
                  <a:schemeClr val="bg1"/>
                </a:solidFill>
              </a:rPr>
              <a:t>di radio furono dirette su un foglio sottile d'oro. Il foglio d'oro era circondato da un’altro foglio circolare ricoperto di solfuro di Zinco(</a:t>
            </a:r>
            <a:r>
              <a:rPr lang="it-IT" sz="4200" dirty="0" err="1" smtClean="0">
                <a:solidFill>
                  <a:schemeClr val="bg1"/>
                </a:solidFill>
              </a:rPr>
              <a:t>ZnS</a:t>
            </a:r>
            <a:r>
              <a:rPr lang="it-IT" sz="4200" dirty="0" smtClean="0">
                <a:solidFill>
                  <a:schemeClr val="bg1"/>
                </a:solidFill>
              </a:rPr>
              <a:t>) usato come rivelatore </a:t>
            </a:r>
            <a:r>
              <a:rPr lang="it-IT" sz="4200" dirty="0" err="1" smtClean="0">
                <a:solidFill>
                  <a:schemeClr val="bg1"/>
                </a:solidFill>
              </a:rPr>
              <a:t>poichè</a:t>
            </a:r>
            <a:r>
              <a:rPr lang="it-IT" sz="4200" dirty="0" smtClean="0">
                <a:solidFill>
                  <a:schemeClr val="bg1"/>
                </a:solidFill>
              </a:rPr>
              <a:t> esso emette scintille luminose quando viene colpito da particelle alfa. </a:t>
            </a:r>
            <a:r>
              <a:rPr lang="it-IT" sz="4200" dirty="0" smtClean="0"/>
              <a:t> </a:t>
            </a:r>
            <a:r>
              <a:rPr lang="it-IT" sz="4200" dirty="0" smtClean="0">
                <a:solidFill>
                  <a:schemeClr val="bg1"/>
                </a:solidFill>
              </a:rPr>
              <a:t>Secondo la teoria di </a:t>
            </a:r>
            <a:r>
              <a:rPr lang="it-IT" sz="4200" dirty="0" err="1" smtClean="0">
                <a:solidFill>
                  <a:schemeClr val="bg1"/>
                </a:solidFill>
              </a:rPr>
              <a:t>Thomson</a:t>
            </a:r>
            <a:r>
              <a:rPr lang="it-IT" sz="4200" dirty="0" smtClean="0">
                <a:solidFill>
                  <a:schemeClr val="bg1"/>
                </a:solidFill>
              </a:rPr>
              <a:t>, le particella alfa avrebbero dovuto attraversare il foglio d'oro venendo deviate di pochi </a:t>
            </a:r>
            <a:r>
              <a:rPr lang="it-IT" sz="4200" dirty="0" err="1" smtClean="0">
                <a:solidFill>
                  <a:schemeClr val="bg1"/>
                </a:solidFill>
              </a:rPr>
              <a:t>gradi.Tuttavia</a:t>
            </a:r>
            <a:r>
              <a:rPr lang="it-IT" sz="4200" dirty="0" smtClean="0">
                <a:solidFill>
                  <a:schemeClr val="bg1"/>
                </a:solidFill>
              </a:rPr>
              <a:t> venne osservato che alcune particelle venivano riflesse ad angoli anche maggiori di 90°</a:t>
            </a:r>
          </a:p>
          <a:p>
            <a:pPr>
              <a:buNone/>
            </a:pPr>
            <a:endParaRPr lang="it-IT" dirty="0" smtClean="0">
              <a:solidFill>
                <a:schemeClr val="bg1"/>
              </a:solidFill>
            </a:endParaRPr>
          </a:p>
          <a:p>
            <a:pPr>
              <a:buNone/>
            </a:pPr>
            <a:endParaRPr lang="it-IT" dirty="0" smtClean="0">
              <a:solidFill>
                <a:schemeClr val="bg1"/>
              </a:solidFill>
            </a:endParaRPr>
          </a:p>
          <a:p>
            <a:pPr>
              <a:buNone/>
            </a:pPr>
            <a:endParaRPr lang="it-IT" dirty="0" smtClean="0">
              <a:solidFill>
                <a:schemeClr val="bg1"/>
              </a:solidFill>
            </a:endParaRPr>
          </a:p>
          <a:p>
            <a:pPr>
              <a:buNone/>
            </a:pPr>
            <a:endParaRPr lang="it-IT" dirty="0" smtClean="0">
              <a:solidFill>
                <a:schemeClr val="bg1"/>
              </a:solidFill>
            </a:endParaRPr>
          </a:p>
          <a:p>
            <a:pPr>
              <a:buNone/>
            </a:pPr>
            <a:endParaRPr lang="it-IT" dirty="0" smtClean="0">
              <a:solidFill>
                <a:schemeClr val="bg1"/>
              </a:solidFill>
            </a:endParaRPr>
          </a:p>
          <a:p>
            <a:pPr>
              <a:buNone/>
            </a:pPr>
            <a:endParaRPr lang="it-IT" dirty="0" smtClean="0">
              <a:solidFill>
                <a:schemeClr val="bg1"/>
              </a:solidFill>
            </a:endParaRPr>
          </a:p>
          <a:p>
            <a:pPr>
              <a:buNone/>
            </a:pPr>
            <a:endParaRPr lang="it-IT" dirty="0" smtClean="0">
              <a:solidFill>
                <a:schemeClr val="bg1"/>
              </a:solidFill>
            </a:endParaRPr>
          </a:p>
          <a:p>
            <a:pPr>
              <a:buNone/>
            </a:pPr>
            <a:r>
              <a:rPr lang="it-IT" sz="5000" dirty="0" smtClean="0">
                <a:solidFill>
                  <a:schemeClr val="bg1"/>
                </a:solidFill>
              </a:rPr>
              <a:t>              </a:t>
            </a:r>
          </a:p>
          <a:p>
            <a:pPr>
              <a:buNone/>
            </a:pPr>
            <a:r>
              <a:rPr lang="it-IT" sz="5000" dirty="0" smtClean="0">
                <a:solidFill>
                  <a:schemeClr val="bg1"/>
                </a:solidFill>
              </a:rPr>
              <a:t>          </a:t>
            </a:r>
            <a:r>
              <a:rPr lang="it-IT" sz="5000" dirty="0" err="1" smtClean="0">
                <a:solidFill>
                  <a:schemeClr val="bg1"/>
                </a:solidFill>
              </a:rPr>
              <a:t>thomson</a:t>
            </a:r>
            <a:r>
              <a:rPr lang="it-IT" sz="5000" dirty="0" smtClean="0">
                <a:solidFill>
                  <a:schemeClr val="bg1"/>
                </a:solidFill>
              </a:rPr>
              <a:t>                                                         rutherford</a:t>
            </a:r>
          </a:p>
          <a:p>
            <a:pPr>
              <a:buNone/>
            </a:pPr>
            <a:endParaRPr lang="it-IT" dirty="0" smtClean="0">
              <a:solidFill>
                <a:schemeClr val="bg1"/>
              </a:solidFill>
            </a:endParaRPr>
          </a:p>
          <a:p>
            <a:pPr>
              <a:buNone/>
            </a:pPr>
            <a:r>
              <a:rPr lang="it-IT" dirty="0" smtClean="0">
                <a:solidFill>
                  <a:schemeClr val="bg1"/>
                </a:solidFill>
              </a:rPr>
              <a:t> </a:t>
            </a:r>
          </a:p>
          <a:p>
            <a:pPr>
              <a:buNone/>
            </a:pPr>
            <a:r>
              <a:rPr lang="it-IT" sz="5100" dirty="0" smtClean="0">
                <a:solidFill>
                  <a:schemeClr val="bg1"/>
                </a:solidFill>
              </a:rPr>
              <a:t>Questo era un evento completamente imprevisto, egli dedusse che la disposizione degli elettroni e dei protoni era completamente diversa da come l’aveva precedentemente descritta </a:t>
            </a:r>
            <a:r>
              <a:rPr lang="it-IT" sz="5100" dirty="0" err="1" smtClean="0">
                <a:solidFill>
                  <a:schemeClr val="bg1"/>
                </a:solidFill>
              </a:rPr>
              <a:t>thomson</a:t>
            </a:r>
            <a:r>
              <a:rPr lang="it-IT" sz="5100" dirty="0" smtClean="0">
                <a:solidFill>
                  <a:schemeClr val="bg1"/>
                </a:solidFill>
              </a:rPr>
              <a:t> </a:t>
            </a:r>
          </a:p>
          <a:p>
            <a:pPr>
              <a:buNone/>
            </a:pPr>
            <a:r>
              <a:rPr lang="it-IT" dirty="0" smtClean="0"/>
              <a:t/>
            </a:r>
            <a:br>
              <a:rPr lang="it-IT" dirty="0" smtClean="0"/>
            </a:br>
            <a:endParaRPr lang="it-IT" dirty="0" smtClean="0"/>
          </a:p>
          <a:p>
            <a:endParaRPr lang="it-IT" dirty="0">
              <a:solidFill>
                <a:schemeClr val="bg1"/>
              </a:solidFill>
            </a:endParaRPr>
          </a:p>
        </p:txBody>
      </p:sp>
      <p:pic>
        <p:nvPicPr>
          <p:cNvPr id="3075" name="Picture 3"/>
          <p:cNvPicPr>
            <a:picLocks noChangeAspect="1" noChangeArrowheads="1"/>
          </p:cNvPicPr>
          <p:nvPr/>
        </p:nvPicPr>
        <p:blipFill>
          <a:blip r:embed="rId2"/>
          <a:srcRect/>
          <a:stretch>
            <a:fillRect/>
          </a:stretch>
        </p:blipFill>
        <p:spPr bwMode="auto">
          <a:xfrm>
            <a:off x="857224" y="2143116"/>
            <a:ext cx="2606494" cy="1285884"/>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5214942" y="2071678"/>
            <a:ext cx="2542072" cy="134399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57158" y="1928802"/>
            <a:ext cx="8229600" cy="2143140"/>
          </a:xfrm>
          <a:effectLst>
            <a:glow rad="228600">
              <a:schemeClr val="accent1">
                <a:satMod val="175000"/>
                <a:alpha val="40000"/>
              </a:schemeClr>
            </a:glow>
          </a:effectLst>
        </p:spPr>
        <p:txBody>
          <a:bodyPr>
            <a:noAutofit/>
          </a:bodyPr>
          <a:lstStyle/>
          <a:p>
            <a:pPr algn="ctr"/>
            <a:r>
              <a:rPr lang="it-IT" sz="9600" b="1" dirty="0" smtClean="0">
                <a:ln w="31550" cmpd="sng">
                  <a:solidFill>
                    <a:schemeClr val="bg1"/>
                  </a:solidFill>
                  <a:prstDash val="solid"/>
                </a:ln>
                <a:blipFill>
                  <a:blip r:embed="rId4"/>
                  <a:tile tx="0" ty="0" sx="100000" sy="100000" flip="none" algn="tl"/>
                </a:blipFill>
                <a:effectLst>
                  <a:outerShdw blurRad="41275" dist="12700" dir="12000000" algn="tl" rotWithShape="0">
                    <a:srgbClr val="000000">
                      <a:alpha val="40000"/>
                    </a:srgbClr>
                  </a:outerShdw>
                </a:effectLst>
                <a:latin typeface="Algerian" pitchFamily="82" charset="0"/>
              </a:rPr>
              <a:t>Teoria di Rutherford</a:t>
            </a:r>
            <a:endParaRPr lang="it-IT" sz="9600" b="1" dirty="0">
              <a:ln w="31550" cmpd="sng">
                <a:solidFill>
                  <a:schemeClr val="bg1"/>
                </a:solidFill>
                <a:prstDash val="solid"/>
              </a:ln>
              <a:blipFill>
                <a:blip r:embed="rId4"/>
                <a:tile tx="0" ty="0" sx="100000" sy="100000" flip="none" algn="tl"/>
              </a:blipFill>
              <a:effectLst>
                <a:outerShdw blurRad="41275" dist="12700" dir="12000000" algn="tl" rotWithShape="0">
                  <a:srgbClr val="000000">
                    <a:alpha val="40000"/>
                  </a:srgbClr>
                </a:outerShdw>
              </a:effectLst>
              <a:latin typeface="Algerian" pitchFamily="8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1000" contrast="-12000"/>
          </a:blip>
          <a:stretch>
            <a:fillRect/>
          </a:stretch>
        </p:blipFill>
        <p:spPr bwMode="auto">
          <a:xfrm>
            <a:off x="2285984" y="571480"/>
            <a:ext cx="4572032" cy="22860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olo 1"/>
          <p:cNvSpPr>
            <a:spLocks noGrp="1"/>
          </p:cNvSpPr>
          <p:nvPr>
            <p:ph type="title"/>
          </p:nvPr>
        </p:nvSpPr>
        <p:spPr>
          <a:xfrm>
            <a:off x="428596" y="142852"/>
            <a:ext cx="8229600" cy="642942"/>
          </a:xfrm>
          <a:noFill/>
          <a:ln>
            <a:noFill/>
          </a:ln>
          <a:effectLst>
            <a:glow rad="101600">
              <a:schemeClr val="accent1">
                <a:satMod val="175000"/>
                <a:alpha val="40000"/>
              </a:schemeClr>
            </a:glow>
          </a:effectLst>
          <a:scene3d>
            <a:camera prst="orthographicFront">
              <a:rot lat="0" lon="0" rev="0"/>
            </a:camera>
            <a:lightRig rig="chilly" dir="t">
              <a:rot lat="0" lon="0" rev="18480000"/>
            </a:lightRig>
          </a:scene3d>
          <a:sp3d prstMaterial="clear">
            <a:bevelT h="63500"/>
          </a:sp3d>
        </p:spPr>
        <p:txBody>
          <a:bodyPr>
            <a:normAutofit fontScale="90000"/>
            <a:scene3d>
              <a:camera prst="orthographicFront"/>
              <a:lightRig rig="soft" dir="t">
                <a:rot lat="0" lon="0" rev="2400000"/>
              </a:lightRig>
            </a:scene3d>
            <a:sp3d>
              <a:bevelT w="19050" h="12700"/>
            </a:sp3d>
          </a:bodyPr>
          <a:lstStyle/>
          <a:p>
            <a:pPr algn="ctr"/>
            <a:r>
              <a:rPr lang="it-IT" b="1" dirty="0" smtClean="0">
                <a:ln w="17780" cmpd="sng">
                  <a:solidFill>
                    <a:srgbClr val="663300"/>
                  </a:solidFill>
                  <a:prstDash val="solid"/>
                  <a:miter lim="800000"/>
                </a:ln>
                <a:solidFill>
                  <a:schemeClr val="tx1"/>
                </a:solidFill>
                <a:effectLst>
                  <a:outerShdw blurRad="50800" algn="tl" rotWithShape="0">
                    <a:srgbClr val="000000"/>
                  </a:outerShdw>
                </a:effectLst>
              </a:rPr>
              <a:t>Teoria di rutherford   (1911)</a:t>
            </a:r>
            <a:endParaRPr lang="it-IT" b="1" dirty="0">
              <a:ln w="17780" cmpd="sng">
                <a:solidFill>
                  <a:srgbClr val="663300"/>
                </a:solidFill>
                <a:prstDash val="solid"/>
                <a:miter lim="800000"/>
              </a:ln>
              <a:solidFill>
                <a:schemeClr val="tx1"/>
              </a:solidFill>
              <a:effectLst>
                <a:outerShdw blurRad="50800" algn="tl" rotWithShape="0">
                  <a:srgbClr val="000000"/>
                </a:outerShdw>
              </a:effectLst>
            </a:endParaRPr>
          </a:p>
        </p:txBody>
      </p:sp>
      <p:sp>
        <p:nvSpPr>
          <p:cNvPr id="3" name="Segnaposto contenuto 2"/>
          <p:cNvSpPr>
            <a:spLocks noGrp="1"/>
          </p:cNvSpPr>
          <p:nvPr>
            <p:ph idx="1"/>
          </p:nvPr>
        </p:nvSpPr>
        <p:spPr>
          <a:xfrm>
            <a:off x="500034" y="3000372"/>
            <a:ext cx="8229600" cy="3714800"/>
          </a:xfrm>
          <a:ln>
            <a:noFill/>
          </a:ln>
          <a:effectLst/>
          <a:scene3d>
            <a:camera prst="orthographicFront">
              <a:rot lat="0" lon="0" rev="0"/>
            </a:camera>
            <a:lightRig rig="chilly" dir="t">
              <a:rot lat="0" lon="0" rev="18480000"/>
            </a:lightRig>
          </a:scene3d>
          <a:sp3d extrusionH="63500" prstMaterial="clear">
            <a:bevelT prst="angle"/>
            <a:bevelB w="25400"/>
          </a:sp3d>
        </p:spPr>
        <p:txBody>
          <a:bodyPr>
            <a:normAutofit fontScale="85000" lnSpcReduction="20000"/>
          </a:bodyPr>
          <a:lstStyle/>
          <a:p>
            <a:pPr>
              <a:buNone/>
            </a:pPr>
            <a:r>
              <a:rPr lang="it-IT" dirty="0" smtClean="0"/>
              <a:t>    Dopo aver eseguito un importante esperimento, Rutherford propose un nuovo modello atomico; egli suppose che gli atomi fossero costituiti prevalentemente da spazio vuoto e che tutta la massa dovesse essere concentrata in una zona piccolissima che chiamò </a:t>
            </a:r>
            <a:r>
              <a:rPr lang="it-IT" b="1" dirty="0" smtClean="0"/>
              <a:t>nucleo</a:t>
            </a:r>
            <a:r>
              <a:rPr lang="it-IT" dirty="0" smtClean="0"/>
              <a:t>. Nel nucleo erano contenuti i protoni; gli elettroni ruotano intorno al nucleo descrivendo orbite casuali. Tuttavia non lasciavano il nucleo per la forza elettrostatica prodotta dalla loro stessa rotazione intorno al nucleo. </a:t>
            </a:r>
            <a:endParaRPr lang="it-IT" dirty="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lassia">
  <a:themeElements>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alassi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265</TotalTime>
  <Words>767</Words>
  <Application>Microsoft Office PowerPoint</Application>
  <PresentationFormat>Presentazione su schermo (4:3)</PresentationFormat>
  <Paragraphs>55</Paragraphs>
  <Slides>19</Slides>
  <Notes>3</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Galassia</vt:lpstr>
      <vt:lpstr>L’ATOMO</vt:lpstr>
      <vt:lpstr>L’ORIGINE DELL’ ATOMO</vt:lpstr>
      <vt:lpstr>Diapositiva 3</vt:lpstr>
      <vt:lpstr>TEORIA DI THOMSON</vt:lpstr>
      <vt:lpstr>Diapositiva 5</vt:lpstr>
      <vt:lpstr>Rutherford  &amp; l’esperimento</vt:lpstr>
      <vt:lpstr>Diapositiva 7</vt:lpstr>
      <vt:lpstr>Teoria di Rutherford</vt:lpstr>
      <vt:lpstr>Teoria di rutherford   (1911)</vt:lpstr>
      <vt:lpstr>Teoria di  Bohr</vt:lpstr>
      <vt:lpstr>La teoria di Bohr</vt:lpstr>
      <vt:lpstr>La quantizzazione delle orbite      e i legami</vt:lpstr>
      <vt:lpstr>Diapositiva 13</vt:lpstr>
      <vt:lpstr>POTENZIALE DI IONIZZAZIONE</vt:lpstr>
      <vt:lpstr>Diapositiva 15</vt:lpstr>
      <vt:lpstr>I LEGAMI</vt:lpstr>
      <vt:lpstr>Diapositiva 17</vt:lpstr>
      <vt:lpstr>Legami intermolecolari</vt:lpstr>
      <vt:lpstr>Diapositiva 19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L’ATOMO</dc:title>
  <dc:creator>Simone</dc:creator>
  <cp:lastModifiedBy>Simone</cp:lastModifiedBy>
  <cp:revision>34</cp:revision>
  <dcterms:created xsi:type="dcterms:W3CDTF">2012-01-03T10:20:33Z</dcterms:created>
  <dcterms:modified xsi:type="dcterms:W3CDTF">2012-02-05T13:19:44Z</dcterms:modified>
</cp:coreProperties>
</file>