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64" r:id="rId7"/>
    <p:sldId id="266" r:id="rId8"/>
    <p:sldId id="265" r:id="rId9"/>
    <p:sldId id="259" r:id="rId10"/>
    <p:sldId id="267" r:id="rId11"/>
    <p:sldId id="268" r:id="rId12"/>
    <p:sldId id="269" r:id="rId13"/>
    <p:sldId id="270" r:id="rId14"/>
    <p:sldId id="271"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55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06/02/2012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1340768"/>
            <a:ext cx="8229600" cy="5184576"/>
          </a:xfrm>
        </p:spPr>
        <p:txBody>
          <a:bodyPr>
            <a:normAutofit/>
          </a:bodyPr>
          <a:lstStyle/>
          <a:p>
            <a:r>
              <a:rPr lang="it-IT" sz="9600" b="1" dirty="0" smtClean="0">
                <a:solidFill>
                  <a:schemeClr val="bg2">
                    <a:lumMod val="50000"/>
                  </a:schemeClr>
                </a:solidFill>
                <a:latin typeface="Forte" pitchFamily="66" charset="0"/>
              </a:rPr>
              <a:t>Gli </a:t>
            </a:r>
            <a:r>
              <a:rPr lang="it-IT" sz="9600" b="1" dirty="0" smtClean="0">
                <a:solidFill>
                  <a:schemeClr val="tx2">
                    <a:lumMod val="75000"/>
                  </a:schemeClr>
                </a:solidFill>
                <a:latin typeface="Forte" pitchFamily="66" charset="0"/>
              </a:rPr>
              <a:t>abissi</a:t>
            </a:r>
            <a:r>
              <a:rPr lang="it-IT" sz="9600" b="1" dirty="0" smtClean="0">
                <a:solidFill>
                  <a:schemeClr val="bg2">
                    <a:lumMod val="50000"/>
                  </a:schemeClr>
                </a:solidFill>
                <a:latin typeface="Forte" pitchFamily="66" charset="0"/>
              </a:rPr>
              <a:t> marini</a:t>
            </a:r>
            <a:endParaRPr lang="it-IT" sz="9600" b="1" dirty="0">
              <a:solidFill>
                <a:schemeClr val="bg2">
                  <a:lumMod val="50000"/>
                </a:schemeClr>
              </a:solidFill>
              <a:latin typeface="Forte"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00B050"/>
                </a:solidFill>
              </a:rPr>
              <a:t>Alcuni esempi di pesci abissali più conosciuti</a:t>
            </a:r>
            <a:endParaRPr lang="it-IT" dirty="0">
              <a:solidFill>
                <a:srgbClr val="00B050"/>
              </a:solidFill>
            </a:endParaRPr>
          </a:p>
        </p:txBody>
      </p:sp>
      <p:sp>
        <p:nvSpPr>
          <p:cNvPr id="3" name="Segnaposto contenuto 2"/>
          <p:cNvSpPr>
            <a:spLocks noGrp="1"/>
          </p:cNvSpPr>
          <p:nvPr>
            <p:ph idx="1"/>
          </p:nvPr>
        </p:nvSpPr>
        <p:spPr/>
        <p:txBody>
          <a:bodyPr>
            <a:normAutofit/>
          </a:bodyPr>
          <a:lstStyle/>
          <a:p>
            <a:r>
              <a:rPr lang="it-IT" sz="1800" dirty="0" smtClean="0">
                <a:solidFill>
                  <a:srgbClr val="00B050"/>
                </a:solidFill>
              </a:rPr>
              <a:t>Quando parliamo di animali abissali, di solito, ci vengono subito in mente i pesci che producono luce naturale, ovvero i </a:t>
            </a:r>
            <a:r>
              <a:rPr lang="it-IT" sz="1800" dirty="0" err="1" smtClean="0">
                <a:solidFill>
                  <a:srgbClr val="00B050"/>
                </a:solidFill>
              </a:rPr>
              <a:t>Myctophidae</a:t>
            </a:r>
            <a:r>
              <a:rPr lang="it-IT" sz="1800" dirty="0" smtClean="0">
                <a:solidFill>
                  <a:srgbClr val="00B050"/>
                </a:solidFill>
              </a:rPr>
              <a:t> chiamati comunemente pesci lanterna. Questi sono un gruppo di varie specie che vivono soltanto nei mari aperti, ma comunque sia si possono trovare in tutti i mari, da quelli equatoriali a quelli polari. Nel Mar Mediterraneo vivono a profondità tra i 200 e 600 metri: la notte gli troviamo più in superficie,il giorno, invece, gli troviamo più in fondo al mare. Il loro aspetto è un po’ diverso dagli altri pesci comuni, infatti possiedono una larga bocca con dei denti fini e lunghi.  Essi si nutrono di altri pesci, che vengono attratti dalla fonte di luce che producono i predatori.</a:t>
            </a:r>
          </a:p>
          <a:p>
            <a:pPr>
              <a:buNone/>
            </a:pPr>
            <a:r>
              <a:rPr lang="it-IT" sz="1800" dirty="0" smtClean="0"/>
              <a:t>  </a:t>
            </a:r>
          </a:p>
        </p:txBody>
      </p:sp>
      <p:pic>
        <p:nvPicPr>
          <p:cNvPr id="1026" name="Picture 2" descr="http://1.bp.blogspot.com/-9r2aC1Zp9Qg/TnYc4Nby0qI/AAAAAAAAABM/6fVWbWH_DtM/s1600/Humpback+anglerfish5.jpg"/>
          <p:cNvPicPr>
            <a:picLocks noChangeAspect="1" noChangeArrowheads="1"/>
          </p:cNvPicPr>
          <p:nvPr/>
        </p:nvPicPr>
        <p:blipFill>
          <a:blip r:embed="rId2" cstate="print"/>
          <a:srcRect/>
          <a:stretch>
            <a:fillRect/>
          </a:stretch>
        </p:blipFill>
        <p:spPr bwMode="auto">
          <a:xfrm>
            <a:off x="5364088" y="4149080"/>
            <a:ext cx="3384376" cy="2520280"/>
          </a:xfrm>
          <a:prstGeom prst="rect">
            <a:avLst/>
          </a:prstGeom>
          <a:noFill/>
        </p:spPr>
      </p:pic>
      <p:pic>
        <p:nvPicPr>
          <p:cNvPr id="1028" name="Picture 4" descr="http://images.wikia.com/endlessocean/images/0/01/HumpbackAnglerfish.jpg"/>
          <p:cNvPicPr>
            <a:picLocks noChangeAspect="1" noChangeArrowheads="1"/>
          </p:cNvPicPr>
          <p:nvPr/>
        </p:nvPicPr>
        <p:blipFill>
          <a:blip r:embed="rId3" cstate="print"/>
          <a:srcRect/>
          <a:stretch>
            <a:fillRect/>
          </a:stretch>
        </p:blipFill>
        <p:spPr bwMode="auto">
          <a:xfrm>
            <a:off x="683568" y="4581128"/>
            <a:ext cx="3168352" cy="206769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blinds(horizontal)">
                                      <p:cBhvr>
                                        <p:cTn id="21" dur="500"/>
                                        <p:tgtEl>
                                          <p:spTgt spid="102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blinds(horizontal)">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sz="2000" dirty="0" smtClean="0">
                <a:solidFill>
                  <a:srgbClr val="00B050"/>
                </a:solidFill>
              </a:rPr>
              <a:t>Un’altra specie che può venir in mente è il calamaro gigante . Un tempo questa creatura era ritenuta mitica, ma in realtà poi, fu scoperto che una specie di questi calamari vive a profondità compresi tra i 200 e 700 metri nelle acque della Corrente di </a:t>
            </a:r>
            <a:r>
              <a:rPr lang="it-IT" sz="2000" dirty="0" err="1" smtClean="0">
                <a:solidFill>
                  <a:srgbClr val="00B050"/>
                </a:solidFill>
              </a:rPr>
              <a:t>Humboldt</a:t>
            </a:r>
            <a:r>
              <a:rPr lang="it-IT" sz="2000" dirty="0" smtClean="0">
                <a:solidFill>
                  <a:srgbClr val="00B050"/>
                </a:solidFill>
              </a:rPr>
              <a:t> (a largo dalle coste sudamericane) e ed è precisamente il Calamaro di </a:t>
            </a:r>
            <a:r>
              <a:rPr lang="it-IT" sz="2000" dirty="0" err="1" smtClean="0">
                <a:solidFill>
                  <a:srgbClr val="00B050"/>
                </a:solidFill>
              </a:rPr>
              <a:t>Humboldt</a:t>
            </a:r>
            <a:r>
              <a:rPr lang="it-IT" sz="2000" dirty="0" smtClean="0">
                <a:solidFill>
                  <a:srgbClr val="00B050"/>
                </a:solidFill>
              </a:rPr>
              <a:t>, chiamato anche </a:t>
            </a:r>
            <a:r>
              <a:rPr lang="it-IT" sz="2000" dirty="0" err="1" smtClean="0">
                <a:solidFill>
                  <a:srgbClr val="00B050"/>
                </a:solidFill>
              </a:rPr>
              <a:t>Diablo</a:t>
            </a:r>
            <a:r>
              <a:rPr lang="it-IT" sz="2000" dirty="0" smtClean="0">
                <a:solidFill>
                  <a:srgbClr val="00B050"/>
                </a:solidFill>
              </a:rPr>
              <a:t> </a:t>
            </a:r>
            <a:r>
              <a:rPr lang="it-IT" sz="2000" dirty="0" err="1" smtClean="0">
                <a:solidFill>
                  <a:srgbClr val="00B050"/>
                </a:solidFill>
              </a:rPr>
              <a:t>Rojo</a:t>
            </a:r>
            <a:r>
              <a:rPr lang="it-IT" sz="2000" dirty="0" smtClean="0">
                <a:solidFill>
                  <a:srgbClr val="00B050"/>
                </a:solidFill>
              </a:rPr>
              <a:t> (Diavolo Rosso) a causa della sua indole fortemente aggressiva e per la colorazione rossa cupa del corpo. </a:t>
            </a:r>
          </a:p>
          <a:p>
            <a:pPr>
              <a:buNone/>
            </a:pPr>
            <a:r>
              <a:rPr lang="it-IT" sz="2000" dirty="0" smtClean="0">
                <a:solidFill>
                  <a:srgbClr val="00B050"/>
                </a:solidFill>
              </a:rPr>
              <a:t>Stando alle voci di alcune persone è possibile che esista anche un’altra specie di calamaro giganti ma non abbiamo prove scientifiche. Si stima che abbiano dimensioni tra i 10 e i 13 metri, ma alcuni parlano anche di 25 metri!</a:t>
            </a:r>
          </a:p>
          <a:p>
            <a:pPr>
              <a:buNone/>
            </a:pPr>
            <a:r>
              <a:rPr lang="it-IT" sz="2000" dirty="0" smtClean="0">
                <a:solidFill>
                  <a:srgbClr val="00B050"/>
                </a:solidFill>
              </a:rPr>
              <a:t>Nella diapositiva successiva sono riportate alcune immagini del Calamaro di </a:t>
            </a:r>
            <a:r>
              <a:rPr lang="it-IT" sz="2000" dirty="0" err="1" smtClean="0">
                <a:solidFill>
                  <a:srgbClr val="00B050"/>
                </a:solidFill>
              </a:rPr>
              <a:t>Humboldt</a:t>
            </a:r>
            <a:r>
              <a:rPr lang="it-IT" sz="2000" dirty="0" smtClean="0">
                <a:solidFill>
                  <a:srgbClr val="00B050"/>
                </a:solidFill>
              </a:rPr>
              <a:t>.</a:t>
            </a:r>
            <a:endParaRPr lang="it-IT" sz="20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
                                            <p:txEl>
                                              <p:pRg st="1" end="1"/>
                                            </p:txEl>
                                          </p:spTgt>
                                        </p:tgtEl>
                                      </p:cBhvr>
                                    </p:animEffect>
                                    <p:animScale>
                                      <p:cBhvr>
                                        <p:cTn id="10" dur="250" autoRev="1" fill="hold"/>
                                        <p:tgtEl>
                                          <p:spTgt spid="3">
                                            <p:txEl>
                                              <p:pRg st="1" end="1"/>
                                            </p:txEl>
                                          </p:spTgt>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3">
                                            <p:txEl>
                                              <p:pRg st="2" end="2"/>
                                            </p:txEl>
                                          </p:spTgt>
                                        </p:tgtEl>
                                      </p:cBhvr>
                                    </p:animEffect>
                                    <p:animScale>
                                      <p:cBhvr>
                                        <p:cTn id="13"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buNone/>
            </a:pPr>
            <a:endParaRPr lang="it-IT" dirty="0"/>
          </a:p>
        </p:txBody>
      </p:sp>
      <p:pic>
        <p:nvPicPr>
          <p:cNvPr id="24578" name="Picture 2" descr="http://www.oceanology.ru/wp-content/uploads/2009/07/jumbo-squid-dosidicus-gigas.jpg"/>
          <p:cNvPicPr>
            <a:picLocks noChangeAspect="1" noChangeArrowheads="1"/>
          </p:cNvPicPr>
          <p:nvPr/>
        </p:nvPicPr>
        <p:blipFill>
          <a:blip r:embed="rId2" cstate="print"/>
          <a:srcRect/>
          <a:stretch>
            <a:fillRect/>
          </a:stretch>
        </p:blipFill>
        <p:spPr bwMode="auto">
          <a:xfrm>
            <a:off x="251520" y="692696"/>
            <a:ext cx="3888432" cy="2520280"/>
          </a:xfrm>
          <a:prstGeom prst="rect">
            <a:avLst/>
          </a:prstGeom>
          <a:noFill/>
        </p:spPr>
      </p:pic>
      <p:pic>
        <p:nvPicPr>
          <p:cNvPr id="24580" name="Picture 4" descr="http://magazine.quotidianonet.ilsole24ore.com/ecquo/files/2009/07/calamaro-280x214.jpg"/>
          <p:cNvPicPr>
            <a:picLocks noChangeAspect="1" noChangeArrowheads="1"/>
          </p:cNvPicPr>
          <p:nvPr/>
        </p:nvPicPr>
        <p:blipFill>
          <a:blip r:embed="rId3" cstate="print"/>
          <a:srcRect/>
          <a:stretch>
            <a:fillRect/>
          </a:stretch>
        </p:blipFill>
        <p:spPr bwMode="auto">
          <a:xfrm>
            <a:off x="467544" y="4005064"/>
            <a:ext cx="2667000" cy="2038350"/>
          </a:xfrm>
          <a:prstGeom prst="rect">
            <a:avLst/>
          </a:prstGeom>
          <a:noFill/>
        </p:spPr>
      </p:pic>
      <p:pic>
        <p:nvPicPr>
          <p:cNvPr id="24582" name="Picture 6" descr="http://www.blitzquotidiano.it/wp/wp/wp-content/uploads/2010/02/Humboldt.jpg"/>
          <p:cNvPicPr>
            <a:picLocks noChangeAspect="1" noChangeArrowheads="1"/>
          </p:cNvPicPr>
          <p:nvPr/>
        </p:nvPicPr>
        <p:blipFill>
          <a:blip r:embed="rId4" cstate="print"/>
          <a:srcRect/>
          <a:stretch>
            <a:fillRect/>
          </a:stretch>
        </p:blipFill>
        <p:spPr bwMode="auto">
          <a:xfrm>
            <a:off x="4716016" y="2132856"/>
            <a:ext cx="38100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82"/>
                                        </p:tgtEl>
                                        <p:attrNameLst>
                                          <p:attrName>style.visibility</p:attrName>
                                        </p:attrNameLst>
                                      </p:cBhvr>
                                      <p:to>
                                        <p:strVal val="visible"/>
                                      </p:to>
                                    </p:set>
                                    <p:anim calcmode="lin" valueType="num">
                                      <p:cBhvr additive="base">
                                        <p:cTn id="13" dur="500" fill="hold"/>
                                        <p:tgtEl>
                                          <p:spTgt spid="24582"/>
                                        </p:tgtEl>
                                        <p:attrNameLst>
                                          <p:attrName>ppt_x</p:attrName>
                                        </p:attrNameLst>
                                      </p:cBhvr>
                                      <p:tavLst>
                                        <p:tav tm="0">
                                          <p:val>
                                            <p:strVal val="#ppt_x"/>
                                          </p:val>
                                        </p:tav>
                                        <p:tav tm="100000">
                                          <p:val>
                                            <p:strVal val="#ppt_x"/>
                                          </p:val>
                                        </p:tav>
                                      </p:tavLst>
                                    </p:anim>
                                    <p:anim calcmode="lin" valueType="num">
                                      <p:cBhvr additive="base">
                                        <p:cTn id="14" dur="500" fill="hold"/>
                                        <p:tgtEl>
                                          <p:spTgt spid="245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80"/>
                                        </p:tgtEl>
                                        <p:attrNameLst>
                                          <p:attrName>style.visibility</p:attrName>
                                        </p:attrNameLst>
                                      </p:cBhvr>
                                      <p:to>
                                        <p:strVal val="visible"/>
                                      </p:to>
                                    </p:set>
                                    <p:anim calcmode="lin" valueType="num">
                                      <p:cBhvr additive="base">
                                        <p:cTn id="19" dur="500" fill="hold"/>
                                        <p:tgtEl>
                                          <p:spTgt spid="24580"/>
                                        </p:tgtEl>
                                        <p:attrNameLst>
                                          <p:attrName>ppt_x</p:attrName>
                                        </p:attrNameLst>
                                      </p:cBhvr>
                                      <p:tavLst>
                                        <p:tav tm="0">
                                          <p:val>
                                            <p:strVal val="#ppt_x"/>
                                          </p:val>
                                        </p:tav>
                                        <p:tav tm="100000">
                                          <p:val>
                                            <p:strVal val="#ppt_x"/>
                                          </p:val>
                                        </p:tav>
                                      </p:tavLst>
                                    </p:anim>
                                    <p:anim calcmode="lin" valueType="num">
                                      <p:cBhvr additive="base">
                                        <p:cTn id="20"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229600" cy="576064"/>
          </a:xfrm>
        </p:spPr>
        <p:txBody>
          <a:bodyPr>
            <a:normAutofit/>
          </a:bodyPr>
          <a:lstStyle/>
          <a:p>
            <a:endParaRPr lang="it-IT" sz="2000" dirty="0">
              <a:solidFill>
                <a:srgbClr val="00B050"/>
              </a:solidFill>
            </a:endParaRPr>
          </a:p>
        </p:txBody>
      </p:sp>
      <p:sp>
        <p:nvSpPr>
          <p:cNvPr id="3" name="Segnaposto contenuto 2"/>
          <p:cNvSpPr>
            <a:spLocks noGrp="1"/>
          </p:cNvSpPr>
          <p:nvPr>
            <p:ph idx="1"/>
          </p:nvPr>
        </p:nvSpPr>
        <p:spPr/>
        <p:txBody>
          <a:bodyPr/>
          <a:lstStyle/>
          <a:p>
            <a:endParaRPr lang="it-IT" dirty="0" smtClean="0"/>
          </a:p>
          <a:p>
            <a:endParaRPr lang="it-IT" dirty="0" smtClean="0"/>
          </a:p>
          <a:p>
            <a:endParaRPr lang="it-IT" dirty="0" smtClean="0"/>
          </a:p>
          <a:p>
            <a:endParaRPr lang="it-IT" dirty="0" smtClean="0"/>
          </a:p>
          <a:p>
            <a:endParaRPr lang="it-IT" dirty="0" smtClean="0"/>
          </a:p>
          <a:p>
            <a:endParaRPr lang="it-IT" dirty="0" smtClean="0"/>
          </a:p>
          <a:p>
            <a:pPr>
              <a:buNone/>
            </a:pPr>
            <a:r>
              <a:rPr lang="it-IT" sz="2400" dirty="0" smtClean="0">
                <a:solidFill>
                  <a:srgbClr val="00B050"/>
                </a:solidFill>
              </a:rPr>
              <a:t>                              </a:t>
            </a:r>
            <a:r>
              <a:rPr lang="it-IT" sz="2400" dirty="0" err="1" smtClean="0">
                <a:solidFill>
                  <a:srgbClr val="00B050"/>
                </a:solidFill>
              </a:rPr>
              <a:t>…Altri</a:t>
            </a:r>
            <a:r>
              <a:rPr lang="it-IT" sz="2400" dirty="0" smtClean="0">
                <a:solidFill>
                  <a:srgbClr val="00B050"/>
                </a:solidFill>
              </a:rPr>
              <a:t> esempi di animali </a:t>
            </a:r>
            <a:r>
              <a:rPr lang="it-IT" sz="2400" dirty="0" err="1" smtClean="0">
                <a:solidFill>
                  <a:srgbClr val="00B050"/>
                </a:solidFill>
              </a:rPr>
              <a:t>abissali…</a:t>
            </a:r>
            <a:endParaRPr lang="it-IT" sz="2400" dirty="0">
              <a:solidFill>
                <a:srgbClr val="00B050"/>
              </a:solidFill>
            </a:endParaRPr>
          </a:p>
        </p:txBody>
      </p:sp>
      <p:pic>
        <p:nvPicPr>
          <p:cNvPr id="26626" name="Picture 2" descr="http://images.virgilio.it/sg/notizie1024/upload/7_v/7_v056.jpg"/>
          <p:cNvPicPr>
            <a:picLocks noChangeAspect="1" noChangeArrowheads="1"/>
          </p:cNvPicPr>
          <p:nvPr/>
        </p:nvPicPr>
        <p:blipFill>
          <a:blip r:embed="rId2" cstate="print"/>
          <a:srcRect/>
          <a:stretch>
            <a:fillRect/>
          </a:stretch>
        </p:blipFill>
        <p:spPr bwMode="auto">
          <a:xfrm>
            <a:off x="395536" y="0"/>
            <a:ext cx="3275856" cy="2060848"/>
          </a:xfrm>
          <a:prstGeom prst="rect">
            <a:avLst/>
          </a:prstGeom>
          <a:noFill/>
        </p:spPr>
      </p:pic>
      <p:pic>
        <p:nvPicPr>
          <p:cNvPr id="26628" name="Picture 4" descr="http://images.virgilio.it/sg/notizie1024/upload/9_v/9_v036.jpg"/>
          <p:cNvPicPr>
            <a:picLocks noChangeAspect="1" noChangeArrowheads="1"/>
          </p:cNvPicPr>
          <p:nvPr/>
        </p:nvPicPr>
        <p:blipFill>
          <a:blip r:embed="rId3" cstate="print"/>
          <a:srcRect/>
          <a:stretch>
            <a:fillRect/>
          </a:stretch>
        </p:blipFill>
        <p:spPr bwMode="auto">
          <a:xfrm>
            <a:off x="5436096" y="0"/>
            <a:ext cx="3456384" cy="2060848"/>
          </a:xfrm>
          <a:prstGeom prst="rect">
            <a:avLst/>
          </a:prstGeom>
          <a:noFill/>
        </p:spPr>
      </p:pic>
      <p:pic>
        <p:nvPicPr>
          <p:cNvPr id="26630" name="Picture 6" descr="thaumastochelopsis 2"/>
          <p:cNvPicPr>
            <a:picLocks noChangeAspect="1" noChangeArrowheads="1"/>
          </p:cNvPicPr>
          <p:nvPr/>
        </p:nvPicPr>
        <p:blipFill>
          <a:blip r:embed="rId4" cstate="print"/>
          <a:srcRect/>
          <a:stretch>
            <a:fillRect/>
          </a:stretch>
        </p:blipFill>
        <p:spPr bwMode="auto">
          <a:xfrm>
            <a:off x="323528" y="2348880"/>
            <a:ext cx="3312368" cy="2160240"/>
          </a:xfrm>
          <a:prstGeom prst="rect">
            <a:avLst/>
          </a:prstGeom>
          <a:noFill/>
        </p:spPr>
      </p:pic>
      <p:pic>
        <p:nvPicPr>
          <p:cNvPr id="26632" name="Picture 8" descr="http://images.virgilio.it/sg/notizie1024/upload/mos/0001/mostri-abissi-medusa.jpg"/>
          <p:cNvPicPr>
            <a:picLocks noChangeAspect="1" noChangeArrowheads="1"/>
          </p:cNvPicPr>
          <p:nvPr/>
        </p:nvPicPr>
        <p:blipFill>
          <a:blip r:embed="rId5" cstate="print"/>
          <a:srcRect/>
          <a:stretch>
            <a:fillRect/>
          </a:stretch>
        </p:blipFill>
        <p:spPr bwMode="auto">
          <a:xfrm>
            <a:off x="5471592" y="2276872"/>
            <a:ext cx="3672408" cy="23315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nodeType="clickEffect">
                                  <p:stCondLst>
                                    <p:cond delay="0"/>
                                  </p:stCondLst>
                                  <p:childTnLst>
                                    <p:set>
                                      <p:cBhvr>
                                        <p:cTn id="12" dur="1" fill="hold">
                                          <p:stCondLst>
                                            <p:cond delay="0"/>
                                          </p:stCondLst>
                                        </p:cTn>
                                        <p:tgtEl>
                                          <p:spTgt spid="26626"/>
                                        </p:tgtEl>
                                        <p:attrNameLst>
                                          <p:attrName>style.visibility</p:attrName>
                                        </p:attrNameLst>
                                      </p:cBhvr>
                                      <p:to>
                                        <p:strVal val="visible"/>
                                      </p:to>
                                    </p:set>
                                    <p:animEffect transition="in" filter="plus(in)">
                                      <p:cBhvr>
                                        <p:cTn id="13" dur="2000"/>
                                        <p:tgtEl>
                                          <p:spTgt spid="2662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6628"/>
                                        </p:tgtEl>
                                        <p:attrNameLst>
                                          <p:attrName>style.visibility</p:attrName>
                                        </p:attrNameLst>
                                      </p:cBhvr>
                                      <p:to>
                                        <p:strVal val="visible"/>
                                      </p:to>
                                    </p:set>
                                    <p:animEffect transition="in" filter="box(in)">
                                      <p:cBhvr>
                                        <p:cTn id="18" dur="500"/>
                                        <p:tgtEl>
                                          <p:spTgt spid="2662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26630"/>
                                        </p:tgtEl>
                                        <p:attrNameLst>
                                          <p:attrName>style.visibility</p:attrName>
                                        </p:attrNameLst>
                                      </p:cBhvr>
                                      <p:to>
                                        <p:strVal val="visible"/>
                                      </p:to>
                                    </p:set>
                                    <p:animEffect transition="in" filter="diamond(in)">
                                      <p:cBhvr>
                                        <p:cTn id="23" dur="2000"/>
                                        <p:tgtEl>
                                          <p:spTgt spid="26630"/>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6632"/>
                                        </p:tgtEl>
                                        <p:attrNameLst>
                                          <p:attrName>style.visibility</p:attrName>
                                        </p:attrNameLst>
                                      </p:cBhvr>
                                      <p:to>
                                        <p:strVal val="visible"/>
                                      </p:to>
                                    </p:set>
                                    <p:animEffect transition="in" filter="blinds(horizontal)">
                                      <p:cBhvr>
                                        <p:cTn id="28"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smtClean="0"/>
          </a:p>
          <a:p>
            <a:pPr>
              <a:buNone/>
            </a:pPr>
            <a:r>
              <a:rPr lang="it-IT" dirty="0" smtClean="0"/>
              <a:t> </a:t>
            </a:r>
          </a:p>
          <a:p>
            <a:pPr>
              <a:buNone/>
            </a:pPr>
            <a:endParaRPr lang="it-IT" dirty="0" smtClean="0"/>
          </a:p>
          <a:p>
            <a:pPr>
              <a:buNone/>
            </a:pPr>
            <a:endParaRPr lang="it-IT" dirty="0" smtClean="0"/>
          </a:p>
          <a:p>
            <a:pPr>
              <a:buNone/>
            </a:pPr>
            <a:r>
              <a:rPr lang="it-IT" sz="4800" dirty="0" smtClean="0">
                <a:solidFill>
                  <a:srgbClr val="00B050"/>
                </a:solidFill>
              </a:rPr>
              <a:t>Giorgio </a:t>
            </a:r>
            <a:r>
              <a:rPr lang="it-IT" sz="4800" dirty="0" err="1" smtClean="0">
                <a:solidFill>
                  <a:srgbClr val="00B050"/>
                </a:solidFill>
              </a:rPr>
              <a:t>Mazzei</a:t>
            </a:r>
            <a:r>
              <a:rPr lang="it-IT" sz="4800" dirty="0" smtClean="0">
                <a:solidFill>
                  <a:srgbClr val="00B050"/>
                </a:solidFill>
              </a:rPr>
              <a:t> – 2^ BE</a:t>
            </a:r>
            <a:endParaRPr lang="it-IT" sz="4800"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r>
              <a:rPr lang="it-IT" sz="3600" b="1" dirty="0" smtClean="0">
                <a:solidFill>
                  <a:schemeClr val="tx2">
                    <a:lumMod val="75000"/>
                  </a:schemeClr>
                </a:solidFill>
                <a:latin typeface="Berlin Sans FB Demi" pitchFamily="34" charset="0"/>
              </a:rPr>
              <a:t>Introduzione  sull’ecosistema marino</a:t>
            </a:r>
            <a:endParaRPr lang="it-IT" sz="3600" b="1" dirty="0">
              <a:solidFill>
                <a:schemeClr val="tx2">
                  <a:lumMod val="75000"/>
                </a:schemeClr>
              </a:solidFill>
              <a:latin typeface="Berlin Sans FB Demi" pitchFamily="34" charset="0"/>
            </a:endParaRPr>
          </a:p>
        </p:txBody>
      </p:sp>
      <p:sp>
        <p:nvSpPr>
          <p:cNvPr id="4" name="Segnaposto contenuto 3"/>
          <p:cNvSpPr>
            <a:spLocks noGrp="1"/>
          </p:cNvSpPr>
          <p:nvPr>
            <p:ph idx="1"/>
          </p:nvPr>
        </p:nvSpPr>
        <p:spPr/>
        <p:txBody>
          <a:bodyPr>
            <a:normAutofit/>
          </a:bodyPr>
          <a:lstStyle/>
          <a:p>
            <a:pPr>
              <a:buNone/>
            </a:pPr>
            <a:r>
              <a:rPr lang="it-IT" sz="2800" b="1" dirty="0" smtClean="0">
                <a:solidFill>
                  <a:schemeClr val="accent6">
                    <a:lumMod val="40000"/>
                    <a:lumOff val="60000"/>
                  </a:schemeClr>
                </a:solidFill>
              </a:rPr>
              <a:t>L’ecosistema più ampio sulla Terra è sicuramente il mare.</a:t>
            </a:r>
          </a:p>
          <a:p>
            <a:pPr>
              <a:buNone/>
            </a:pPr>
            <a:r>
              <a:rPr lang="it-IT" sz="2800" b="1" dirty="0" smtClean="0">
                <a:solidFill>
                  <a:schemeClr val="accent6">
                    <a:lumMod val="40000"/>
                    <a:lumOff val="60000"/>
                  </a:schemeClr>
                </a:solidFill>
              </a:rPr>
              <a:t>L’ecosistema marino non è identico in tutta l’area che occupa sul nostro pianeta, in realtà ci sono vari fattori come la </a:t>
            </a:r>
            <a:r>
              <a:rPr lang="it-IT" sz="2800" b="1" u="sng" dirty="0" smtClean="0">
                <a:solidFill>
                  <a:schemeClr val="accent6">
                    <a:lumMod val="40000"/>
                    <a:lumOff val="60000"/>
                  </a:schemeClr>
                </a:solidFill>
              </a:rPr>
              <a:t>LUCE</a:t>
            </a:r>
            <a:r>
              <a:rPr lang="it-IT" sz="2800" b="1" dirty="0" smtClean="0">
                <a:solidFill>
                  <a:schemeClr val="accent6">
                    <a:lumMod val="40000"/>
                    <a:lumOff val="60000"/>
                  </a:schemeClr>
                </a:solidFill>
              </a:rPr>
              <a:t> e la </a:t>
            </a:r>
            <a:r>
              <a:rPr lang="it-IT" sz="2800" b="1" u="sng" dirty="0" smtClean="0">
                <a:solidFill>
                  <a:schemeClr val="accent6">
                    <a:lumMod val="40000"/>
                    <a:lumOff val="60000"/>
                  </a:schemeClr>
                </a:solidFill>
              </a:rPr>
              <a:t>DISTANZA DALLA COSTA </a:t>
            </a:r>
            <a:r>
              <a:rPr lang="it-IT" sz="2800" b="1" dirty="0" smtClean="0">
                <a:solidFill>
                  <a:schemeClr val="accent6">
                    <a:lumMod val="40000"/>
                    <a:lumOff val="60000"/>
                  </a:schemeClr>
                </a:solidFill>
              </a:rPr>
              <a:t>che influiscono sul tipo di ambiente e sulla distribuzione degli essere viventi.</a:t>
            </a:r>
          </a:p>
          <a:p>
            <a:pPr>
              <a:buNone/>
            </a:pPr>
            <a:endParaRPr lang="it-IT" sz="2800" b="1" dirty="0" smtClean="0">
              <a:solidFill>
                <a:srgbClr val="00B050"/>
              </a:solidFill>
            </a:endParaRPr>
          </a:p>
          <a:p>
            <a:pPr>
              <a:buNone/>
            </a:pPr>
            <a:endParaRPr lang="it-IT" sz="24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checkerboard(across)">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latin typeface="Copperplate Gothic Bold" pitchFamily="34" charset="0"/>
              </a:rPr>
              <a:t>Gli abissi marini</a:t>
            </a:r>
            <a:endParaRPr lang="it-IT" b="1" dirty="0">
              <a:solidFill>
                <a:srgbClr val="00B050"/>
              </a:solidFill>
              <a:latin typeface="Copperplate Gothic Bold" pitchFamily="34" charset="0"/>
            </a:endParaRPr>
          </a:p>
        </p:txBody>
      </p:sp>
      <p:sp>
        <p:nvSpPr>
          <p:cNvPr id="3" name="Segnaposto contenuto 2"/>
          <p:cNvSpPr>
            <a:spLocks noGrp="1"/>
          </p:cNvSpPr>
          <p:nvPr>
            <p:ph idx="1"/>
          </p:nvPr>
        </p:nvSpPr>
        <p:spPr/>
        <p:txBody>
          <a:bodyPr>
            <a:normAutofit lnSpcReduction="10000"/>
          </a:bodyPr>
          <a:lstStyle/>
          <a:p>
            <a:r>
              <a:rPr lang="it-IT" sz="1800" dirty="0" smtClean="0">
                <a:solidFill>
                  <a:srgbClr val="00B050"/>
                </a:solidFill>
                <a:latin typeface="Arial Black" pitchFamily="34" charset="0"/>
              </a:rPr>
              <a:t>Come avevamo detto prima l’ecosistema marino non è identico su tutta la superficie che occupa, ma ci sono vari tipi di ambienti marini come le aree vicino alla costa, dove l’acqua raggiunge al massimo pochi metri di profondità, mentre se ci spostiamo sempre più a largo, la profondità dell’acqua continua ad aumentare e cambia il tipo di ambiente e gli essere viventi che vi vivono. A </a:t>
            </a:r>
            <a:r>
              <a:rPr lang="it-IT" sz="1800" b="1" dirty="0" smtClean="0">
                <a:solidFill>
                  <a:srgbClr val="00B050"/>
                </a:solidFill>
                <a:latin typeface="Arial Black" pitchFamily="34" charset="0"/>
              </a:rPr>
              <a:t>circa 200 m</a:t>
            </a:r>
            <a:r>
              <a:rPr lang="it-IT" sz="1800" dirty="0" smtClean="0">
                <a:solidFill>
                  <a:srgbClr val="00B050"/>
                </a:solidFill>
                <a:latin typeface="Arial Black" pitchFamily="34" charset="0"/>
              </a:rPr>
              <a:t> di profondità la luce del sole non riesce a </a:t>
            </a:r>
            <a:r>
              <a:rPr lang="it-IT" sz="1800" dirty="0" smtClean="0">
                <a:solidFill>
                  <a:srgbClr val="00B050"/>
                </a:solidFill>
                <a:latin typeface="Arial Black" pitchFamily="34" charset="0"/>
              </a:rPr>
              <a:t>penetrare perfettamente</a:t>
            </a:r>
            <a:r>
              <a:rPr lang="it-IT" sz="1800" dirty="0" smtClean="0">
                <a:solidFill>
                  <a:srgbClr val="00B050"/>
                </a:solidFill>
                <a:latin typeface="Arial Black" pitchFamily="34" charset="0"/>
              </a:rPr>
              <a:t> </a:t>
            </a:r>
            <a:r>
              <a:rPr lang="it-IT" sz="1800" dirty="0" smtClean="0">
                <a:solidFill>
                  <a:srgbClr val="00B050"/>
                </a:solidFill>
                <a:latin typeface="Arial Black" pitchFamily="34" charset="0"/>
              </a:rPr>
              <a:t>e l’ambiente marino risulta </a:t>
            </a:r>
            <a:r>
              <a:rPr lang="it-IT" sz="1800" dirty="0" smtClean="0">
                <a:solidFill>
                  <a:srgbClr val="00B050"/>
                </a:solidFill>
                <a:latin typeface="Arial Black" pitchFamily="34" charset="0"/>
              </a:rPr>
              <a:t>buio, mentre il buio totale lo possiamo vedere a 500 m di profondità; </a:t>
            </a:r>
            <a:r>
              <a:rPr lang="it-IT" sz="1800" dirty="0" smtClean="0">
                <a:solidFill>
                  <a:srgbClr val="00B050"/>
                </a:solidFill>
                <a:latin typeface="Arial Black" pitchFamily="34" charset="0"/>
              </a:rPr>
              <a:t>questo  tipo di ambiente viene chiamato </a:t>
            </a:r>
            <a:r>
              <a:rPr lang="it-IT" sz="1800" b="1" dirty="0" smtClean="0">
                <a:solidFill>
                  <a:srgbClr val="00B050"/>
                </a:solidFill>
                <a:latin typeface="Arial Black" pitchFamily="34" charset="0"/>
              </a:rPr>
              <a:t>abisso marino</a:t>
            </a:r>
            <a:r>
              <a:rPr lang="it-IT" sz="1800" dirty="0" smtClean="0">
                <a:solidFill>
                  <a:srgbClr val="00B050"/>
                </a:solidFill>
                <a:latin typeface="Arial Black" pitchFamily="34" charset="0"/>
              </a:rPr>
              <a:t>.  Man a mano che scendiamo verso il basso dalla superficie del mare, possiamo notare che la temperatura scende, infatti, dove la luce non riesce a penetrare si possono registrare circa </a:t>
            </a:r>
            <a:r>
              <a:rPr lang="it-IT" sz="1800" b="1" dirty="0" smtClean="0">
                <a:solidFill>
                  <a:srgbClr val="00B050"/>
                </a:solidFill>
                <a:latin typeface="Arial Black" pitchFamily="34" charset="0"/>
              </a:rPr>
              <a:t>3°C</a:t>
            </a:r>
            <a:r>
              <a:rPr lang="it-IT" sz="1800" dirty="0" smtClean="0">
                <a:solidFill>
                  <a:srgbClr val="00B050"/>
                </a:solidFill>
                <a:latin typeface="Arial Black" pitchFamily="34" charset="0"/>
              </a:rPr>
              <a:t> . Non solo la temperatura cambia, ma anche la pressione che aumenta di </a:t>
            </a:r>
            <a:r>
              <a:rPr lang="it-IT" sz="1800" b="1" dirty="0" smtClean="0">
                <a:solidFill>
                  <a:srgbClr val="00B050"/>
                </a:solidFill>
                <a:latin typeface="Arial Black" pitchFamily="34" charset="0"/>
              </a:rPr>
              <a:t>1 </a:t>
            </a:r>
            <a:r>
              <a:rPr lang="it-IT" sz="1800" b="1" dirty="0" err="1" smtClean="0">
                <a:solidFill>
                  <a:srgbClr val="00B050"/>
                </a:solidFill>
                <a:latin typeface="Arial Black" pitchFamily="34" charset="0"/>
              </a:rPr>
              <a:t>atm</a:t>
            </a:r>
            <a:r>
              <a:rPr lang="it-IT" sz="1800" b="1" dirty="0" smtClean="0">
                <a:solidFill>
                  <a:srgbClr val="00B050"/>
                </a:solidFill>
                <a:latin typeface="Arial Black" pitchFamily="34" charset="0"/>
              </a:rPr>
              <a:t> ogni 10 m</a:t>
            </a:r>
            <a:r>
              <a:rPr lang="it-IT" sz="1800" dirty="0" smtClean="0">
                <a:solidFill>
                  <a:srgbClr val="00B050"/>
                </a:solidFill>
                <a:latin typeface="Arial Black" pitchFamily="34" charset="0"/>
              </a:rPr>
              <a:t>. </a:t>
            </a:r>
          </a:p>
          <a:p>
            <a:pPr>
              <a:buNone/>
            </a:pPr>
            <a:r>
              <a:rPr lang="it-IT" sz="1800" dirty="0" smtClean="0">
                <a:solidFill>
                  <a:srgbClr val="00B050"/>
                </a:solidFill>
                <a:latin typeface="Arial Black" pitchFamily="34" charset="0"/>
              </a:rPr>
              <a:t> </a:t>
            </a:r>
            <a:endParaRPr lang="it-IT" sz="1800" dirty="0">
              <a:solidFill>
                <a:srgbClr val="00B05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path path="rect">
            <a:fillToRect l="100000" t="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endParaRPr lang="it-IT" sz="2400" dirty="0"/>
          </a:p>
        </p:txBody>
      </p:sp>
      <p:sp>
        <p:nvSpPr>
          <p:cNvPr id="3" name="Segnaposto contenuto 2"/>
          <p:cNvSpPr>
            <a:spLocks noGrp="1"/>
          </p:cNvSpPr>
          <p:nvPr>
            <p:ph idx="1"/>
          </p:nvPr>
        </p:nvSpPr>
        <p:spPr/>
        <p:txBody>
          <a:bodyPr>
            <a:normAutofit/>
          </a:bodyPr>
          <a:lstStyle/>
          <a:p>
            <a:pPr>
              <a:buNone/>
            </a:pPr>
            <a:endParaRPr lang="it-IT" sz="7200" b="1" u="sng" dirty="0" smtClean="0"/>
          </a:p>
          <a:p>
            <a:pPr>
              <a:buNone/>
            </a:pPr>
            <a:r>
              <a:rPr lang="it-IT" sz="7200" b="1" u="sng" dirty="0" smtClean="0">
                <a:solidFill>
                  <a:srgbClr val="FFFF00"/>
                </a:solidFill>
              </a:rPr>
              <a:t>Territorio e ambiente</a:t>
            </a:r>
            <a:endParaRPr lang="it-IT" sz="7200" b="1" u="sn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a:buNone/>
            </a:pPr>
            <a:r>
              <a:rPr lang="it-IT" sz="2400" b="1" dirty="0" smtClean="0">
                <a:solidFill>
                  <a:srgbClr val="00B050"/>
                </a:solidFill>
                <a:latin typeface="Arial Black" pitchFamily="34" charset="0"/>
              </a:rPr>
              <a:t>Lungo i fondali oceanici che arrivano fino ad circa 11.000 metri, non sono formati soltanto da distese pianure, ma come sulla terraferma, ci sono cime di montagne che raggiungono anche altezze elevate; inoltre possiamo anche trovare dei getti di gas acqua o anche dei vulcani! La cartina sulla diapositiva successiva mostra le catene montuose che si trovano negli oceani.</a:t>
            </a:r>
            <a:endParaRPr lang="it-IT" sz="24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3074" name="Picture 2" descr="http://www.vialattea.net/spaw/image/geologia/Oceani/FondaliOceanici.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074"/>
                                        </p:tgtEl>
                                      </p:cBhvr>
                                    </p:animEffect>
                                    <p:animScale>
                                      <p:cBhvr>
                                        <p:cTn id="7" dur="250" autoRev="1" fill="hold"/>
                                        <p:tgtEl>
                                          <p:spTgt spid="30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1559"/>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B050"/>
                </a:solidFill>
                <a:latin typeface="+mn-lt"/>
                <a:cs typeface="Aharoni" pitchFamily="2" charset="-79"/>
              </a:rPr>
              <a:t>I </a:t>
            </a:r>
            <a:r>
              <a:rPr lang="it-IT" b="1" dirty="0" err="1" smtClean="0">
                <a:solidFill>
                  <a:srgbClr val="00B050"/>
                </a:solidFill>
                <a:latin typeface="+mn-lt"/>
                <a:cs typeface="Aharoni" pitchFamily="2" charset="-79"/>
              </a:rPr>
              <a:t>Black</a:t>
            </a:r>
            <a:r>
              <a:rPr lang="it-IT" b="1" dirty="0" smtClean="0">
                <a:solidFill>
                  <a:srgbClr val="00B050"/>
                </a:solidFill>
                <a:latin typeface="+mn-lt"/>
                <a:cs typeface="Aharoni" pitchFamily="2" charset="-79"/>
              </a:rPr>
              <a:t> </a:t>
            </a:r>
            <a:r>
              <a:rPr lang="it-IT" b="1" dirty="0" err="1" smtClean="0">
                <a:solidFill>
                  <a:srgbClr val="00B050"/>
                </a:solidFill>
                <a:latin typeface="+mn-lt"/>
                <a:cs typeface="Aharoni" pitchFamily="2" charset="-79"/>
              </a:rPr>
              <a:t>Smokers</a:t>
            </a:r>
            <a:endParaRPr lang="it-IT" b="1" dirty="0">
              <a:solidFill>
                <a:srgbClr val="00B050"/>
              </a:solidFill>
              <a:latin typeface="+mn-lt"/>
              <a:cs typeface="Aharoni" pitchFamily="2" charset="-79"/>
            </a:endParaRPr>
          </a:p>
        </p:txBody>
      </p:sp>
      <p:sp>
        <p:nvSpPr>
          <p:cNvPr id="3" name="Segnaposto contenuto 2"/>
          <p:cNvSpPr>
            <a:spLocks noGrp="1"/>
          </p:cNvSpPr>
          <p:nvPr>
            <p:ph idx="1"/>
          </p:nvPr>
        </p:nvSpPr>
        <p:spPr/>
        <p:txBody>
          <a:bodyPr>
            <a:normAutofit/>
          </a:bodyPr>
          <a:lstStyle/>
          <a:p>
            <a:pPr>
              <a:buNone/>
            </a:pPr>
            <a:r>
              <a:rPr lang="it-IT" sz="2000" b="1" dirty="0" smtClean="0">
                <a:solidFill>
                  <a:srgbClr val="00B050"/>
                </a:solidFill>
              </a:rPr>
              <a:t>Un tipo di getto viene chiamato </a:t>
            </a:r>
            <a:r>
              <a:rPr lang="it-IT" sz="2000" b="1" dirty="0" err="1" smtClean="0">
                <a:solidFill>
                  <a:srgbClr val="00B050"/>
                </a:solidFill>
              </a:rPr>
              <a:t>Black</a:t>
            </a:r>
            <a:r>
              <a:rPr lang="it-IT" sz="2000" b="1" dirty="0" smtClean="0">
                <a:solidFill>
                  <a:srgbClr val="00B050"/>
                </a:solidFill>
              </a:rPr>
              <a:t> </a:t>
            </a:r>
            <a:r>
              <a:rPr lang="it-IT" sz="2000" b="1" dirty="0" err="1" smtClean="0">
                <a:solidFill>
                  <a:srgbClr val="00B050"/>
                </a:solidFill>
              </a:rPr>
              <a:t>Smoker</a:t>
            </a:r>
            <a:r>
              <a:rPr lang="it-IT" sz="2000" b="1" dirty="0" smtClean="0">
                <a:solidFill>
                  <a:srgbClr val="00B050"/>
                </a:solidFill>
              </a:rPr>
              <a:t>. Da questi fuoriesce dell’acqua a temperature che raggiungono i   400° C che alterna anche con dei gas, i quali reagendo con la temperature basse delle zone in cui si trovano, diventano strati di ghiaccio.   </a:t>
            </a:r>
          </a:p>
          <a:p>
            <a:pPr>
              <a:buNone/>
            </a:pPr>
            <a:r>
              <a:rPr lang="it-IT" sz="2000" b="1" dirty="0" smtClean="0">
                <a:solidFill>
                  <a:srgbClr val="00B050"/>
                </a:solidFill>
              </a:rPr>
              <a:t>         </a:t>
            </a:r>
          </a:p>
          <a:p>
            <a:pPr>
              <a:buNone/>
            </a:pPr>
            <a:r>
              <a:rPr lang="it-IT" sz="1800" b="1" dirty="0" smtClean="0">
                <a:latin typeface="Arial Black" pitchFamily="34" charset="0"/>
              </a:rPr>
              <a:t>                                                        </a:t>
            </a:r>
          </a:p>
          <a:p>
            <a:pPr>
              <a:buNone/>
            </a:pPr>
            <a:endParaRPr lang="it-IT" sz="1800" b="1" dirty="0" smtClean="0">
              <a:latin typeface="Arial Black" pitchFamily="34" charset="0"/>
            </a:endParaRPr>
          </a:p>
          <a:p>
            <a:pPr>
              <a:buNone/>
            </a:pPr>
            <a:endParaRPr lang="it-IT" sz="1800" b="1" dirty="0" smtClean="0">
              <a:latin typeface="Arial Black" pitchFamily="34" charset="0"/>
            </a:endParaRPr>
          </a:p>
          <a:p>
            <a:pPr>
              <a:buNone/>
            </a:pPr>
            <a:endParaRPr lang="it-IT" sz="1800" b="1" dirty="0">
              <a:latin typeface="Arial Black" pitchFamily="34" charset="0"/>
            </a:endParaRPr>
          </a:p>
        </p:txBody>
      </p:sp>
      <p:pic>
        <p:nvPicPr>
          <p:cNvPr id="7170" name="Picture 2" descr="http://mediterraneapassione.files.wordpress.com/2008/04/748633317_f2931c4134_m.jpg"/>
          <p:cNvPicPr>
            <a:picLocks noChangeAspect="1" noChangeArrowheads="1"/>
          </p:cNvPicPr>
          <p:nvPr/>
        </p:nvPicPr>
        <p:blipFill>
          <a:blip r:embed="rId2" cstate="print"/>
          <a:srcRect/>
          <a:stretch>
            <a:fillRect/>
          </a:stretch>
        </p:blipFill>
        <p:spPr bwMode="auto">
          <a:xfrm>
            <a:off x="1331640" y="3645024"/>
            <a:ext cx="4536504" cy="29523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500"/>
                                        <p:tgtEl>
                                          <p:spTgt spid="3">
                                            <p:txEl>
                                              <p:pRg st="1" end="1"/>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7170"/>
                                        </p:tgtEl>
                                        <p:attrNameLst>
                                          <p:attrName>style.visibility</p:attrName>
                                        </p:attrNameLst>
                                      </p:cBhvr>
                                      <p:to>
                                        <p:strVal val="visible"/>
                                      </p:to>
                                    </p:set>
                                    <p:anim to="" calcmode="lin" valueType="num">
                                      <p:cBhvr>
                                        <p:cTn id="24" dur="1" fill="hold"/>
                                        <p:tgtEl>
                                          <p:spTgt spid="717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 </a:t>
            </a:r>
          </a:p>
          <a:p>
            <a:pPr>
              <a:buNone/>
            </a:pPr>
            <a:r>
              <a:rPr lang="it-IT" dirty="0" smtClean="0"/>
              <a:t> </a:t>
            </a:r>
          </a:p>
          <a:p>
            <a:pPr algn="ctr">
              <a:buNone/>
            </a:pPr>
            <a:r>
              <a:rPr lang="it-IT" sz="7200" b="1" u="sng" dirty="0" smtClean="0">
                <a:solidFill>
                  <a:srgbClr val="FFFF00"/>
                </a:solidFill>
              </a:rPr>
              <a:t>Forme di vita degli abissi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a:xfrm>
            <a:off x="467544" y="1628800"/>
            <a:ext cx="8229600" cy="4525963"/>
          </a:xfrm>
        </p:spPr>
        <p:txBody>
          <a:bodyPr>
            <a:normAutofit/>
          </a:bodyPr>
          <a:lstStyle/>
          <a:p>
            <a:pPr>
              <a:buNone/>
            </a:pPr>
            <a:r>
              <a:rPr lang="it-IT" sz="2400" b="1" dirty="0" smtClean="0">
                <a:solidFill>
                  <a:srgbClr val="00B050"/>
                </a:solidFill>
              </a:rPr>
              <a:t>Tempo fa si credeva che nelle profondità del mare dove non ci arriva la luce del sole e dove la pressione è molto elevata, non ci fosse alcuna forma di vita.</a:t>
            </a:r>
          </a:p>
          <a:p>
            <a:pPr>
              <a:buNone/>
            </a:pPr>
            <a:r>
              <a:rPr lang="it-IT" sz="2400" b="1" dirty="0" smtClean="0">
                <a:solidFill>
                  <a:srgbClr val="00B050"/>
                </a:solidFill>
              </a:rPr>
              <a:t>I primi uomini che si immersero negli abissi affermavano che a 500 metri di profondità neanche gli strumenti rilevarono alcuna traccia di luce, quindi era completamente buio; riuscirono poi ad avvistare delle piccole fonti di luce che si scoprì che erano delle forme di vita che emanavano luce naturale. Naturalmente però </a:t>
            </a:r>
            <a:r>
              <a:rPr lang="it-IT" sz="2400" b="1" dirty="0" smtClean="0">
                <a:solidFill>
                  <a:srgbClr val="00B050"/>
                </a:solidFill>
              </a:rPr>
              <a:t>è impossibile</a:t>
            </a:r>
            <a:r>
              <a:rPr lang="it-IT" sz="2400" b="1" dirty="0" smtClean="0">
                <a:solidFill>
                  <a:srgbClr val="00B050"/>
                </a:solidFill>
              </a:rPr>
              <a:t> credere che vi si </a:t>
            </a:r>
            <a:r>
              <a:rPr lang="it-IT" sz="2400" b="1" smtClean="0">
                <a:solidFill>
                  <a:srgbClr val="00B050"/>
                </a:solidFill>
              </a:rPr>
              <a:t>possono trovare </a:t>
            </a:r>
            <a:r>
              <a:rPr lang="it-IT" sz="2400" b="1" dirty="0" smtClean="0">
                <a:solidFill>
                  <a:srgbClr val="00B050"/>
                </a:solidFill>
              </a:rPr>
              <a:t>organismi vegetali perché non possono eseguire la fotosintesi in ambienti simili.</a:t>
            </a:r>
          </a:p>
          <a:p>
            <a:pPr>
              <a:buNone/>
            </a:pPr>
            <a:endParaRPr lang="it-IT" sz="2400" b="1" dirty="0" smtClean="0"/>
          </a:p>
          <a:p>
            <a:pPr>
              <a:buNone/>
            </a:pPr>
            <a:endParaRPr lang="it-IT"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766</Words>
  <Application>Microsoft Office PowerPoint</Application>
  <PresentationFormat>Presentazione su schermo (4:3)</PresentationFormat>
  <Paragraphs>39</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Gli abissi marini</vt:lpstr>
      <vt:lpstr>Introduzione  sull’ecosistema marino</vt:lpstr>
      <vt:lpstr>Gli abissi marini</vt:lpstr>
      <vt:lpstr>Diapositiva 4</vt:lpstr>
      <vt:lpstr>Diapositiva 5</vt:lpstr>
      <vt:lpstr>Diapositiva 6</vt:lpstr>
      <vt:lpstr>I Black Smokers</vt:lpstr>
      <vt:lpstr>Diapositiva 8</vt:lpstr>
      <vt:lpstr>Diapositiva 9</vt:lpstr>
      <vt:lpstr>Alcuni esempi di pesci abissali più conosciuti</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Abissi marini</dc:title>
  <dc:creator>Giorgio Mazzei</dc:creator>
  <cp:lastModifiedBy>Giorgio</cp:lastModifiedBy>
  <cp:revision>51</cp:revision>
  <dcterms:created xsi:type="dcterms:W3CDTF">2012-01-09T16:19:43Z</dcterms:created>
  <dcterms:modified xsi:type="dcterms:W3CDTF">2012-02-06T17:03:21Z</dcterms:modified>
</cp:coreProperties>
</file>