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8E2D5-809F-4DE2-B783-83071BBABE66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7A00F-8B14-4A96-9FF0-5D07928FC12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7A00F-8B14-4A96-9FF0-5D07928FC12A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7A00F-8B14-4A96-9FF0-5D07928FC12A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48B7B-418A-4D7A-A17D-4D43C77F6195}" type="datetimeFigureOut">
              <a:rPr lang="it-IT" smtClean="0"/>
              <a:t>07/02/2012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21B0D-8212-407F-AE62-218C1A4A00C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g_poc25_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9441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4505422" y="980728"/>
            <a:ext cx="18076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LUPI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292080" y="40466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solidFill>
                  <a:srgbClr val="FF0000"/>
                </a:solidFill>
              </a:rPr>
              <a:t>Samuele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Bucciantini</a:t>
            </a:r>
            <a:r>
              <a:rPr lang="it-IT" sz="2400" b="1" i="1" dirty="0" smtClean="0">
                <a:solidFill>
                  <a:srgbClr val="FF0000"/>
                </a:solidFill>
              </a:rPr>
              <a:t>  2°BE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11560" y="692696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rgbClr val="FF0000"/>
                </a:solidFill>
              </a:rPr>
              <a:t>Il lupo appartiene alla famiglia dei Canidi. Tra i canidi il lupo è il più grande come dimensioni: lunghezza tra i 145 e i 160 cm, altezza tra i 90 e i 110 cm. Il colore del suo mantello varia a seconda dell'età e delle stagioni; generalmente grigio-giallastro o </a:t>
            </a:r>
            <a:r>
              <a:rPr lang="it-IT" sz="2400" b="1" i="1" dirty="0" err="1" smtClean="0">
                <a:solidFill>
                  <a:srgbClr val="FF0000"/>
                </a:solidFill>
              </a:rPr>
              <a:t>marrone-rossiccio</a:t>
            </a:r>
            <a:r>
              <a:rPr lang="it-IT" sz="2400" b="1" i="1" dirty="0" smtClean="0">
                <a:solidFill>
                  <a:srgbClr val="FF0000"/>
                </a:solidFill>
              </a:rPr>
              <a:t>. Il lupo presenta una dentatura caratterizzata da canini affilati, lunghi e ricurvi verso l'interno. Questo animale raggiunge al massimo i 10 anni di vita in libertà e i 17 in cattività. Il peso del lupo varia geograficamente; in media il peso per il lupo euroasiatico è di 38,5 kg, per il lupo nord americano è di 36 kg, per il lupo indiano e il lupo arabo è di 25 kg, anche se - raramente - sono stati identificati, in Alaska e Canada, alcuni esemplari dal peso superiore ai 77 kg</a:t>
            </a:r>
            <a:r>
              <a:rPr lang="it-IT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t-IT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95536" y="332656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rgbClr val="FF0000"/>
                </a:solidFill>
              </a:rPr>
              <a:t>La fronte è ampia, le mandibole particolarmente robuste e resistenti, gli occhi sono chiari, generalmente di colore diverso e dal taglio leggermente obliquo, le zampe hanno dei piccoli artigli affilati non retrattili. La mascherina facciale di un lupo adulto si estende intorno alle labbra inferiori e superiori ed è di colore bianco-crema, mentre negli individui giovani può essere incompleta oppure scura in prossimità del muso. Le orecchie hanno generalmente un'attaccatura più laterale e sono più lunghe e larghe. Solitamente non le porta mai flosce e calate lungo i lati della testa, bensì le tiene in posizione eretta lungo il profilo della testa. Il pelo ha sempre una colorazione varia che comprende colori dal marrone antracite al marrone chiaro; ma anche nero, beige, bianco o fulvo. Sul dorso la colorazione è beige con punte nere, sulla parte superiore delle zampe anteriori vi è spesso una vistosa striscia nera e infine il torace è quasi sempre marrone chiaro. Molto vorace, appartiene all'ordine dei carnivori ed è classificato nel genere dei superpredatori.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schelet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1625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0" y="0"/>
            <a:ext cx="425020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SCHELETRO </a:t>
            </a:r>
          </a:p>
          <a:p>
            <a:pPr algn="ctr"/>
            <a:r>
              <a:rPr lang="it-IT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</a:t>
            </a:r>
            <a:r>
              <a:rPr lang="it-IT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UN </a:t>
            </a:r>
            <a:br>
              <a:rPr lang="it-IT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it-IT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LUPO ADULTO</a:t>
            </a:r>
            <a:endParaRPr lang="it-IT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23528" y="260648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IL BRANCO</a:t>
            </a:r>
            <a:endParaRPr lang="it-IT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39552" y="1556792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>
                <a:solidFill>
                  <a:srgbClr val="FF0000"/>
                </a:solidFill>
              </a:rPr>
              <a:t>La funzione di ogni lupo è organizzata all'interno di un branco, con una struttura sociale fortemente gerarchica.</a:t>
            </a:r>
          </a:p>
          <a:p>
            <a:r>
              <a:rPr lang="it-IT" sz="2400" b="1" i="1" dirty="0">
                <a:solidFill>
                  <a:srgbClr val="FF0000"/>
                </a:solidFill>
              </a:rPr>
              <a:t>Il branco è guidato da due individui che stanno alla punta della piramide sociale, il maschio </a:t>
            </a:r>
            <a:r>
              <a:rPr lang="it-IT" sz="2400" b="1" i="1" dirty="0" smtClean="0">
                <a:solidFill>
                  <a:srgbClr val="FF0000"/>
                </a:solidFill>
              </a:rPr>
              <a:t>alfa</a:t>
            </a:r>
            <a:r>
              <a:rPr lang="it-IT" sz="2400" b="1" i="1" dirty="0">
                <a:solidFill>
                  <a:srgbClr val="FF0000"/>
                </a:solidFill>
              </a:rPr>
              <a:t> e la femmina alfa. La coppia alfa (di cui solo uno dei due componenti può essere il "capo") possiede più libertà rispetto al resto del branco, anche se i due non sono capi nel senso umano del termine: gli individui alfa non impartiscono ordini agli altri lupi; bensì, possiedono la libertà di scegliere cosa fare, quando farlo, dove andare, quando andare. Il resto del branco, che possiede un forte senso della collettività, solitamente li segue</a:t>
            </a:r>
            <a:r>
              <a:rPr lang="it-IT" sz="2400" b="1" i="1" dirty="0" smtClean="0">
                <a:solidFill>
                  <a:srgbClr val="FF0000"/>
                </a:solidFill>
              </a:rPr>
              <a:t>.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28651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755576" y="692696"/>
            <a:ext cx="77768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i="1" dirty="0">
                <a:solidFill>
                  <a:srgbClr val="FF0000"/>
                </a:solidFill>
              </a:rPr>
              <a:t>Anche se la maggior parte delle coppie alfa è monogama, ci possono essere alcune eccezioni: un individuo alfa può preferire l'accoppiamento con un lupo di importanza minore nella scala sociale, in particolare se possiede legami di parentela molto vicini con l'altro alfa (fratello o sorella, ad esempio). Si è osservato che se un esemplare Alfa muore, il compagno o la compagna spesso non forma una nuova coppia con un altro soggetto, ma rimane da solo a guidare il branco. Tuttavia a volte può succedere che il lupo o la lupa vedova prendano un nuovo compagno</a:t>
            </a:r>
            <a:r>
              <a:rPr lang="it-IT" sz="2000" b="1" i="1" dirty="0" smtClean="0">
                <a:solidFill>
                  <a:srgbClr val="FF0000"/>
                </a:solidFill>
              </a:rPr>
              <a:t>.</a:t>
            </a:r>
            <a:r>
              <a:rPr lang="it-IT" sz="2000" b="1" i="1" dirty="0">
                <a:solidFill>
                  <a:srgbClr val="FF0000"/>
                </a:solidFill>
              </a:rPr>
              <a:t> La grandezza del branco può cambiare con il passare del tempo secondo alcuni fattori, come l'habitat, la personalità individuale dei lupi, o la quantità di cibo disponibile. I branchi possono contenere dai 2 ai 20 lupi, sebbene un branco medio contenga circa 6 o 7 lupi. Un nuovo branco si forma quando un esemplare abbandona il suo branco di nascita e rivendica un suo territorio. I lupi solitari possono viaggiare in cerca di altri individui anche per distanze molto lunghe. Gli individui che si disperdono devono evitare i territori di altri lupi perché gli intrusi su territori già occupati vengono cacciati via o uccisi.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2483768" y="404664"/>
            <a:ext cx="3190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L’ HABITAT</a:t>
            </a:r>
            <a:endParaRPr lang="it-IT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11560" y="1124744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>
                <a:solidFill>
                  <a:srgbClr val="FF0000"/>
                </a:solidFill>
              </a:rPr>
              <a:t>L'habitat preferito dal lupo è caratterizzato da aree di pianura, foreste montane e radure. Oggi è diffuso soprattutto nelle regioni più remote dell'emisfero boreale</a:t>
            </a:r>
          </a:p>
          <a:p>
            <a:r>
              <a:rPr lang="it-IT" sz="2400" b="1" i="1" dirty="0">
                <a:solidFill>
                  <a:srgbClr val="FF0000"/>
                </a:solidFill>
              </a:rPr>
              <a:t>Un lupo ha mediamente un territorio di caccia di 100 </a:t>
            </a:r>
            <a:r>
              <a:rPr lang="it-IT" sz="2400" b="1" i="1" dirty="0" err="1">
                <a:solidFill>
                  <a:srgbClr val="FF0000"/>
                </a:solidFill>
              </a:rPr>
              <a:t>km²</a:t>
            </a:r>
            <a:r>
              <a:rPr lang="it-IT" sz="2400" b="1" i="1" dirty="0">
                <a:solidFill>
                  <a:srgbClr val="FF0000"/>
                </a:solidFill>
              </a:rPr>
              <a:t>.</a:t>
            </a:r>
          </a:p>
          <a:p>
            <a:r>
              <a:rPr lang="it-IT" sz="2400" b="1" i="1" dirty="0">
                <a:solidFill>
                  <a:srgbClr val="FF0000"/>
                </a:solidFill>
              </a:rPr>
              <a:t>Per trovare cibo a sufficienza in un territorio inospitale o deserto, un branco può arrivare ad occupare un territorio di 2500 </a:t>
            </a:r>
            <a:r>
              <a:rPr lang="it-IT" sz="2400" b="1" i="1" dirty="0" err="1">
                <a:solidFill>
                  <a:srgbClr val="FF0000"/>
                </a:solidFill>
              </a:rPr>
              <a:t>km²</a:t>
            </a:r>
            <a:r>
              <a:rPr lang="it-IT" sz="2400" b="1" i="1" dirty="0" smtClean="0">
                <a:solidFill>
                  <a:srgbClr val="FF0000"/>
                </a:solidFill>
              </a:rPr>
              <a:t>.</a:t>
            </a:r>
            <a:r>
              <a:rPr lang="it-IT" sz="2400" b="1" i="1" dirty="0">
                <a:solidFill>
                  <a:srgbClr val="FF0000"/>
                </a:solidFill>
              </a:rPr>
              <a:t> Un tempo era diffuso in tutto </a:t>
            </a:r>
            <a:r>
              <a:rPr lang="it-IT" sz="2400" b="1" i="1" dirty="0" smtClean="0">
                <a:solidFill>
                  <a:srgbClr val="FF0000"/>
                </a:solidFill>
              </a:rPr>
              <a:t>l’emisfero boreale</a:t>
            </a:r>
            <a:r>
              <a:rPr lang="it-IT" sz="2400" b="1" i="1" dirty="0">
                <a:solidFill>
                  <a:srgbClr val="FF0000"/>
                </a:solidFill>
              </a:rPr>
              <a:t> a nord del 15º </a:t>
            </a:r>
            <a:r>
              <a:rPr lang="it-IT" sz="2400" b="1" i="1" dirty="0" smtClean="0">
                <a:solidFill>
                  <a:srgbClr val="FF0000"/>
                </a:solidFill>
              </a:rPr>
              <a:t>parallelo. </a:t>
            </a:r>
            <a:r>
              <a:rPr lang="it-IT" sz="2400" b="1" i="1" dirty="0">
                <a:solidFill>
                  <a:srgbClr val="FF0000"/>
                </a:solidFill>
              </a:rPr>
              <a:t>Ora è drasticamente ridotto di numero negli </a:t>
            </a:r>
            <a:r>
              <a:rPr lang="it-IT" sz="2400" b="1" i="1" dirty="0" smtClean="0">
                <a:solidFill>
                  <a:srgbClr val="FF0000"/>
                </a:solidFill>
              </a:rPr>
              <a:t>Stati Uniti e in Europa.</a:t>
            </a:r>
            <a:endParaRPr lang="it-IT" sz="2400" b="1" i="1" dirty="0">
              <a:solidFill>
                <a:srgbClr val="FF0000"/>
              </a:solidFill>
            </a:endParaRPr>
          </a:p>
          <a:p>
            <a:r>
              <a:rPr lang="it-IT" sz="2400" b="1" i="1" dirty="0">
                <a:solidFill>
                  <a:srgbClr val="FF0000"/>
                </a:solidFill>
              </a:rPr>
              <a:t>Negli Stati Uniti il lupo era sopravvissuto soltanto in </a:t>
            </a:r>
            <a:r>
              <a:rPr lang="it-IT" sz="2400" b="1" i="1" dirty="0" smtClean="0">
                <a:solidFill>
                  <a:srgbClr val="FF0000"/>
                </a:solidFill>
              </a:rPr>
              <a:t>Minnesota</a:t>
            </a:r>
            <a:r>
              <a:rPr lang="it-IT" sz="2400" b="1" i="1" dirty="0">
                <a:solidFill>
                  <a:srgbClr val="FF0000"/>
                </a:solidFill>
              </a:rPr>
              <a:t> e </a:t>
            </a:r>
            <a:r>
              <a:rPr lang="it-IT" sz="2400" b="1" i="1" dirty="0" smtClean="0">
                <a:solidFill>
                  <a:srgbClr val="FF0000"/>
                </a:solidFill>
              </a:rPr>
              <a:t>Alaska</a:t>
            </a:r>
            <a:r>
              <a:rPr lang="it-IT" sz="2400" b="1" i="1" dirty="0">
                <a:solidFill>
                  <a:srgbClr val="FF0000"/>
                </a:solidFill>
              </a:rPr>
              <a:t> Il lupo è tutelato dalle leggi degli Stati Uniti in tutto il territorio (esclusa ovviamente l'Alaska). Grazie a una serie campagne di reintroduzione effettuate anni fa, il lupo è tornato in vari </a:t>
            </a:r>
            <a:r>
              <a:rPr lang="it-IT" sz="2400" b="1" i="1" dirty="0" smtClean="0">
                <a:solidFill>
                  <a:srgbClr val="FF0000"/>
                </a:solidFill>
              </a:rPr>
              <a:t>stati, aumentando </a:t>
            </a:r>
            <a:r>
              <a:rPr lang="it-IT" sz="2400" b="1" i="1" dirty="0">
                <a:solidFill>
                  <a:srgbClr val="FF0000"/>
                </a:solidFill>
              </a:rPr>
              <a:t>di molto il suo numero, già superiore a diverse migliaia.</a:t>
            </a:r>
          </a:p>
          <a:p>
            <a:endParaRPr lang="it-IT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553</Words>
  <Application>Microsoft Office PowerPoint</Application>
  <PresentationFormat>Presentazione su schermo (4:3)</PresentationFormat>
  <Paragraphs>17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</dc:creator>
  <cp:lastModifiedBy>Ilaria</cp:lastModifiedBy>
  <cp:revision>6</cp:revision>
  <dcterms:created xsi:type="dcterms:W3CDTF">2012-02-07T18:47:22Z</dcterms:created>
  <dcterms:modified xsi:type="dcterms:W3CDTF">2012-02-07T19:44:01Z</dcterms:modified>
</cp:coreProperties>
</file>