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BC60AD1-BBA1-4A61-B0B2-003B0C8877A9}" type="datetimeFigureOut">
              <a:rPr lang="it-IT" smtClean="0"/>
              <a:t>06/02/2012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B1F95A5-E4BE-46DD-BF61-3D465523ABA5}"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BC60AD1-BBA1-4A61-B0B2-003B0C8877A9}" type="datetimeFigureOut">
              <a:rPr lang="it-IT" smtClean="0"/>
              <a:t>06/02/2012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B1F95A5-E4BE-46DD-BF61-3D465523ABA5}"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BC60AD1-BBA1-4A61-B0B2-003B0C8877A9}" type="datetimeFigureOut">
              <a:rPr lang="it-IT" smtClean="0"/>
              <a:t>06/02/2012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B1F95A5-E4BE-46DD-BF61-3D465523ABA5}"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BC60AD1-BBA1-4A61-B0B2-003B0C8877A9}" type="datetimeFigureOut">
              <a:rPr lang="it-IT" smtClean="0"/>
              <a:t>06/02/2012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B1F95A5-E4BE-46DD-BF61-3D465523ABA5}"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BC60AD1-BBA1-4A61-B0B2-003B0C8877A9}" type="datetimeFigureOut">
              <a:rPr lang="it-IT" smtClean="0"/>
              <a:t>06/02/2012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B1F95A5-E4BE-46DD-BF61-3D465523ABA5}"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BC60AD1-BBA1-4A61-B0B2-003B0C8877A9}" type="datetimeFigureOut">
              <a:rPr lang="it-IT" smtClean="0"/>
              <a:t>06/02/2012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B1F95A5-E4BE-46DD-BF61-3D465523ABA5}"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BC60AD1-BBA1-4A61-B0B2-003B0C8877A9}" type="datetimeFigureOut">
              <a:rPr lang="it-IT" smtClean="0"/>
              <a:t>06/02/2012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B1F95A5-E4BE-46DD-BF61-3D465523ABA5}"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BC60AD1-BBA1-4A61-B0B2-003B0C8877A9}" type="datetimeFigureOut">
              <a:rPr lang="it-IT" smtClean="0"/>
              <a:t>06/02/2012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B1F95A5-E4BE-46DD-BF61-3D465523ABA5}"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BC60AD1-BBA1-4A61-B0B2-003B0C8877A9}" type="datetimeFigureOut">
              <a:rPr lang="it-IT" smtClean="0"/>
              <a:t>06/02/2012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B1F95A5-E4BE-46DD-BF61-3D465523ABA5}"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BC60AD1-BBA1-4A61-B0B2-003B0C8877A9}" type="datetimeFigureOut">
              <a:rPr lang="it-IT" smtClean="0"/>
              <a:t>06/02/2012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B1F95A5-E4BE-46DD-BF61-3D465523ABA5}"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BC60AD1-BBA1-4A61-B0B2-003B0C8877A9}" type="datetimeFigureOut">
              <a:rPr lang="it-IT" smtClean="0"/>
              <a:t>06/02/2012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B1F95A5-E4BE-46DD-BF61-3D465523ABA5}"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lum/>
          </a:blip>
          <a:srcRect/>
          <a:tile tx="0" ty="0" sx="100000" sy="100000" flip="none" algn="tl"/>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C60AD1-BBA1-4A61-B0B2-003B0C8877A9}" type="datetimeFigureOut">
              <a:rPr lang="it-IT" smtClean="0"/>
              <a:t>06/02/2012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1F95A5-E4BE-46DD-BF61-3D465523ABA5}"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57158" y="2214554"/>
            <a:ext cx="8424000" cy="1015663"/>
          </a:xfrm>
          <a:prstGeom prst="rect">
            <a:avLst/>
          </a:prstGeom>
          <a:noFill/>
        </p:spPr>
        <p:txBody>
          <a:bodyPr wrap="square" lIns="91440" tIns="45720" rIns="91440" bIns="45720">
            <a:spAutoFit/>
          </a:bodyPr>
          <a:lstStyle/>
          <a:p>
            <a:pPr algn="ctr"/>
            <a:r>
              <a:rPr lang="it-IT" sz="6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Sostanze psicoattive</a:t>
            </a:r>
            <a:endParaRPr lang="it-IT" sz="60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7200" dirty="0" smtClean="0"/>
              <a:t>Alcol</a:t>
            </a:r>
            <a:endParaRPr lang="it-IT" sz="7200" dirty="0"/>
          </a:p>
        </p:txBody>
      </p:sp>
      <p:sp>
        <p:nvSpPr>
          <p:cNvPr id="3" name="Segnaposto contenuto 2"/>
          <p:cNvSpPr>
            <a:spLocks noGrp="1"/>
          </p:cNvSpPr>
          <p:nvPr>
            <p:ph idx="1"/>
          </p:nvPr>
        </p:nvSpPr>
        <p:spPr/>
        <p:txBody>
          <a:bodyPr>
            <a:normAutofit lnSpcReduction="10000"/>
          </a:bodyPr>
          <a:lstStyle/>
          <a:p>
            <a:pPr>
              <a:buNone/>
            </a:pPr>
            <a:r>
              <a:rPr lang="it-IT" dirty="0">
                <a:latin typeface="Comic Sans MS" pitchFamily="66" charset="0"/>
              </a:rPr>
              <a:t>L'alcol etilico è il principale componente psicoattivo presente nelle bevande alcoliche. Il suo contenuto nelle bevande si esprime attraverso il numero di gradi </a:t>
            </a:r>
            <a:r>
              <a:rPr lang="it-IT" dirty="0" err="1">
                <a:latin typeface="Comic Sans MS" pitchFamily="66" charset="0"/>
              </a:rPr>
              <a:t>alcolimetrici</a:t>
            </a:r>
            <a:r>
              <a:rPr lang="it-IT" dirty="0">
                <a:latin typeface="Comic Sans MS" pitchFamily="66" charset="0"/>
              </a:rPr>
              <a:t> (°) che rappresenta la percentuale in volume (% vol.) di etanolo nella soluzione acquosa; così nella birra chiara abbiamo una concentrazione di alcol pari a 5-6° o più; nel vino 10-12°; nei superalcolici 40-50° ed </a:t>
            </a:r>
            <a:r>
              <a:rPr lang="it-IT" dirty="0" smtClean="0">
                <a:latin typeface="Comic Sans MS" pitchFamily="66" charset="0"/>
              </a:rPr>
              <a:t>oltre.</a:t>
            </a:r>
            <a:endParaRPr lang="it-IT" dirty="0">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txBody>
          <a:bodyPr>
            <a:normAutofit fontScale="77500" lnSpcReduction="20000"/>
          </a:bodyPr>
          <a:lstStyle/>
          <a:p>
            <a:pPr>
              <a:buNone/>
            </a:pPr>
            <a:r>
              <a:rPr lang="it-IT" dirty="0" smtClean="0">
                <a:latin typeface="Comic Sans MS" pitchFamily="66" charset="0"/>
              </a:rPr>
              <a:t>    Per </a:t>
            </a:r>
            <a:r>
              <a:rPr lang="it-IT" dirty="0">
                <a:latin typeface="Comic Sans MS" pitchFamily="66" charset="0"/>
              </a:rPr>
              <a:t>ingestione di forti dosi di alcol si possono avere una serie di sintomi che vanno dalla semplice ebbrezza al coma; fatta eccezione per i casi più gravi, l'intossicazione acuta (sbornia, ubriacatura) si risolve spontaneamente entro 12-24 ore. Ecco le diverse fasi:Ebbrezza, euforia, sensazione di benessere, scarso autocontrollo, riduzione delle capacità di giudizio, disinibizione con espressione più marcata di alcuni aspetti del carattere (tristezza, irritabilità, socievolezza).</a:t>
            </a:r>
          </a:p>
          <a:p>
            <a:pPr>
              <a:buNone/>
            </a:pPr>
            <a:r>
              <a:rPr lang="it-IT" dirty="0" smtClean="0">
                <a:latin typeface="Comic Sans MS" pitchFamily="66" charset="0"/>
              </a:rPr>
              <a:t>     Depressione </a:t>
            </a:r>
            <a:r>
              <a:rPr lang="it-IT" dirty="0">
                <a:latin typeface="Comic Sans MS" pitchFamily="66" charset="0"/>
              </a:rPr>
              <a:t>del sistema nervoso centrale con mancanza di lucidità, torpore, rallentamento ideomotorio, perdita di coordinamento dei movimenti, andatura barcollante.</a:t>
            </a:r>
          </a:p>
          <a:p>
            <a:pPr>
              <a:buNone/>
            </a:pPr>
            <a:r>
              <a:rPr lang="it-IT" dirty="0" smtClean="0">
                <a:latin typeface="Comic Sans MS" pitchFamily="66" charset="0"/>
              </a:rPr>
              <a:t>     Induzione </a:t>
            </a:r>
            <a:r>
              <a:rPr lang="it-IT" dirty="0">
                <a:latin typeface="Comic Sans MS" pitchFamily="66" charset="0"/>
              </a:rPr>
              <a:t>del sonno con rapida alternanza tra le diverse fasi e maggior durata dello stadio profondo. Al risveglio ci si sente intontiti e, talvolta, non si ricorda ciò che è accaduto durante la sbornia.</a:t>
            </a:r>
          </a:p>
          <a:p>
            <a:pPr>
              <a:buNone/>
            </a:pPr>
            <a:r>
              <a:rPr lang="it-IT" dirty="0" smtClean="0">
                <a:latin typeface="Comic Sans MS" pitchFamily="66" charset="0"/>
              </a:rPr>
              <a:t>     Depressione </a:t>
            </a:r>
            <a:r>
              <a:rPr lang="it-IT" dirty="0">
                <a:latin typeface="Comic Sans MS" pitchFamily="66" charset="0"/>
              </a:rPr>
              <a:t>respiratoria con perdita di conoscenza e coma. Questa eventualità fatale dipende dalla quantità di alcol ingerita ma anche dalla tolleranza del singolo individuo.</a:t>
            </a:r>
          </a:p>
          <a:p>
            <a:pPr>
              <a:buNone/>
            </a:pP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amsung netbook\Desktop\download.jpg"/>
          <p:cNvPicPr>
            <a:picLocks noGrp="1" noChangeAspect="1" noChangeArrowheads="1"/>
          </p:cNvPicPr>
          <p:nvPr>
            <p:ph idx="1"/>
          </p:nvPr>
        </p:nvPicPr>
        <p:blipFill>
          <a:blip r:embed="rId2"/>
          <a:srcRect/>
          <a:stretch>
            <a:fillRect/>
          </a:stretch>
        </p:blipFill>
        <p:spPr bwMode="auto">
          <a:xfrm>
            <a:off x="0" y="0"/>
            <a:ext cx="9225643"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txBody>
          <a:bodyPr>
            <a:normAutofit/>
          </a:bodyPr>
          <a:lstStyle/>
          <a:p>
            <a:pPr>
              <a:buNone/>
            </a:pPr>
            <a:r>
              <a:rPr lang="it-IT" sz="3600" dirty="0" smtClean="0">
                <a:latin typeface="Comic Sans MS" pitchFamily="66" charset="0"/>
              </a:rPr>
              <a:t>    Secondo </a:t>
            </a:r>
            <a:r>
              <a:rPr lang="it-IT" sz="3600" dirty="0">
                <a:latin typeface="Comic Sans MS" pitchFamily="66" charset="0"/>
              </a:rPr>
              <a:t>l'Organizzazione Mondiale della Sanità, </a:t>
            </a:r>
            <a:r>
              <a:rPr lang="it-IT" sz="3600" i="1" dirty="0">
                <a:latin typeface="Comic Sans MS" pitchFamily="66" charset="0"/>
              </a:rPr>
              <a:t>sono sostanze psicoattive tutte quelle che, una volta assunte, sono in grado di modificare l'equilibrio psicofisico di un individuo, il suo umore e le sue attività mentali</a:t>
            </a:r>
            <a:r>
              <a:rPr lang="it-IT" sz="3600" dirty="0">
                <a:latin typeface="Comic Sans MS" pitchFamily="66" charset="0"/>
              </a:rPr>
              <a:t>. </a:t>
            </a:r>
            <a:r>
              <a:rPr lang="it-IT" sz="3600" dirty="0" smtClean="0">
                <a:latin typeface="Comic Sans MS" pitchFamily="66" charset="0"/>
              </a:rPr>
              <a:t/>
            </a:r>
            <a:br>
              <a:rPr lang="it-IT" sz="3600" dirty="0" smtClean="0">
                <a:latin typeface="Comic Sans MS" pitchFamily="66" charset="0"/>
              </a:rPr>
            </a:br>
            <a:r>
              <a:rPr lang="it-IT" sz="3600" dirty="0">
                <a:latin typeface="Comic Sans MS" pitchFamily="66" charset="0"/>
              </a:rPr>
              <a:t>Queste sostanze agiscono nel cervello sui meccanismi che normalmente regolano il comportamento, il pensiero e la motivazione.</a:t>
            </a:r>
            <a:r>
              <a:rPr lang="it-IT"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1428736"/>
            <a:ext cx="9144000" cy="5429264"/>
          </a:xfrm>
        </p:spPr>
        <p:txBody>
          <a:bodyPr>
            <a:noAutofit/>
          </a:bodyPr>
          <a:lstStyle/>
          <a:p>
            <a:pPr>
              <a:buNone/>
            </a:pPr>
            <a:r>
              <a:rPr lang="it-IT" sz="2200" dirty="0" smtClean="0">
                <a:latin typeface="Comic Sans MS" pitchFamily="66" charset="0"/>
              </a:rPr>
              <a:t>     La </a:t>
            </a:r>
            <a:r>
              <a:rPr lang="it-IT" sz="2200" dirty="0">
                <a:latin typeface="Comic Sans MS" pitchFamily="66" charset="0"/>
              </a:rPr>
              <a:t>nicotina è un alcaloide di origine vegetale, particolarmente concentrato nelle foglie del tabacco (</a:t>
            </a:r>
            <a:r>
              <a:rPr lang="it-IT" sz="2200" dirty="0" err="1">
                <a:latin typeface="Comic Sans MS" pitchFamily="66" charset="0"/>
              </a:rPr>
              <a:t>Nicotiana</a:t>
            </a:r>
            <a:r>
              <a:rPr lang="it-IT" sz="2200" dirty="0">
                <a:latin typeface="Comic Sans MS" pitchFamily="66" charset="0"/>
              </a:rPr>
              <a:t> </a:t>
            </a:r>
            <a:r>
              <a:rPr lang="it-IT" sz="2200" dirty="0" err="1">
                <a:latin typeface="Comic Sans MS" pitchFamily="66" charset="0"/>
              </a:rPr>
              <a:t>tabacum</a:t>
            </a:r>
            <a:r>
              <a:rPr lang="it-IT" sz="2200" dirty="0">
                <a:latin typeface="Comic Sans MS" pitchFamily="66" charset="0"/>
              </a:rPr>
              <a:t>). </a:t>
            </a:r>
            <a:r>
              <a:rPr lang="it-IT" sz="2200" dirty="0" smtClean="0">
                <a:latin typeface="Comic Sans MS" pitchFamily="66" charset="0"/>
              </a:rPr>
              <a:t/>
            </a:r>
            <a:br>
              <a:rPr lang="it-IT" sz="2200" dirty="0" smtClean="0">
                <a:latin typeface="Comic Sans MS" pitchFamily="66" charset="0"/>
              </a:rPr>
            </a:br>
            <a:r>
              <a:rPr lang="it-IT" sz="2200" dirty="0">
                <a:latin typeface="Comic Sans MS" pitchFamily="66" charset="0"/>
              </a:rPr>
              <a:t>La concentrazione di nicotina nel tabacco (1-8%) cambia in base alla varietà, alle tecniche colturali e all'andamento stagionale. In una normale sigaretta se ne ritrovano quantità variabili tra il milligrammo ed il milligrammo e mezzo, che vengono assorbite tramite il fumo in misura del 90% circa. La sigaretta è anche il mezzo più immediato per beneficiare a pieno dei suoi effetti, dal momento che la nicotina viene prontamente assorbita attraverso la mucosa del tratto gastrointestinale e respiratorio. Da qui, passa nel sangue e nel giro di pochissimi secondi raggiunge il cervello, dove espleta la sua azione, dapprima stimolante ed euforizzante, poi rilassante ed ansiolitica. Proprio per questa attività bifasica, la nicotina può essere assunta sia per alleviare la fatica, sia per beneficiare della sua azione tranquillizzante</a:t>
            </a:r>
            <a:r>
              <a:rPr lang="it-IT" sz="2200" dirty="0"/>
              <a:t>.</a:t>
            </a:r>
          </a:p>
        </p:txBody>
      </p:sp>
      <p:sp>
        <p:nvSpPr>
          <p:cNvPr id="4" name="Rettangolo 3"/>
          <p:cNvSpPr/>
          <p:nvPr/>
        </p:nvSpPr>
        <p:spPr>
          <a:xfrm>
            <a:off x="428596" y="357166"/>
            <a:ext cx="8250593" cy="923330"/>
          </a:xfrm>
          <a:prstGeom prst="rect">
            <a:avLst/>
          </a:prstGeom>
          <a:noFill/>
        </p:spPr>
        <p:txBody>
          <a:bodyPr wrap="none" lIns="91440" tIns="45720" rIns="91440" bIns="45720">
            <a:spAutoFit/>
          </a:bodyPr>
          <a:lstStyle/>
          <a:p>
            <a:pPr algn="ctr"/>
            <a:r>
              <a:rPr lang="it-IT"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Sostanze psicoattive leggere</a:t>
            </a:r>
            <a:endParaRPr lang="it-IT"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txBody>
          <a:bodyPr>
            <a:noAutofit/>
          </a:bodyPr>
          <a:lstStyle/>
          <a:p>
            <a:pPr>
              <a:buNone/>
            </a:pPr>
            <a:r>
              <a:rPr lang="it-IT" sz="2000" dirty="0" smtClean="0"/>
              <a:t>     </a:t>
            </a:r>
            <a:r>
              <a:rPr lang="it-IT" sz="2000" dirty="0" smtClean="0">
                <a:latin typeface="Comic Sans MS" pitchFamily="66" charset="0"/>
              </a:rPr>
              <a:t>A </a:t>
            </a:r>
            <a:r>
              <a:rPr lang="it-IT" sz="2000" dirty="0">
                <a:latin typeface="Comic Sans MS" pitchFamily="66" charset="0"/>
              </a:rPr>
              <a:t>bassi dosaggi, la nicotina ha un effetto stimolante: aumenta leggermente il battito cardiaco e la pressione arteriosa, causa una leggera sudorazione, migliora la concentrazione, aumenta il metabolismo, sopprime la fame e riduce lo stress. Tutto bene, insomma, se non fosse per un piccolo particolare: dosi ripetute di nicotina fanno aumentare la concentrazione dei suoi recettori a livello cerebrale, generando dipendenza. E' proprio l'interazione con i recettori nicotinici dell'</a:t>
            </a:r>
            <a:r>
              <a:rPr lang="it-IT" sz="2000" dirty="0" err="1">
                <a:latin typeface="Comic Sans MS" pitchFamily="66" charset="0"/>
              </a:rPr>
              <a:t>acetilcolina</a:t>
            </a:r>
            <a:r>
              <a:rPr lang="it-IT" sz="2000" dirty="0">
                <a:latin typeface="Comic Sans MS" pitchFamily="66" charset="0"/>
              </a:rPr>
              <a:t> ad aumentare il rilascio di adrenalina, l'ormone a cui si devono le proprietà stimolanti appena descritte.</a:t>
            </a:r>
            <a:r>
              <a:rPr lang="it-IT" sz="2000" dirty="0" smtClean="0">
                <a:latin typeface="Comic Sans MS" pitchFamily="66" charset="0"/>
              </a:rPr>
              <a:t/>
            </a:r>
            <a:br>
              <a:rPr lang="it-IT" sz="2000" dirty="0" smtClean="0">
                <a:latin typeface="Comic Sans MS" pitchFamily="66" charset="0"/>
              </a:rPr>
            </a:br>
            <a:r>
              <a:rPr lang="it-IT" sz="2000" dirty="0">
                <a:latin typeface="Comic Sans MS" pitchFamily="66" charset="0"/>
              </a:rPr>
              <a:t>Ad elevati dosaggi, invece, la nicotina blocca questi recettori, con effetti opposti rispetto a quelli elencati (ipotensione, vasodilatazione, diarrea, aritmie, sonnolenza, cefalea), fino a determinare una completa paralisi dei muscoli respiratori. </a:t>
            </a:r>
            <a:r>
              <a:rPr lang="it-IT" sz="2000" dirty="0" smtClean="0">
                <a:latin typeface="Comic Sans MS" pitchFamily="66" charset="0"/>
              </a:rPr>
              <a:t/>
            </a:r>
            <a:br>
              <a:rPr lang="it-IT" sz="2000" dirty="0" smtClean="0">
                <a:latin typeface="Comic Sans MS" pitchFamily="66" charset="0"/>
              </a:rPr>
            </a:br>
            <a:r>
              <a:rPr lang="it-IT" sz="2000" dirty="0">
                <a:latin typeface="Comic Sans MS" pitchFamily="66" charset="0"/>
              </a:rPr>
              <a:t>La caffeina é una sostanza appartenente alla famiglia degli alcaloidi, un gruppo di composti assai variabili diffusi nelle piante. </a:t>
            </a:r>
            <a:r>
              <a:rPr lang="it-IT" sz="2000" dirty="0" smtClean="0">
                <a:latin typeface="Comic Sans MS" pitchFamily="66" charset="0"/>
              </a:rPr>
              <a:t/>
            </a:r>
            <a:br>
              <a:rPr lang="it-IT" sz="2000" dirty="0" smtClean="0">
                <a:latin typeface="Comic Sans MS" pitchFamily="66" charset="0"/>
              </a:rPr>
            </a:br>
            <a:r>
              <a:rPr lang="it-IT" sz="2000" dirty="0">
                <a:latin typeface="Comic Sans MS" pitchFamily="66" charset="0"/>
              </a:rPr>
              <a:t>Anche nell'uomo la caffeina influenza numerosissime reazioni biologiche. Alcune di queste interazioni sono favorevoli per l'organismo mentre altre sono responsabili degli effetti collaterali</a:t>
            </a:r>
            <a:r>
              <a:rPr lang="it-IT" sz="2000" dirty="0" smtClean="0">
                <a:latin typeface="Comic Sans MS" pitchFamily="66" charset="0"/>
              </a:rPr>
              <a:t/>
            </a:r>
            <a:br>
              <a:rPr lang="it-IT" sz="2000" dirty="0" smtClean="0">
                <a:latin typeface="Comic Sans MS" pitchFamily="66" charset="0"/>
              </a:rPr>
            </a:br>
            <a:r>
              <a:rPr lang="it-IT" sz="2000" dirty="0">
                <a:latin typeface="Comic Sans MS" pitchFamily="66" charset="0"/>
              </a:rPr>
              <a:t>La caffeina é il farmaco psicoattivo più usato al mondo, la sua conformazione chimica la rende infatti idonea ad interagire con specifici recettori biologici che regolano la funzionalità del sistema cardiovascolare, endocrino e </a:t>
            </a:r>
            <a:r>
              <a:rPr lang="it-IT" sz="2000" dirty="0" smtClean="0">
                <a:latin typeface="Comic Sans MS" pitchFamily="66" charset="0"/>
              </a:rPr>
              <a:t>nervoso.</a:t>
            </a:r>
            <a:endParaRPr lang="it-IT" sz="2000"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txBody>
          <a:bodyPr>
            <a:normAutofit/>
          </a:bodyPr>
          <a:lstStyle/>
          <a:p>
            <a:pPr>
              <a:buNone/>
            </a:pPr>
            <a:r>
              <a:rPr lang="it-IT" sz="2400" dirty="0" smtClean="0">
                <a:latin typeface="Comic Sans MS" pitchFamily="66" charset="0"/>
              </a:rPr>
              <a:t>  </a:t>
            </a:r>
            <a:r>
              <a:rPr lang="it-IT" sz="2800" dirty="0" smtClean="0">
                <a:latin typeface="Comic Sans MS" pitchFamily="66" charset="0"/>
              </a:rPr>
              <a:t>SISTEMA </a:t>
            </a:r>
            <a:r>
              <a:rPr lang="it-IT" sz="2800" dirty="0">
                <a:latin typeface="Comic Sans MS" pitchFamily="66" charset="0"/>
              </a:rPr>
              <a:t>NERVOSO:</a:t>
            </a:r>
            <a:r>
              <a:rPr lang="it-IT" sz="2800" dirty="0" smtClean="0">
                <a:latin typeface="Comic Sans MS" pitchFamily="66" charset="0"/>
              </a:rPr>
              <a:t/>
            </a:r>
            <a:br>
              <a:rPr lang="it-IT" sz="2800" dirty="0" smtClean="0">
                <a:latin typeface="Comic Sans MS" pitchFamily="66" charset="0"/>
              </a:rPr>
            </a:br>
            <a:r>
              <a:rPr lang="it-IT" sz="2800" dirty="0">
                <a:latin typeface="Comic Sans MS" pitchFamily="66" charset="0"/>
              </a:rPr>
              <a:t>eccitabilità, miglioramento dei riflessi e della capacità di concentrazione, azione analgesica,</a:t>
            </a:r>
            <a:r>
              <a:rPr lang="it-IT" sz="2800" dirty="0" smtClean="0">
                <a:latin typeface="Comic Sans MS" pitchFamily="66" charset="0"/>
              </a:rPr>
              <a:t/>
            </a:r>
            <a:br>
              <a:rPr lang="it-IT" sz="2800" dirty="0" smtClean="0">
                <a:latin typeface="Comic Sans MS" pitchFamily="66" charset="0"/>
              </a:rPr>
            </a:br>
            <a:r>
              <a:rPr lang="it-IT" sz="2800" dirty="0">
                <a:latin typeface="Comic Sans MS" pitchFamily="66" charset="0"/>
              </a:rPr>
              <a:t>AZIONE MEDIATE DALL'INTERAZIONE CON RECETTORI BIOLOGICI (sistema cardiocircolatorio e respiratorio): </a:t>
            </a:r>
            <a:r>
              <a:rPr lang="it-IT" sz="2800" dirty="0" smtClean="0">
                <a:latin typeface="Comic Sans MS" pitchFamily="66" charset="0"/>
              </a:rPr>
              <a:t/>
            </a:r>
            <a:br>
              <a:rPr lang="it-IT" sz="2800" dirty="0" smtClean="0">
                <a:latin typeface="Comic Sans MS" pitchFamily="66" charset="0"/>
              </a:rPr>
            </a:br>
            <a:r>
              <a:rPr lang="it-IT" sz="2800" dirty="0">
                <a:latin typeface="Comic Sans MS" pitchFamily="66" charset="0"/>
              </a:rPr>
              <a:t>grazie alla sua azione di antagonista competitivo nei confronti dei recettori dell'</a:t>
            </a:r>
            <a:r>
              <a:rPr lang="it-IT" sz="2800" dirty="0" err="1">
                <a:latin typeface="Comic Sans MS" pitchFamily="66" charset="0"/>
              </a:rPr>
              <a:t>adenosina</a:t>
            </a:r>
            <a:r>
              <a:rPr lang="it-IT" sz="2800" dirty="0">
                <a:latin typeface="Comic Sans MS" pitchFamily="66" charset="0"/>
              </a:rPr>
              <a:t>, la caffeina favorisce il rilascio di due ormoni chiamati adrenalina e noradrenalina.</a:t>
            </a:r>
            <a:r>
              <a:rPr lang="it-IT" sz="2800" dirty="0" smtClean="0">
                <a:latin typeface="Comic Sans MS" pitchFamily="66" charset="0"/>
              </a:rPr>
              <a:t/>
            </a:r>
            <a:br>
              <a:rPr lang="it-IT" sz="2800" dirty="0" smtClean="0">
                <a:latin typeface="Comic Sans MS" pitchFamily="66" charset="0"/>
              </a:rPr>
            </a:br>
            <a:r>
              <a:rPr lang="it-IT" sz="2800" dirty="0">
                <a:latin typeface="Comic Sans MS" pitchFamily="66" charset="0"/>
              </a:rPr>
              <a:t>Le catecolamine favoriscono l'aumento del metabolismo corporeo, della frequenza cardiaca, della pressione arteriosa e del numero di atti respiratori (aumentando così l'ossigenazione del sangue</a:t>
            </a:r>
            <a:r>
              <a:rPr lang="it-IT" sz="2800" dirty="0" smtClean="0">
                <a:latin typeface="Comic Sans MS" pitchFamily="66" charset="0"/>
              </a:rPr>
              <a:t>).</a:t>
            </a:r>
            <a:endParaRPr lang="it-IT" sz="2800"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msung netbook\Desktop\images.jpg"/>
          <p:cNvPicPr>
            <a:picLocks noGrp="1" noChangeAspect="1" noChangeArrowheads="1"/>
          </p:cNvPicPr>
          <p:nvPr>
            <p:ph idx="1"/>
          </p:nvPr>
        </p:nvPicPr>
        <p:blipFill>
          <a:blip r:embed="rId2"/>
          <a:srcRect/>
          <a:stretch>
            <a:fillRect/>
          </a:stretch>
        </p:blipFill>
        <p:spPr bwMode="auto">
          <a:xfrm>
            <a:off x="0" y="0"/>
            <a:ext cx="9143999"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buNone/>
            </a:pPr>
            <a:r>
              <a:rPr lang="it-IT" dirty="0" smtClean="0"/>
              <a:t>     </a:t>
            </a:r>
            <a:r>
              <a:rPr lang="it-IT" dirty="0" smtClean="0">
                <a:latin typeface="Comic Sans MS" pitchFamily="66" charset="0"/>
              </a:rPr>
              <a:t>La </a:t>
            </a:r>
            <a:r>
              <a:rPr lang="it-IT" dirty="0">
                <a:latin typeface="Comic Sans MS" pitchFamily="66" charset="0"/>
              </a:rPr>
              <a:t>caffeina é una sostanza appartenente alla </a:t>
            </a:r>
            <a:r>
              <a:rPr lang="it-IT" dirty="0" smtClean="0">
                <a:latin typeface="Comic Sans MS" pitchFamily="66" charset="0"/>
              </a:rPr>
              <a:t>famiglia degli</a:t>
            </a:r>
            <a:r>
              <a:rPr lang="it-IT" dirty="0">
                <a:latin typeface="Comic Sans MS" pitchFamily="66" charset="0"/>
              </a:rPr>
              <a:t> alcaloidi, un gruppo di composti assai variabili diffusi nelle piante.</a:t>
            </a:r>
          </a:p>
          <a:p>
            <a:pPr>
              <a:buNone/>
            </a:pPr>
            <a:r>
              <a:rPr lang="it-IT" dirty="0" smtClean="0">
                <a:latin typeface="Comic Sans MS" pitchFamily="66" charset="0"/>
              </a:rPr>
              <a:t>    La </a:t>
            </a:r>
            <a:r>
              <a:rPr lang="it-IT" dirty="0">
                <a:latin typeface="Comic Sans MS" pitchFamily="66" charset="0"/>
              </a:rPr>
              <a:t>caffeina, così come gli altri alcaloidi (atropina, nicotina, stricnina, morfina ecc.) é fisiologicamente attiva sugli animali anche a concentrazioni molto basse e probabilmente viene impiegata dalla pianta come meccanismo di difesa dagli erbivori.</a:t>
            </a:r>
          </a:p>
          <a:p>
            <a:pPr>
              <a:buNone/>
            </a:pPr>
            <a:r>
              <a:rPr lang="it-IT" dirty="0" smtClean="0">
                <a:latin typeface="Comic Sans MS" pitchFamily="66" charset="0"/>
              </a:rPr>
              <a:t>    Anche </a:t>
            </a:r>
            <a:r>
              <a:rPr lang="it-IT" dirty="0">
                <a:latin typeface="Comic Sans MS" pitchFamily="66" charset="0"/>
              </a:rPr>
              <a:t>nell'uomo la caffeina influenza numerosissime reazioni biologiche. Alcune di queste interazioni sono favorevoli per l'organismo mentre altre sono responsabili degli effetti collaterali di questa sostanza</a:t>
            </a:r>
            <a:r>
              <a:rPr lang="it-IT" dirty="0" smtClean="0">
                <a:latin typeface="Comic Sans MS" pitchFamily="66" charset="0"/>
              </a:rPr>
              <a:t>.</a:t>
            </a:r>
            <a:endParaRPr lang="it-IT" dirty="0">
              <a:latin typeface="Comic Sans MS" pitchFamily="66" charset="0"/>
            </a:endParaRPr>
          </a:p>
        </p:txBody>
      </p:sp>
      <p:sp>
        <p:nvSpPr>
          <p:cNvPr id="4" name="Rettangolo 3"/>
          <p:cNvSpPr/>
          <p:nvPr/>
        </p:nvSpPr>
        <p:spPr>
          <a:xfrm>
            <a:off x="1857356" y="428604"/>
            <a:ext cx="5500726"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it-IT"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Caffeina</a:t>
            </a:r>
            <a:endParaRPr lang="it-IT"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9144000" cy="6858000"/>
          </a:xfrm>
        </p:spPr>
        <p:txBody>
          <a:bodyPr>
            <a:normAutofit/>
          </a:bodyPr>
          <a:lstStyle/>
          <a:p>
            <a:pPr>
              <a:buNone/>
            </a:pPr>
            <a:r>
              <a:rPr lang="it-IT" sz="2800" dirty="0">
                <a:latin typeface="Comic Sans MS" pitchFamily="66" charset="0"/>
              </a:rPr>
              <a:t>La caffeina non é contenuta soltanto nel caffè ma si trova anche in altre piante ed alimenti. E' il caso, ad esempio, della coca cola, dell'erba mate, del cioccolato, delle bevande energizzanti a base di Cola, dei prodotti erboristici come il guaranà, per non parlare poi degli analgesici, dei cosmetici anticellulite o dei farmaci per malattie da </a:t>
            </a:r>
            <a:r>
              <a:rPr lang="it-IT" sz="2800" dirty="0" smtClean="0">
                <a:latin typeface="Comic Sans MS" pitchFamily="66" charset="0"/>
              </a:rPr>
              <a:t>raffreddamento.</a:t>
            </a:r>
          </a:p>
          <a:p>
            <a:pPr>
              <a:buNone/>
            </a:pPr>
            <a:endParaRPr lang="it-IT" sz="2800" dirty="0">
              <a:latin typeface="Comic Sans MS" pitchFamily="66" charset="0"/>
            </a:endParaRPr>
          </a:p>
        </p:txBody>
      </p:sp>
      <p:pic>
        <p:nvPicPr>
          <p:cNvPr id="2050" name="Picture 2" descr="C:\Users\samsung netbook\Desktop\images (1).jpg"/>
          <p:cNvPicPr>
            <a:picLocks noChangeAspect="1" noChangeArrowheads="1"/>
          </p:cNvPicPr>
          <p:nvPr/>
        </p:nvPicPr>
        <p:blipFill>
          <a:blip r:embed="rId2"/>
          <a:srcRect/>
          <a:stretch>
            <a:fillRect/>
          </a:stretch>
        </p:blipFill>
        <p:spPr bwMode="auto">
          <a:xfrm>
            <a:off x="428596" y="3429000"/>
            <a:ext cx="8286808" cy="3429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Effetti della caffeina</a:t>
            </a:r>
            <a:endParaRPr lang="it-IT" dirty="0"/>
          </a:p>
        </p:txBody>
      </p:sp>
      <p:sp>
        <p:nvSpPr>
          <p:cNvPr id="3" name="Segnaposto contenuto 2"/>
          <p:cNvSpPr>
            <a:spLocks noGrp="1"/>
          </p:cNvSpPr>
          <p:nvPr>
            <p:ph idx="1"/>
          </p:nvPr>
        </p:nvSpPr>
        <p:spPr>
          <a:xfrm>
            <a:off x="0" y="1428736"/>
            <a:ext cx="9144000" cy="5429264"/>
          </a:xfrm>
        </p:spPr>
        <p:txBody>
          <a:bodyPr>
            <a:noAutofit/>
          </a:bodyPr>
          <a:lstStyle/>
          <a:p>
            <a:pPr>
              <a:buNone/>
            </a:pPr>
            <a:r>
              <a:rPr lang="it-IT" sz="2400" dirty="0" smtClean="0">
                <a:latin typeface="Comic Sans MS" pitchFamily="66" charset="0"/>
              </a:rPr>
              <a:t>     Tra </a:t>
            </a:r>
            <a:r>
              <a:rPr lang="it-IT" sz="2400" dirty="0">
                <a:latin typeface="Comic Sans MS" pitchFamily="66" charset="0"/>
              </a:rPr>
              <a:t>gli </a:t>
            </a:r>
            <a:r>
              <a:rPr lang="it-IT" sz="2400" b="1" dirty="0">
                <a:latin typeface="Comic Sans MS" pitchFamily="66" charset="0"/>
              </a:rPr>
              <a:t>effetti collaterali più noti della caffeina</a:t>
            </a:r>
            <a:r>
              <a:rPr lang="it-IT" sz="2400" dirty="0">
                <a:latin typeface="Comic Sans MS" pitchFamily="66" charset="0"/>
              </a:rPr>
              <a:t>, al primo posto c'è l'insonnia: la caffeina, infatti, è una </a:t>
            </a:r>
            <a:r>
              <a:rPr lang="it-IT" sz="2400" dirty="0" err="1">
                <a:latin typeface="Comic Sans MS" pitchFamily="66" charset="0"/>
              </a:rPr>
              <a:t>metilxantina</a:t>
            </a:r>
            <a:r>
              <a:rPr lang="it-IT" sz="2400" dirty="0">
                <a:latin typeface="Comic Sans MS" pitchFamily="66" charset="0"/>
              </a:rPr>
              <a:t> che provoca effetti a livello del sistema nervoso centrale, quindi stimola la concentrazione, diminuisce il senso di affaticamento ed aumenta l'attenzione.</a:t>
            </a:r>
            <a:r>
              <a:rPr lang="it-IT" sz="2400" dirty="0" smtClean="0">
                <a:latin typeface="Comic Sans MS" pitchFamily="66" charset="0"/>
              </a:rPr>
              <a:t/>
            </a:r>
            <a:br>
              <a:rPr lang="it-IT" sz="2400" dirty="0" smtClean="0">
                <a:latin typeface="Comic Sans MS" pitchFamily="66" charset="0"/>
              </a:rPr>
            </a:br>
            <a:r>
              <a:rPr lang="it-IT" sz="2400" dirty="0">
                <a:latin typeface="Comic Sans MS" pitchFamily="66" charset="0"/>
              </a:rPr>
              <a:t>Anche la caffeina contenuta in una tazzina di caffè è capace di provocare vari effetti collaterali e sfavorire l'addormentamento della persona; per questo è sconsigliabile bere il caffè prima di andare a dormire, soprattutto per gli individui più sensibili alla sua azione.</a:t>
            </a:r>
            <a:r>
              <a:rPr lang="it-IT" sz="2400" dirty="0" smtClean="0">
                <a:latin typeface="Comic Sans MS" pitchFamily="66" charset="0"/>
              </a:rPr>
              <a:t/>
            </a:r>
            <a:br>
              <a:rPr lang="it-IT" sz="2400" dirty="0" smtClean="0">
                <a:latin typeface="Comic Sans MS" pitchFamily="66" charset="0"/>
              </a:rPr>
            </a:br>
            <a:r>
              <a:rPr lang="it-IT" sz="2400" dirty="0">
                <a:latin typeface="Comic Sans MS" pitchFamily="66" charset="0"/>
              </a:rPr>
              <a:t>A dosi molto più alte, la caffeina può provocare convulsioni, che possono avere esito </a:t>
            </a:r>
            <a:r>
              <a:rPr lang="it-IT" sz="2400" dirty="0" smtClean="0">
                <a:latin typeface="Comic Sans MS" pitchFamily="66" charset="0"/>
              </a:rPr>
              <a:t>mortale.</a:t>
            </a:r>
            <a:r>
              <a:rPr lang="it-IT" sz="2000" dirty="0" smtClean="0">
                <a:latin typeface="Comic Sans MS" pitchFamily="66" charset="0"/>
              </a:rPr>
              <a:t/>
            </a:r>
            <a:br>
              <a:rPr lang="it-IT" sz="2000" dirty="0" smtClean="0">
                <a:latin typeface="Comic Sans MS" pitchFamily="66" charset="0"/>
              </a:rPr>
            </a:br>
            <a:endParaRPr lang="it-IT" sz="2000" dirty="0">
              <a:latin typeface="Comic Sans MS" pitchFamily="66" charset="0"/>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423</Words>
  <Application>Microsoft Office PowerPoint</Application>
  <PresentationFormat>Presentazione su schermo (4:3)</PresentationFormat>
  <Paragraphs>19</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Diapositiva 1</vt:lpstr>
      <vt:lpstr>Diapositiva 2</vt:lpstr>
      <vt:lpstr>Diapositiva 3</vt:lpstr>
      <vt:lpstr>Diapositiva 4</vt:lpstr>
      <vt:lpstr>Diapositiva 5</vt:lpstr>
      <vt:lpstr>Diapositiva 6</vt:lpstr>
      <vt:lpstr>Diapositiva 7</vt:lpstr>
      <vt:lpstr>Diapositiva 8</vt:lpstr>
      <vt:lpstr>Effetti della caffeina</vt:lpstr>
      <vt:lpstr>Alcol</vt:lpstr>
      <vt:lpstr>Diapositiva 11</vt:lpstr>
      <vt:lpstr>Diapositiva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samsung netbook</dc:creator>
  <cp:lastModifiedBy>samsung netbook</cp:lastModifiedBy>
  <cp:revision>9</cp:revision>
  <dcterms:created xsi:type="dcterms:W3CDTF">2012-02-06T20:48:45Z</dcterms:created>
  <dcterms:modified xsi:type="dcterms:W3CDTF">2012-02-06T22:09:43Z</dcterms:modified>
</cp:coreProperties>
</file>