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3gp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8" r:id="rId4"/>
    <p:sldId id="258" r:id="rId5"/>
    <p:sldId id="281" r:id="rId6"/>
    <p:sldId id="259" r:id="rId7"/>
    <p:sldId id="279" r:id="rId8"/>
    <p:sldId id="260" r:id="rId9"/>
    <p:sldId id="263" r:id="rId10"/>
    <p:sldId id="280" r:id="rId11"/>
    <p:sldId id="265" r:id="rId12"/>
    <p:sldId id="266" r:id="rId13"/>
    <p:sldId id="282" r:id="rId14"/>
    <p:sldId id="268" r:id="rId15"/>
    <p:sldId id="283" r:id="rId16"/>
    <p:sldId id="270" r:id="rId17"/>
    <p:sldId id="273" r:id="rId18"/>
    <p:sldId id="275" r:id="rId19"/>
    <p:sldId id="276" r:id="rId20"/>
    <p:sldId id="277" r:id="rId21"/>
    <p:sldId id="271" r:id="rId22"/>
    <p:sldId id="272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4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B71E1D9-1F3D-42AF-91F3-9C956CF78283}" type="datetimeFigureOut">
              <a:rPr lang="it-IT" smtClean="0"/>
              <a:pPr/>
              <a:t>26/01/2012</a:t>
            </a:fld>
            <a:endParaRPr lang="it-I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291B01-D868-427E-BFD7-F5785003BB8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71E1D9-1F3D-42AF-91F3-9C956CF78283}" type="datetimeFigureOut">
              <a:rPr lang="it-IT" smtClean="0"/>
              <a:pPr/>
              <a:t>26/01/2012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91B01-D868-427E-BFD7-F5785003BB8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71E1D9-1F3D-42AF-91F3-9C956CF78283}" type="datetimeFigureOut">
              <a:rPr lang="it-IT" smtClean="0"/>
              <a:pPr/>
              <a:t>26/01/2012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91B01-D868-427E-BFD7-F5785003BB8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71E1D9-1F3D-42AF-91F3-9C956CF78283}" type="datetimeFigureOut">
              <a:rPr lang="it-IT" smtClean="0"/>
              <a:pPr/>
              <a:t>26/01/2012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91B01-D868-427E-BFD7-F5785003BB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71E1D9-1F3D-42AF-91F3-9C956CF78283}" type="datetimeFigureOut">
              <a:rPr lang="it-IT" smtClean="0"/>
              <a:pPr/>
              <a:t>26/01/2012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91B01-D868-427E-BFD7-F5785003BB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71E1D9-1F3D-42AF-91F3-9C956CF78283}" type="datetimeFigureOut">
              <a:rPr lang="it-IT" smtClean="0"/>
              <a:pPr/>
              <a:t>26/01/2012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91B01-D868-427E-BFD7-F5785003BB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71E1D9-1F3D-42AF-91F3-9C956CF78283}" type="datetimeFigureOut">
              <a:rPr lang="it-IT" smtClean="0"/>
              <a:pPr/>
              <a:t>26/01/2012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91B01-D868-427E-BFD7-F5785003BB8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71E1D9-1F3D-42AF-91F3-9C956CF78283}" type="datetimeFigureOut">
              <a:rPr lang="it-IT" smtClean="0"/>
              <a:pPr/>
              <a:t>26/01/2012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91B01-D868-427E-BFD7-F5785003BB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71E1D9-1F3D-42AF-91F3-9C956CF78283}" type="datetimeFigureOut">
              <a:rPr lang="it-IT" smtClean="0"/>
              <a:pPr/>
              <a:t>26/01/2012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91B01-D868-427E-BFD7-F5785003BB8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B71E1D9-1F3D-42AF-91F3-9C956CF78283}" type="datetimeFigureOut">
              <a:rPr lang="it-IT" smtClean="0"/>
              <a:pPr/>
              <a:t>26/01/2012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91B01-D868-427E-BFD7-F5785003BB8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B71E1D9-1F3D-42AF-91F3-9C956CF78283}" type="datetimeFigureOut">
              <a:rPr lang="it-IT" smtClean="0"/>
              <a:pPr/>
              <a:t>26/01/2012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291B01-D868-427E-BFD7-F5785003BB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B71E1D9-1F3D-42AF-91F3-9C956CF78283}" type="datetimeFigureOut">
              <a:rPr lang="it-IT" smtClean="0"/>
              <a:pPr/>
              <a:t>26/01/2012</a:t>
            </a:fld>
            <a:endParaRPr 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D291B01-D868-427E-BFD7-F5785003BB8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.3gp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3g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8800" b="1" dirty="0" smtClean="0">
                <a:solidFill>
                  <a:srgbClr val="002060"/>
                </a:solidFill>
                <a:latin typeface="Rockwell Extra Bold" pitchFamily="18" charset="0"/>
              </a:rPr>
              <a:t>Il luccio</a:t>
            </a:r>
            <a:endParaRPr lang="it-IT" sz="8800" b="1" dirty="0">
              <a:solidFill>
                <a:srgbClr val="002060"/>
              </a:solidFill>
              <a:latin typeface="Rockwell Extra Bol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Descrizione e cattura</a:t>
            </a:r>
          </a:p>
        </p:txBody>
      </p:sp>
    </p:spTree>
    <p:extLst>
      <p:ext uri="{BB962C8B-B14F-4D97-AF65-F5344CB8AC3E}">
        <p14:creationId xmlns="" xmlns:p14="http://schemas.microsoft.com/office/powerpoint/2010/main" val="15762379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818651"/>
          </a:xfrm>
        </p:spPr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La dieta del luccio adulto è formata principalmente da pesci, crostacei isopodi e anfipodi e da altri invertebrati. Gli esemplari di maggiori dimensioni predano spesso anfibi, serpenti d’acqua, piccoli mammiferi ed uccelli acquatici</a:t>
            </a:r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.</a:t>
            </a:r>
            <a:endParaRPr lang="it-IT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endParaRPr lang="it-IT" dirty="0"/>
          </a:p>
        </p:txBody>
      </p:sp>
      <p:pic>
        <p:nvPicPr>
          <p:cNvPr id="4" name="Immagine 3" descr="4kz1x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3212976"/>
            <a:ext cx="4496048" cy="337203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Rockwell Extra Bold" pitchFamily="18" charset="0"/>
              </a:rPr>
              <a:t>Nell'Europa meridionale i maschi raggiungono la maturità sessuale a 2-3 anni, mentre le femmine a 3-4.  La frega si svolge da febbraio a maggio su fondali bassi e ricchi di vegetazione. Le uova, giallo ambrate, del diametro di 2,5-3 mm e in numero da 15 000 a 20 000 per ogni chilogrammo di peso della femmina, aderiscono alle piante acquatiche. </a:t>
            </a:r>
            <a:endParaRPr lang="it-IT" dirty="0">
              <a:solidFill>
                <a:srgbClr val="0070C0"/>
              </a:solidFill>
              <a:latin typeface="Rockwell Extra Bold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2060"/>
                </a:solidFill>
                <a:latin typeface="Rockwell Extra Bold" pitchFamily="18" charset="0"/>
              </a:rPr>
              <a:t>RIPRODUZIONE</a:t>
            </a:r>
            <a:endParaRPr lang="it-IT" dirty="0">
              <a:solidFill>
                <a:srgbClr val="00206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8353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/>
          <a:lstStyle/>
          <a:p>
            <a:pPr algn="ctr"/>
            <a:endParaRPr lang="it-IT" b="1" dirty="0" smtClean="0">
              <a:latin typeface="Rockwell Extra Bold" pitchFamily="18" charset="0"/>
            </a:endParaRPr>
          </a:p>
          <a:p>
            <a:pPr marL="109728" indent="0" algn="ctr">
              <a:buNone/>
            </a:pPr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Le </a:t>
            </a:r>
            <a:r>
              <a:rPr lang="it-IT" b="1" dirty="0">
                <a:solidFill>
                  <a:srgbClr val="0070C0"/>
                </a:solidFill>
                <a:latin typeface="Rockwell Extra Bold" pitchFamily="18" charset="0"/>
              </a:rPr>
              <a:t>larve, che schiudono dopo 3-15 giorni, sono lunghe 6,5-9 mm, si attaccano alle piante fino al riassorbimento del sacco vitellino per poi iniziare a cibarsi autonomamente. </a:t>
            </a:r>
            <a:endParaRPr lang="it-IT" dirty="0">
              <a:solidFill>
                <a:srgbClr val="0070C0"/>
              </a:solidFill>
              <a:latin typeface="Rockwell Extra Bold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68960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44007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818651"/>
          </a:xfrm>
        </p:spPr>
        <p:txBody>
          <a:bodyPr/>
          <a:lstStyle/>
          <a:p>
            <a:endParaRPr lang="it-IT" b="1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endParaRPr lang="it-IT" b="1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endParaRPr lang="it-IT" b="1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pPr algn="ctr"/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Gli </a:t>
            </a:r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avannotti sono molto voraci, predano attivamente anche altri piccoli pesci, non esclusi membri della propria specie. La crescita è rapida, strettamente correlata alla relativa facilità di nutrizione.</a:t>
            </a:r>
            <a:endParaRPr lang="it-IT" dirty="0"/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400" dirty="0">
                <a:solidFill>
                  <a:srgbClr val="0070C0"/>
                </a:solidFill>
                <a:latin typeface="Rockwell Extra Bold" pitchFamily="18" charset="0"/>
              </a:rPr>
              <a:t>lo si trova nei luoghi ricchi di vegetazione ( canneti, ninfee, erbai etc.), di tronchi, di ramagli e nelle prismate; ossia in tutti quei posti pieni di "ostacoli" in cui puo' nascondersi per tendere un'agguato alle sue prede. </a:t>
            </a:r>
            <a:endParaRPr lang="it-IT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2060"/>
                </a:solidFill>
                <a:latin typeface="Rockwell Extra Bold" pitchFamily="18" charset="0"/>
              </a:rPr>
              <a:t>AZIONE DI PESCA</a:t>
            </a:r>
            <a:endParaRPr lang="it-IT" dirty="0">
              <a:solidFill>
                <a:srgbClr val="002060"/>
              </a:solidFill>
              <a:latin typeface="Rockwell Extra Bold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56992"/>
            <a:ext cx="2232248" cy="336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894645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it-IT" sz="2800" dirty="0" smtClean="0">
                <a:solidFill>
                  <a:srgbClr val="0070C0"/>
                </a:solidFill>
                <a:latin typeface="Rockwell Extra Bold" pitchFamily="18" charset="0"/>
              </a:rPr>
              <a:t>In genere non insegue l'esca, </a:t>
            </a:r>
            <a:r>
              <a:rPr lang="it-IT" sz="2800" dirty="0" err="1" smtClean="0">
                <a:solidFill>
                  <a:srgbClr val="0070C0"/>
                </a:solidFill>
                <a:latin typeface="Rockwell Extra Bold" pitchFamily="18" charset="0"/>
              </a:rPr>
              <a:t>percui</a:t>
            </a:r>
            <a:r>
              <a:rPr lang="it-IT" sz="2800" dirty="0" smtClean="0">
                <a:solidFill>
                  <a:srgbClr val="0070C0"/>
                </a:solidFill>
                <a:latin typeface="Rockwell Extra Bold" pitchFamily="18" charset="0"/>
              </a:rPr>
              <a:t> il recupero deve essere lento e variato in modo tale da far sembrare il nostro artificiale un pesce in </a:t>
            </a:r>
            <a:r>
              <a:rPr lang="it-IT" sz="2800" dirty="0" err="1" smtClean="0">
                <a:solidFill>
                  <a:srgbClr val="0070C0"/>
                </a:solidFill>
                <a:latin typeface="Rockwell Extra Bold" pitchFamily="18" charset="0"/>
              </a:rPr>
              <a:t>difficolta'</a:t>
            </a:r>
            <a:r>
              <a:rPr lang="it-IT" sz="2800" dirty="0" smtClean="0">
                <a:solidFill>
                  <a:srgbClr val="0070C0"/>
                </a:solidFill>
                <a:latin typeface="Rockwell Extra Bold" pitchFamily="18" charset="0"/>
              </a:rPr>
              <a:t> quindi attaccabile col "minimo sforzo". L'attacco e' deciso e la difesa estremamente tenace. Il periodo migliore per insidiarlo e' dalla fine di settembre in poi, quando inizia a muoversi sia per raggiungere i luoghi di frega sia per cercare il cibo visto che in questo periodo la minutaglia varia si sposta per raggiungere i luoghi di svernamento e riduce l'</a:t>
            </a:r>
            <a:r>
              <a:rPr lang="it-IT" sz="2800" dirty="0" err="1" smtClean="0">
                <a:solidFill>
                  <a:srgbClr val="0070C0"/>
                </a:solidFill>
                <a:latin typeface="Rockwell Extra Bold" pitchFamily="18" charset="0"/>
              </a:rPr>
              <a:t>attivita</a:t>
            </a:r>
            <a:r>
              <a:rPr lang="it-IT" sz="2800" dirty="0" smtClean="0">
                <a:solidFill>
                  <a:srgbClr val="0070C0"/>
                </a:solidFill>
                <a:latin typeface="Rockwell Extra Bold" pitchFamily="18" charset="0"/>
              </a:rPr>
              <a:t>' "girovaga". Non gli basta stare rintanato in agguato </a:t>
            </a:r>
            <a:r>
              <a:rPr lang="it-IT" sz="2800" dirty="0" err="1" smtClean="0">
                <a:solidFill>
                  <a:srgbClr val="0070C0"/>
                </a:solidFill>
                <a:latin typeface="Rockwell Extra Bold" pitchFamily="18" charset="0"/>
              </a:rPr>
              <a:t>perche'</a:t>
            </a:r>
            <a:r>
              <a:rPr lang="it-IT" sz="2800" dirty="0" smtClean="0">
                <a:solidFill>
                  <a:srgbClr val="0070C0"/>
                </a:solidFill>
                <a:latin typeface="Rockwell Extra Bold" pitchFamily="18" charset="0"/>
              </a:rPr>
              <a:t> tanto il "cibo" gli passa davanti deve anche cercarselo!</a:t>
            </a:r>
          </a:p>
          <a:p>
            <a:endParaRPr lang="it-IT" dirty="0"/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  <a:latin typeface="Rockwell Extra Bold" pitchFamily="18" charset="0"/>
              </a:rPr>
              <a:t>La pesca al luccio può essere svolta in diversi modi:</a:t>
            </a:r>
          </a:p>
          <a:p>
            <a:pPr algn="ctr"/>
            <a:r>
              <a:rPr lang="it-IT" dirty="0" smtClean="0">
                <a:solidFill>
                  <a:srgbClr val="0070C0"/>
                </a:solidFill>
                <a:latin typeface="Rockwell Extra Bold" pitchFamily="18" charset="0"/>
              </a:rPr>
              <a:t>-spinning: pesca tramite l’utilizzo di esche artificiali</a:t>
            </a:r>
          </a:p>
          <a:p>
            <a:pPr algn="ctr"/>
            <a:r>
              <a:rPr lang="it-IT" dirty="0" smtClean="0">
                <a:solidFill>
                  <a:srgbClr val="0070C0"/>
                </a:solidFill>
                <a:latin typeface="Rockwell Extra Bold" pitchFamily="18" charset="0"/>
              </a:rPr>
              <a:t>-vivo: usando un esca viva la quale può essere: pesce, rana, uccelli ecc. Sfruttando il movimento dell’animale ferito</a:t>
            </a:r>
          </a:p>
          <a:p>
            <a:pPr algn="ctr"/>
            <a:endParaRPr lang="it-IT" dirty="0" smtClean="0">
              <a:latin typeface="Rockwell Extra Bold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2060"/>
                </a:solidFill>
                <a:latin typeface="Rockwell Extra Bold" pitchFamily="18" charset="0"/>
              </a:rPr>
              <a:t>TECNICHE E CATTURE</a:t>
            </a:r>
            <a:endParaRPr lang="it-IT" dirty="0">
              <a:solidFill>
                <a:srgbClr val="00206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30813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/>
          <a:lstStyle/>
          <a:p>
            <a:pPr algn="ctr"/>
            <a:endParaRPr lang="it-IT" sz="2400" dirty="0" smtClean="0">
              <a:latin typeface="Rockwell Extra Bold" pitchFamily="18" charset="0"/>
            </a:endParaRPr>
          </a:p>
          <a:p>
            <a:pPr algn="ctr"/>
            <a:r>
              <a:rPr lang="it-IT" sz="2400" dirty="0" smtClean="0">
                <a:solidFill>
                  <a:srgbClr val="0070C0"/>
                </a:solidFill>
                <a:latin typeface="Rockwell Extra Bold" pitchFamily="18" charset="0"/>
              </a:rPr>
              <a:t>Lo spinning viene di solito effettuato con </a:t>
            </a:r>
            <a:r>
              <a:rPr lang="it-IT" sz="2400" dirty="0" err="1" smtClean="0">
                <a:solidFill>
                  <a:srgbClr val="0070C0"/>
                </a:solidFill>
                <a:latin typeface="Rockwell Extra Bold" pitchFamily="18" charset="0"/>
              </a:rPr>
              <a:t>minow</a:t>
            </a:r>
            <a:r>
              <a:rPr lang="it-IT" sz="2400" dirty="0" smtClean="0">
                <a:solidFill>
                  <a:srgbClr val="0070C0"/>
                </a:solidFill>
                <a:latin typeface="Rockwell Extra Bold" pitchFamily="18" charset="0"/>
              </a:rPr>
              <a:t> (riproduzioni di pesci) o </a:t>
            </a:r>
            <a:r>
              <a:rPr lang="it-IT" sz="2400" dirty="0" err="1" smtClean="0">
                <a:solidFill>
                  <a:srgbClr val="0070C0"/>
                </a:solidFill>
                <a:latin typeface="Rockwell Extra Bold" pitchFamily="18" charset="0"/>
              </a:rPr>
              <a:t>spinnerbait</a:t>
            </a:r>
            <a:r>
              <a:rPr lang="it-IT" sz="2400" dirty="0" smtClean="0">
                <a:solidFill>
                  <a:srgbClr val="0070C0"/>
                </a:solidFill>
                <a:latin typeface="Rockwell Extra Bold" pitchFamily="18" charset="0"/>
              </a:rPr>
              <a:t> (imitazione di </a:t>
            </a:r>
            <a:r>
              <a:rPr lang="it-IT" sz="2400" dirty="0" err="1" smtClean="0">
                <a:solidFill>
                  <a:srgbClr val="0070C0"/>
                </a:solidFill>
                <a:latin typeface="Rockwell Extra Bold" pitchFamily="18" charset="0"/>
              </a:rPr>
              <a:t>polpetti</a:t>
            </a:r>
            <a:r>
              <a:rPr lang="it-IT" sz="2400" dirty="0" smtClean="0">
                <a:solidFill>
                  <a:srgbClr val="0070C0"/>
                </a:solidFill>
                <a:latin typeface="Rockwell Extra Bold" pitchFamily="18" charset="0"/>
              </a:rPr>
              <a:t> con uno o più cucchiaini per attirare il predatore.</a:t>
            </a:r>
          </a:p>
          <a:p>
            <a:pPr algn="ctr"/>
            <a:endParaRPr lang="it-IT" sz="2400" dirty="0" smtClean="0">
              <a:latin typeface="Rockwell Extra Bold" pitchFamily="18" charset="0"/>
            </a:endParaRPr>
          </a:p>
          <a:p>
            <a:pPr algn="ctr"/>
            <a:endParaRPr lang="it-IT" sz="2400" dirty="0" smtClean="0">
              <a:latin typeface="Rockwell Extra Bold" pitchFamily="18" charset="0"/>
            </a:endParaRPr>
          </a:p>
          <a:p>
            <a:endParaRPr lang="it-IT" dirty="0" smtClean="0"/>
          </a:p>
          <a:p>
            <a:r>
              <a:rPr lang="it-IT" dirty="0" smtClean="0">
                <a:solidFill>
                  <a:srgbClr val="0070C0"/>
                </a:solidFill>
                <a:latin typeface="Rockwell Extra Bold" pitchFamily="18" charset="0"/>
              </a:rPr>
              <a:t>         </a:t>
            </a:r>
            <a:r>
              <a:rPr lang="it-IT" dirty="0" err="1" smtClean="0">
                <a:solidFill>
                  <a:srgbClr val="0070C0"/>
                </a:solidFill>
                <a:latin typeface="Rockwell Extra Bold" pitchFamily="18" charset="0"/>
              </a:rPr>
              <a:t>minow</a:t>
            </a:r>
            <a:r>
              <a:rPr lang="it-IT" dirty="0" smtClean="0">
                <a:solidFill>
                  <a:srgbClr val="0070C0"/>
                </a:solidFill>
                <a:latin typeface="Rockwell Extra Bold" pitchFamily="18" charset="0"/>
              </a:rPr>
              <a:t>               </a:t>
            </a:r>
          </a:p>
          <a:p>
            <a:pPr>
              <a:buNone/>
            </a:pPr>
            <a:r>
              <a:rPr lang="it-IT" dirty="0" smtClean="0">
                <a:solidFill>
                  <a:srgbClr val="0070C0"/>
                </a:solidFill>
              </a:rPr>
              <a:t>                                       </a:t>
            </a:r>
            <a:r>
              <a:rPr lang="it-IT" dirty="0" smtClean="0">
                <a:solidFill>
                  <a:srgbClr val="0070C0"/>
                </a:solidFill>
                <a:latin typeface="Rockwell Extra Bold" pitchFamily="18" charset="0"/>
              </a:rPr>
              <a:t> </a:t>
            </a:r>
            <a:r>
              <a:rPr lang="it-IT" dirty="0" err="1" smtClean="0">
                <a:solidFill>
                  <a:srgbClr val="0070C0"/>
                </a:solidFill>
                <a:latin typeface="Rockwell Extra Bold" pitchFamily="18" charset="0"/>
              </a:rPr>
              <a:t>spinnerbait</a:t>
            </a:r>
            <a:endParaRPr lang="it-IT" dirty="0" smtClean="0">
              <a:solidFill>
                <a:srgbClr val="0070C0"/>
              </a:solidFill>
              <a:latin typeface="Rockwell Extra Bold" pitchFamily="18" charset="0"/>
            </a:endParaRPr>
          </a:p>
        </p:txBody>
      </p:sp>
      <p:pic>
        <p:nvPicPr>
          <p:cNvPr id="4" name="Immagine 3" descr="images 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36912"/>
            <a:ext cx="3505200" cy="1304925"/>
          </a:xfrm>
          <a:prstGeom prst="rect">
            <a:avLst/>
          </a:prstGeom>
        </p:spPr>
      </p:pic>
      <p:pic>
        <p:nvPicPr>
          <p:cNvPr id="5" name="Immagine 4" descr="Revenge-spinnerbait-White-Chartreuse-Gold-Nick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36912"/>
            <a:ext cx="2602575" cy="165618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/>
          <a:lstStyle/>
          <a:p>
            <a:pPr algn="ctr"/>
            <a:endParaRPr lang="it-IT" dirty="0" smtClean="0">
              <a:latin typeface="Rockwell Extra Bold" pitchFamily="18" charset="0"/>
            </a:endParaRPr>
          </a:p>
          <a:p>
            <a:pPr algn="ctr"/>
            <a:r>
              <a:rPr lang="it-IT" dirty="0" smtClean="0">
                <a:solidFill>
                  <a:srgbClr val="0070C0"/>
                </a:solidFill>
                <a:latin typeface="Rockwell Extra Bold" pitchFamily="18" charset="0"/>
              </a:rPr>
              <a:t>La pesca al vivo viene di solito effettuata con anguille, rane, scardole, persici sole ecc. </a:t>
            </a:r>
          </a:p>
          <a:p>
            <a:pPr algn="ctr"/>
            <a:endParaRPr lang="it-IT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pPr algn="ctr"/>
            <a:endParaRPr lang="it-IT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pPr algn="ctr"/>
            <a:endParaRPr lang="it-IT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pPr algn="ctr"/>
            <a:endParaRPr lang="it-IT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pPr algn="ctr"/>
            <a:endParaRPr lang="it-IT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pPr algn="ctr"/>
            <a:endParaRPr lang="it-IT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pPr algn="ctr"/>
            <a:endParaRPr lang="it-IT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pPr algn="ctr"/>
            <a:r>
              <a:rPr lang="it-IT" dirty="0" smtClean="0">
                <a:solidFill>
                  <a:srgbClr val="0070C0"/>
                </a:solidFill>
                <a:latin typeface="Rockwell Extra Bold" pitchFamily="18" charset="0"/>
              </a:rPr>
              <a:t>Persico sole</a:t>
            </a:r>
          </a:p>
          <a:p>
            <a:pPr algn="ctr"/>
            <a:endParaRPr lang="it-IT" dirty="0" smtClean="0">
              <a:latin typeface="Rockwell Extra Bold" pitchFamily="18" charset="0"/>
            </a:endParaRPr>
          </a:p>
          <a:p>
            <a:pPr algn="ctr"/>
            <a:endParaRPr lang="it-IT" dirty="0" smtClean="0">
              <a:latin typeface="Rockwell Extra Bold" pitchFamily="18" charset="0"/>
            </a:endParaRPr>
          </a:p>
          <a:p>
            <a:pPr algn="ctr"/>
            <a:endParaRPr lang="it-IT" dirty="0" smtClean="0">
              <a:latin typeface="Rockwell Extra Bold" pitchFamily="18" charset="0"/>
            </a:endParaRPr>
          </a:p>
          <a:p>
            <a:pPr algn="ctr"/>
            <a:endParaRPr lang="it-IT" dirty="0" smtClean="0">
              <a:latin typeface="Rockwell Extra Bold" pitchFamily="18" charset="0"/>
            </a:endParaRPr>
          </a:p>
        </p:txBody>
      </p:sp>
      <p:pic>
        <p:nvPicPr>
          <p:cNvPr id="4" name="Immagine 3" descr="C_283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276872"/>
            <a:ext cx="4392488" cy="261661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818651"/>
          </a:xfrm>
        </p:spPr>
        <p:txBody>
          <a:bodyPr/>
          <a:lstStyle/>
          <a:p>
            <a:pPr algn="ctr"/>
            <a:endParaRPr lang="it-IT" dirty="0" smtClean="0">
              <a:latin typeface="Rockwell Extra Bold" pitchFamily="18" charset="0"/>
            </a:endParaRPr>
          </a:p>
          <a:p>
            <a:pPr algn="ctr"/>
            <a:r>
              <a:rPr lang="it-IT" dirty="0" smtClean="0">
                <a:solidFill>
                  <a:srgbClr val="0070C0"/>
                </a:solidFill>
                <a:latin typeface="Rockwell Extra Bold" pitchFamily="18" charset="0"/>
              </a:rPr>
              <a:t>La pesca al vivo può essere effettuata in due modi: a galla e a fondo.</a:t>
            </a:r>
            <a:endParaRPr lang="it-IT" dirty="0">
              <a:solidFill>
                <a:srgbClr val="0070C0"/>
              </a:solidFill>
              <a:latin typeface="Rockwell Extra Bold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6120680" cy="461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Rockwell Extra Bold" pitchFamily="18" charset="0"/>
              </a:rPr>
              <a:t>Caratteristiche tipiche del luccio sono il muso appiattito e affusolato, il corpo allungato e compresso e la bocca molto ampia con mandibola prominente. </a:t>
            </a:r>
            <a:endParaRPr lang="it-IT" b="1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pPr algn="ctr"/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I </a:t>
            </a:r>
            <a:r>
              <a:rPr lang="it-IT" b="1" dirty="0">
                <a:solidFill>
                  <a:srgbClr val="0070C0"/>
                </a:solidFill>
                <a:latin typeface="Rockwell Extra Bold" pitchFamily="18" charset="0"/>
              </a:rPr>
              <a:t>denti, robusti ed acuminati, sono presenti su mascella, mandibola, </a:t>
            </a:r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palato </a:t>
            </a:r>
            <a:r>
              <a:rPr lang="it-IT" b="1" dirty="0">
                <a:solidFill>
                  <a:srgbClr val="0070C0"/>
                </a:solidFill>
                <a:latin typeface="Rockwell Extra Bold" pitchFamily="18" charset="0"/>
              </a:rPr>
              <a:t>e lingua. Sulla linea laterale si contano da 105 a 148 squame. </a:t>
            </a:r>
            <a:endParaRPr lang="it-IT" dirty="0">
              <a:solidFill>
                <a:srgbClr val="0070C0"/>
              </a:solidFill>
              <a:latin typeface="Rockwell Extra Bold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2060"/>
                </a:solidFill>
                <a:latin typeface="Rockwell Extra Bold" pitchFamily="18" charset="0"/>
              </a:rPr>
              <a:t>DESCRIZIONE FISICA</a:t>
            </a:r>
            <a:endParaRPr lang="it-IT" dirty="0">
              <a:solidFill>
                <a:srgbClr val="00206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99441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/>
          <a:lstStyle/>
          <a:p>
            <a:endParaRPr lang="it-IT" dirty="0" smtClean="0"/>
          </a:p>
          <a:p>
            <a:pPr algn="ctr"/>
            <a:endParaRPr lang="it-IT" dirty="0" smtClean="0">
              <a:latin typeface="Rockwell Extra Bold" pitchFamily="18" charset="0"/>
            </a:endParaRPr>
          </a:p>
          <a:p>
            <a:pPr algn="ctr"/>
            <a:endParaRPr lang="it-IT" dirty="0" smtClean="0">
              <a:latin typeface="Rockwell Extra Bold" pitchFamily="18" charset="0"/>
            </a:endParaRPr>
          </a:p>
          <a:p>
            <a:pPr algn="ctr"/>
            <a:endParaRPr lang="it-IT" dirty="0" smtClean="0">
              <a:latin typeface="Rockwell Extra Bold" pitchFamily="18" charset="0"/>
            </a:endParaRPr>
          </a:p>
          <a:p>
            <a:pPr algn="ctr">
              <a:buNone/>
            </a:pPr>
            <a:r>
              <a:rPr lang="it-IT" dirty="0" smtClean="0">
                <a:solidFill>
                  <a:srgbClr val="0070C0"/>
                </a:solidFill>
                <a:latin typeface="Rockwell Extra Bold" pitchFamily="18" charset="0"/>
              </a:rPr>
              <a:t>Qui sotto ho riportato un video di una cattura effettuata con la tecnica del vivo col persico sole.</a:t>
            </a:r>
            <a:endParaRPr lang="it-IT" dirty="0">
              <a:solidFill>
                <a:srgbClr val="0070C0"/>
              </a:solidFill>
              <a:latin typeface="Rockwell Extra Bold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mw.3g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5675" y="470344"/>
            <a:ext cx="7016725" cy="5262912"/>
          </a:xfrm>
        </p:spPr>
      </p:pic>
    </p:spTree>
    <p:extLst>
      <p:ext uri="{BB962C8B-B14F-4D97-AF65-F5344CB8AC3E}">
        <p14:creationId xmlns="" xmlns:p14="http://schemas.microsoft.com/office/powerpoint/2010/main" val="231261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it-IT" sz="8800" dirty="0" smtClean="0">
                <a:solidFill>
                  <a:srgbClr val="002060"/>
                </a:solidFill>
                <a:latin typeface="Rockwell Extra Bold" pitchFamily="18" charset="0"/>
              </a:rPr>
              <a:t>FINE</a:t>
            </a:r>
          </a:p>
          <a:p>
            <a:pPr algn="r"/>
            <a:endParaRPr lang="it-IT" dirty="0"/>
          </a:p>
          <a:p>
            <a:pPr algn="r"/>
            <a:endParaRPr lang="it-IT" dirty="0" smtClean="0"/>
          </a:p>
          <a:p>
            <a:pPr algn="r"/>
            <a:endParaRPr lang="it-IT" dirty="0"/>
          </a:p>
          <a:p>
            <a:pPr algn="r"/>
            <a:endParaRPr lang="it-IT" dirty="0" smtClean="0"/>
          </a:p>
          <a:p>
            <a:pPr algn="r"/>
            <a:endParaRPr lang="it-IT" dirty="0"/>
          </a:p>
          <a:p>
            <a:pPr algn="r"/>
            <a:endParaRPr lang="it-IT" dirty="0" smtClean="0"/>
          </a:p>
          <a:p>
            <a:pPr algn="r"/>
            <a:endParaRPr lang="it-IT" dirty="0"/>
          </a:p>
          <a:p>
            <a:pPr algn="r"/>
            <a:r>
              <a:rPr lang="it-IT" dirty="0" smtClean="0">
                <a:solidFill>
                  <a:srgbClr val="0070C0"/>
                </a:solidFill>
                <a:latin typeface="Rockwell Extra Bold" pitchFamily="18" charset="0"/>
              </a:rPr>
              <a:t>Bruno Marco 2°BE</a:t>
            </a:r>
            <a:endParaRPr lang="it-IT" dirty="0">
              <a:solidFill>
                <a:srgbClr val="0070C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24014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/>
          <a:lstStyle/>
          <a:p>
            <a:endParaRPr lang="it-IT" b="1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La colonna vertebrale del luccio presenta da 56 a 65 vertebre.</a:t>
            </a:r>
          </a:p>
          <a:p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La </a:t>
            </a:r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livrea ha tinta variabile a seconda dell'ambiente, delle stagioni e dell'età degli esemplari. Generalmente appare verdastra, bruna o grigia, più scura sul dorso, chiara sui fianchi e biancastra sul ventre.</a:t>
            </a:r>
            <a:endParaRPr lang="it-IT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77072"/>
            <a:ext cx="360040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476672"/>
            <a:ext cx="8291264" cy="5530619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Rockwell Extra Bold" pitchFamily="18" charset="0"/>
              </a:rPr>
              <a:t>Sul dorso e sui fianchi sono presenti evidenti macchie, zebrature o marezzature bianco argentate o dorate. Le pinne possono assumere colorazione da rossa a grigiastra e sono ornate da macchie scure. </a:t>
            </a:r>
            <a:endParaRPr lang="it-IT" dirty="0">
              <a:solidFill>
                <a:srgbClr val="0070C0"/>
              </a:solidFill>
              <a:latin typeface="Rockwell Extra Bold" pitchFamily="18" charset="0"/>
            </a:endParaRPr>
          </a:p>
        </p:txBody>
      </p:sp>
      <p:pic>
        <p:nvPicPr>
          <p:cNvPr id="21506" name="Picture 2" descr="http://upload.wikimedia.org/wikipedia/commons/thumb/7/76/Alligator_gar.jpg/240px-Alligator_g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284984"/>
            <a:ext cx="4968552" cy="2836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56377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/>
          <a:lstStyle/>
          <a:p>
            <a:endParaRPr lang="it-IT" b="1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pPr algn="ctr"/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Non </a:t>
            </a:r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si osserva dimorfismo sessuale ma esistono sensibili differenze di taglia tra i sessi in età equivalente: le femmine sono più grandi. Il luccio è un pesce di grande taglia, la lunghezza massima dei maschi è di circa 90 cm, mentre le femmine raggiungono i 150 cm ed il peso di 27 kg. La durata media della vita del luccio è di 20-30 anni, sono state però osservate età molto superiori.</a:t>
            </a:r>
            <a:endParaRPr lang="it-IT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Rockwell Extra Bold" pitchFamily="18" charset="0"/>
              </a:rPr>
              <a:t>La specie ha il suo habitat preferito nelle acque di pianura, ferme o a corrente moderata, con fondale sabbioso o fangoso e ricche di vegetazione. Tende ad evitare acque eccessivamente torbide. In alcuni grandi fiumi il luccio si spinge fino alla zona del barbo. </a:t>
            </a:r>
            <a:endParaRPr lang="it-IT" dirty="0">
              <a:solidFill>
                <a:srgbClr val="0070C0"/>
              </a:solidFill>
              <a:latin typeface="Rockwell Extra Bold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2060"/>
                </a:solidFill>
                <a:latin typeface="Rockwell Extra Bold" pitchFamily="18" charset="0"/>
              </a:rPr>
              <a:t>HABITAT E ABITUDINI</a:t>
            </a:r>
            <a:endParaRPr lang="it-IT" dirty="0">
              <a:solidFill>
                <a:srgbClr val="00206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2435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818651"/>
          </a:xfrm>
        </p:spPr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Vive anche in acque salmastre, con percentuale di salinità non superiore al 7-10% circa</a:t>
            </a:r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. </a:t>
            </a:r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Il luccio è sedentario e territoriale, solamente durante la stagione di frega si sposta per cercare i luoghi adatti alla riproduzione. </a:t>
            </a:r>
            <a:endParaRPr lang="it-IT" dirty="0"/>
          </a:p>
        </p:txBody>
      </p:sp>
      <p:pic>
        <p:nvPicPr>
          <p:cNvPr id="4" name="Immagine 10" descr="http://upload.wikimedia.org/wikipedia/commons/2/26/Canneto_sul_Lago_di_Candia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852936"/>
            <a:ext cx="475252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5890659"/>
          </a:xfrm>
        </p:spPr>
        <p:txBody>
          <a:bodyPr/>
          <a:lstStyle/>
          <a:p>
            <a:pPr algn="ctr"/>
            <a:endParaRPr lang="it-IT" b="1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pPr algn="ctr"/>
            <a:endParaRPr lang="it-IT" b="1" dirty="0" smtClean="0">
              <a:solidFill>
                <a:srgbClr val="0070C0"/>
              </a:solidFill>
              <a:latin typeface="Rockwell Extra Bold" pitchFamily="18" charset="0"/>
            </a:endParaRPr>
          </a:p>
          <a:p>
            <a:pPr algn="ctr"/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Questo </a:t>
            </a:r>
            <a:r>
              <a:rPr lang="it-IT" b="1" dirty="0">
                <a:solidFill>
                  <a:srgbClr val="0070C0"/>
                </a:solidFill>
                <a:latin typeface="Rockwell Extra Bold" pitchFamily="18" charset="0"/>
              </a:rPr>
              <a:t>pesce conduce vita solitaria è un predatore solitario e attivissimo, eclettico e veloce. Resta immobile, nascosto tra la vegetazione o al riparo di qualche ostacolo sommerso, attendendo che la preda giunga nel suo raggio d’azione per assalirla con </a:t>
            </a:r>
            <a:r>
              <a:rPr lang="it-IT" b="1" dirty="0" smtClean="0">
                <a:solidFill>
                  <a:srgbClr val="0070C0"/>
                </a:solidFill>
                <a:latin typeface="Rockwell Extra Bold" pitchFamily="18" charset="0"/>
              </a:rPr>
              <a:t>uno </a:t>
            </a:r>
            <a:r>
              <a:rPr lang="it-IT" b="1" dirty="0">
                <a:solidFill>
                  <a:srgbClr val="0070C0"/>
                </a:solidFill>
                <a:latin typeface="Rockwell Extra Bold" pitchFamily="18" charset="0"/>
              </a:rPr>
              <a:t>scatto fulmineo. </a:t>
            </a:r>
            <a:endParaRPr lang="it-IT" dirty="0">
              <a:solidFill>
                <a:srgbClr val="0070C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27196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Rockwell Extra Bold" pitchFamily="18" charset="0"/>
              </a:rPr>
              <a:t>Gli avannotti si nutrono di zooplancton e d’invertebrati di fondo, ma la tendenza ittiofaga si manifesta precocemente: a 4-5 cm di lunghezza iniziano a predare altri avannotti, compresi quelli della propria specie. </a:t>
            </a:r>
            <a:endParaRPr lang="it-IT" dirty="0">
              <a:solidFill>
                <a:srgbClr val="0070C0"/>
              </a:solidFill>
              <a:latin typeface="Rockwell Extra Bold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2060"/>
                </a:solidFill>
                <a:latin typeface="Rockwell Extra Bold" pitchFamily="18" charset="0"/>
              </a:rPr>
              <a:t>ALIMENTAZIONE</a:t>
            </a:r>
            <a:endParaRPr lang="it-IT" dirty="0">
              <a:solidFill>
                <a:srgbClr val="002060"/>
              </a:solidFill>
              <a:latin typeface="Rockwell Extra Bold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3120941" cy="238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498079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168</TotalTime>
  <Words>829</Words>
  <Application>Microsoft Office PowerPoint</Application>
  <PresentationFormat>Presentazione su schermo (4:3)</PresentationFormat>
  <Paragraphs>70</Paragraphs>
  <Slides>22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Concourse</vt:lpstr>
      <vt:lpstr>Il luccio</vt:lpstr>
      <vt:lpstr>DESCRIZIONE FISICA</vt:lpstr>
      <vt:lpstr>Diapositiva 3</vt:lpstr>
      <vt:lpstr>Diapositiva 4</vt:lpstr>
      <vt:lpstr>Diapositiva 5</vt:lpstr>
      <vt:lpstr>HABITAT E ABITUDINI</vt:lpstr>
      <vt:lpstr>Diapositiva 7</vt:lpstr>
      <vt:lpstr>Diapositiva 8</vt:lpstr>
      <vt:lpstr>ALIMENTAZIONE</vt:lpstr>
      <vt:lpstr>Diapositiva 10</vt:lpstr>
      <vt:lpstr>RIPRODUZIONE</vt:lpstr>
      <vt:lpstr>Diapositiva 12</vt:lpstr>
      <vt:lpstr>Diapositiva 13</vt:lpstr>
      <vt:lpstr>AZIONE DI PESCA</vt:lpstr>
      <vt:lpstr>Diapositiva 15</vt:lpstr>
      <vt:lpstr>TECNICHE E CATTURE</vt:lpstr>
      <vt:lpstr>Diapositiva 17</vt:lpstr>
      <vt:lpstr>Diapositiva 18</vt:lpstr>
      <vt:lpstr>Diapositiva 19</vt:lpstr>
      <vt:lpstr>Diapositiva 20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luccio</dc:title>
  <dc:creator>Luca</dc:creator>
  <cp:lastModifiedBy>Gigi</cp:lastModifiedBy>
  <cp:revision>20</cp:revision>
  <dcterms:created xsi:type="dcterms:W3CDTF">2012-01-25T14:24:43Z</dcterms:created>
  <dcterms:modified xsi:type="dcterms:W3CDTF">2012-01-26T13:34:03Z</dcterms:modified>
</cp:coreProperties>
</file>