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260" r:id="rId5"/>
    <p:sldId id="259" r:id="rId6"/>
    <p:sldId id="262" r:id="rId7"/>
    <p:sldId id="258"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FCDC8-E40E-4F4D-9DD7-BCA576F60152}" type="datetimeFigureOut">
              <a:rPr lang="it-IT" smtClean="0"/>
              <a:t>04/02/2012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2E74A-F8C4-4A67-B073-03D5FD0266BD}" type="slidenum">
              <a:rPr lang="it-IT" smtClean="0"/>
              <a:t>‹N›</a:t>
            </a:fld>
            <a:endParaRPr lang="it-IT"/>
          </a:p>
        </p:txBody>
      </p:sp>
    </p:spTree>
    <p:extLst>
      <p:ext uri="{BB962C8B-B14F-4D97-AF65-F5344CB8AC3E}">
        <p14:creationId xmlns:p14="http://schemas.microsoft.com/office/powerpoint/2010/main" val="152341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762E74A-F8C4-4A67-B073-03D5FD0266BD}" type="slidenum">
              <a:rPr lang="it-IT" smtClean="0"/>
              <a:t>2</a:t>
            </a:fld>
            <a:endParaRPr lang="it-IT"/>
          </a:p>
        </p:txBody>
      </p:sp>
    </p:spTree>
    <p:extLst>
      <p:ext uri="{BB962C8B-B14F-4D97-AF65-F5344CB8AC3E}">
        <p14:creationId xmlns:p14="http://schemas.microsoft.com/office/powerpoint/2010/main" val="152130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9575611-15C5-459F-B860-8332F0F38728}" type="datetimeFigureOut">
              <a:rPr lang="it-IT" smtClean="0"/>
              <a:t>04/02/2012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416412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575611-15C5-459F-B860-8332F0F38728}" type="datetimeFigureOut">
              <a:rPr lang="it-IT" smtClean="0"/>
              <a:t>04/02/2012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75849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575611-15C5-459F-B860-8332F0F38728}" type="datetimeFigureOut">
              <a:rPr lang="it-IT" smtClean="0"/>
              <a:t>04/02/2012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3064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575611-15C5-459F-B860-8332F0F38728}" type="datetimeFigureOut">
              <a:rPr lang="it-IT" smtClean="0"/>
              <a:t>04/02/2012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47085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9575611-15C5-459F-B860-8332F0F38728}" type="datetimeFigureOut">
              <a:rPr lang="it-IT" smtClean="0"/>
              <a:t>04/02/2012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411642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9575611-15C5-459F-B860-8332F0F38728}" type="datetimeFigureOut">
              <a:rPr lang="it-IT" smtClean="0"/>
              <a:t>04/02/2012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314075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9575611-15C5-459F-B860-8332F0F38728}" type="datetimeFigureOut">
              <a:rPr lang="it-IT" smtClean="0"/>
              <a:t>04/02/2012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261550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9575611-15C5-459F-B860-8332F0F38728}" type="datetimeFigureOut">
              <a:rPr lang="it-IT" smtClean="0"/>
              <a:t>04/02/2012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22001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575611-15C5-459F-B860-8332F0F38728}" type="datetimeFigureOut">
              <a:rPr lang="it-IT" smtClean="0"/>
              <a:t>04/02/2012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6242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9575611-15C5-459F-B860-8332F0F38728}" type="datetimeFigureOut">
              <a:rPr lang="it-IT" smtClean="0"/>
              <a:t>04/02/2012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211835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9575611-15C5-459F-B860-8332F0F38728}" type="datetimeFigureOut">
              <a:rPr lang="it-IT" smtClean="0"/>
              <a:t>04/02/2012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F80E53-67B4-4FCF-BE88-8BC905C92F1A}" type="slidenum">
              <a:rPr lang="it-IT" smtClean="0"/>
              <a:t>‹N›</a:t>
            </a:fld>
            <a:endParaRPr lang="it-IT"/>
          </a:p>
        </p:txBody>
      </p:sp>
    </p:spTree>
    <p:extLst>
      <p:ext uri="{BB962C8B-B14F-4D97-AF65-F5344CB8AC3E}">
        <p14:creationId xmlns:p14="http://schemas.microsoft.com/office/powerpoint/2010/main" val="265337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75611-15C5-459F-B860-8332F0F38728}" type="datetimeFigureOut">
              <a:rPr lang="it-IT" smtClean="0"/>
              <a:t>04/02/2012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80E53-67B4-4FCF-BE88-8BC905C92F1A}" type="slidenum">
              <a:rPr lang="it-IT" smtClean="0"/>
              <a:t>‹N›</a:t>
            </a:fld>
            <a:endParaRPr lang="it-IT"/>
          </a:p>
        </p:txBody>
      </p:sp>
    </p:spTree>
    <p:extLst>
      <p:ext uri="{BB962C8B-B14F-4D97-AF65-F5344CB8AC3E}">
        <p14:creationId xmlns:p14="http://schemas.microsoft.com/office/powerpoint/2010/main" val="201112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1" y="620688"/>
            <a:ext cx="5472608" cy="92333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it-IT" sz="5400" b="1" i="1" spc="100" dirty="0" smtClean="0">
                <a:ln w="18000">
                  <a:solidFill>
                    <a:srgbClr val="FFFF00"/>
                  </a:solidFill>
                  <a:prstDash val="solid"/>
                </a:ln>
                <a:solidFill>
                  <a:srgbClr val="FFFF00">
                    <a:alpha val="82000"/>
                  </a:srgbClr>
                </a:solidFill>
                <a:effectLst>
                  <a:outerShdw blurRad="38100" dist="38100" dir="2700000" algn="tl">
                    <a:srgbClr val="000000">
                      <a:alpha val="43137"/>
                    </a:srgbClr>
                  </a:outerShdw>
                </a:effectLst>
                <a:latin typeface="Comic Sans MS" pitchFamily="66" charset="0"/>
              </a:rPr>
              <a:t>IL</a:t>
            </a:r>
            <a:r>
              <a:rPr lang="it-IT" sz="5400" b="1" i="1" spc="100" dirty="0" smtClean="0">
                <a:ln w="18000">
                  <a:solidFill>
                    <a:schemeClr val="tx1"/>
                  </a:solidFill>
                  <a:prstDash val="solid"/>
                </a:ln>
                <a:solidFill>
                  <a:srgbClr val="FFFF00">
                    <a:alpha val="82000"/>
                  </a:srgbClr>
                </a:solidFill>
                <a:effectLst>
                  <a:outerShdw blurRad="38100" dist="38100" dir="2700000" algn="tl">
                    <a:srgbClr val="000000">
                      <a:alpha val="43137"/>
                    </a:srgbClr>
                  </a:outerShdw>
                </a:effectLst>
              </a:rPr>
              <a:t> </a:t>
            </a:r>
            <a:r>
              <a:rPr lang="it-IT" sz="5400" b="1" i="1" spc="100" dirty="0" smtClean="0">
                <a:ln w="18000">
                  <a:solidFill>
                    <a:srgbClr val="FFFF00"/>
                  </a:solidFill>
                  <a:prstDash val="solid"/>
                </a:ln>
                <a:solidFill>
                  <a:srgbClr val="FFFF00">
                    <a:alpha val="82000"/>
                  </a:srgbClr>
                </a:solidFill>
                <a:effectLst>
                  <a:outerShdw blurRad="38100" dist="38100" dir="2700000" algn="tl">
                    <a:srgbClr val="000000">
                      <a:alpha val="43137"/>
                    </a:srgbClr>
                  </a:outerShdw>
                </a:effectLst>
                <a:latin typeface="Comic Sans MS" pitchFamily="66" charset="0"/>
              </a:rPr>
              <a:t>CINGHIALE</a:t>
            </a:r>
            <a:endParaRPr lang="it-IT" sz="5400" b="1" i="1" cap="none" spc="100" dirty="0">
              <a:ln w="18000">
                <a:solidFill>
                  <a:srgbClr val="FFFF00"/>
                </a:solidFill>
                <a:prstDash val="solid"/>
              </a:ln>
              <a:solidFill>
                <a:srgbClr val="FFFF00">
                  <a:alpha val="82000"/>
                </a:srgbClr>
              </a:solidFill>
              <a:effectLst>
                <a:outerShdw blurRad="38100" dist="38100" dir="2700000" algn="tl">
                  <a:srgbClr val="000000">
                    <a:alpha val="43137"/>
                  </a:srgbClr>
                </a:outerShdw>
              </a:effectLst>
              <a:latin typeface="Comic Sans MS" pitchFamily="66" charset="0"/>
            </a:endParaRPr>
          </a:p>
        </p:txBody>
      </p:sp>
      <p:sp>
        <p:nvSpPr>
          <p:cNvPr id="8" name="Sottotitolo 7"/>
          <p:cNvSpPr>
            <a:spLocks noGrp="1"/>
          </p:cNvSpPr>
          <p:nvPr>
            <p:ph type="subTitle" idx="1"/>
          </p:nvPr>
        </p:nvSpPr>
        <p:spPr>
          <a:xfrm>
            <a:off x="1187624" y="3652412"/>
            <a:ext cx="7232848" cy="3088956"/>
          </a:xfrm>
        </p:spPr>
        <p:txBody>
          <a:bodyPr>
            <a:normAutofit fontScale="92500" lnSpcReduction="10000"/>
          </a:bodyPr>
          <a:lstStyle/>
          <a:p>
            <a:r>
              <a:rPr lang="it-IT" sz="2800" dirty="0" smtClean="0">
                <a:solidFill>
                  <a:schemeClr val="bg1"/>
                </a:solidFill>
                <a:latin typeface="Comic Sans MS" pitchFamily="66" charset="0"/>
              </a:rPr>
              <a:t>Il cinghiale è un mammifero della  famiglia dei Suidi.</a:t>
            </a:r>
          </a:p>
          <a:p>
            <a:r>
              <a:rPr lang="it-IT" sz="2800" dirty="0" smtClean="0">
                <a:solidFill>
                  <a:schemeClr val="bg1"/>
                </a:solidFill>
                <a:latin typeface="Comic Sans MS" pitchFamily="66" charset="0"/>
              </a:rPr>
              <a:t>Da sempre considerato al contempo una preda ambita per la sua carne ed un fiero avversario per la sua tenacia in combattimento. Solo nel corso del secolo passato ha cessato di essere una fonte di cibo di primaria importanza per l'uomo.</a:t>
            </a:r>
          </a:p>
        </p:txBody>
      </p:sp>
      <p:pic>
        <p:nvPicPr>
          <p:cNvPr id="1026" name="Picture 2" descr="http://t2.gstatic.com/images?q=tbn:ANd9GcRbGhmI_ZBlcTmiWIsHkSNthuZyDAUGnJWI_wsghtfefut0X3SG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5" y="1544017"/>
            <a:ext cx="3240360" cy="210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91880" y="1340768"/>
            <a:ext cx="5277272" cy="6120679"/>
          </a:xfrm>
        </p:spPr>
        <p:txBody>
          <a:bodyPr>
            <a:noAutofit/>
          </a:bodyPr>
          <a:lstStyle/>
          <a:p>
            <a:pPr marL="0" indent="0" algn="ctr">
              <a:buNone/>
            </a:pPr>
            <a:r>
              <a:rPr lang="it-IT" sz="2400" dirty="0" smtClean="0">
                <a:solidFill>
                  <a:schemeClr val="bg1"/>
                </a:solidFill>
                <a:latin typeface="Comic Sans MS" pitchFamily="66" charset="0"/>
              </a:rPr>
              <a:t>I cinghiali europei sono tipici abitatori dei boschi</a:t>
            </a:r>
            <a:r>
              <a:rPr lang="it-IT" sz="2400" dirty="0">
                <a:solidFill>
                  <a:schemeClr val="bg1"/>
                </a:solidFill>
                <a:latin typeface="Comic Sans MS" pitchFamily="66" charset="0"/>
              </a:rPr>
              <a:t> </a:t>
            </a:r>
            <a:r>
              <a:rPr lang="it-IT" sz="2400" dirty="0" smtClean="0">
                <a:solidFill>
                  <a:schemeClr val="bg1"/>
                </a:solidFill>
                <a:latin typeface="Comic Sans MS" pitchFamily="66" charset="0"/>
              </a:rPr>
              <a:t>ed in particolare dei querceti, mentre le sottospecie africane ed asiatiche sembrano preferire le aree aperte e paludose: in generale il cinghiale si dimostra però assai adattabile in termini di </a:t>
            </a:r>
            <a:r>
              <a:rPr lang="it-IT" sz="2400" i="1" dirty="0" smtClean="0">
                <a:solidFill>
                  <a:schemeClr val="bg1"/>
                </a:solidFill>
                <a:latin typeface="Comic Sans MS" pitchFamily="66" charset="0"/>
              </a:rPr>
              <a:t>habitat</a:t>
            </a:r>
            <a:r>
              <a:rPr lang="it-IT" sz="2400" dirty="0" smtClean="0">
                <a:solidFill>
                  <a:schemeClr val="bg1"/>
                </a:solidFill>
                <a:latin typeface="Comic Sans MS" pitchFamily="66" charset="0"/>
              </a:rPr>
              <a:t>, e colonizza praticamente ogni tipo di ambiente a disposizione. Nei territori occupati dai cinghiali deve tuttavia essere sempre presente una fonte d'acqua, dalla quale l'animale non si allontana mai molto.</a:t>
            </a:r>
            <a:endParaRPr lang="it-IT" sz="2400" dirty="0">
              <a:solidFill>
                <a:schemeClr val="bg1"/>
              </a:solidFill>
              <a:latin typeface="Comic Sans MS" pitchFamily="66" charset="0"/>
            </a:endParaRPr>
          </a:p>
        </p:txBody>
      </p:sp>
      <p:sp>
        <p:nvSpPr>
          <p:cNvPr id="4" name="Rettangolo 3"/>
          <p:cNvSpPr/>
          <p:nvPr/>
        </p:nvSpPr>
        <p:spPr>
          <a:xfrm>
            <a:off x="2047433" y="260648"/>
            <a:ext cx="4801874" cy="1754326"/>
          </a:xfrm>
          <a:prstGeom prst="rect">
            <a:avLst/>
          </a:prstGeom>
          <a:noFill/>
        </p:spPr>
        <p:txBody>
          <a:bodyPr wrap="square" lIns="91440" tIns="45720" rIns="91440" bIns="45720">
            <a:spAutoFit/>
          </a:bodyPr>
          <a:lstStyle/>
          <a:p>
            <a:pPr algn="ctr"/>
            <a:r>
              <a:rPr lang="it-IT" sz="5400" b="1" i="1"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HABITAT</a:t>
            </a:r>
          </a:p>
          <a:p>
            <a:pPr algn="ctr"/>
            <a:endParaRPr lang="it-IT"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2952328" cy="2560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256933"/>
            <a:ext cx="8229600" cy="4525963"/>
          </a:xfrm>
        </p:spPr>
        <p:txBody>
          <a:bodyPr>
            <a:normAutofit fontScale="62500" lnSpcReduction="20000"/>
          </a:bodyPr>
          <a:lstStyle/>
          <a:p>
            <a:pPr marL="0" indent="0" algn="just">
              <a:buNone/>
            </a:pPr>
            <a:r>
              <a:rPr lang="it-IT" dirty="0" smtClean="0">
                <a:solidFill>
                  <a:schemeClr val="bg1"/>
                </a:solidFill>
                <a:latin typeface="Comic Sans MS" pitchFamily="66" charset="0"/>
              </a:rPr>
              <a:t>Il cinghiale ha costituzione massiccia, con corpo squadrato e zampe piuttosto corte e sottili: ciascun piede è dotato di quattro zoccoli. Nonostante le piccole zampe, il cinghiale si muove piuttosto velocemente, solitamente al trotto.</a:t>
            </a:r>
          </a:p>
          <a:p>
            <a:pPr marL="0" indent="0" algn="just">
              <a:buNone/>
            </a:pPr>
            <a:r>
              <a:rPr lang="it-IT" dirty="0" smtClean="0">
                <a:solidFill>
                  <a:schemeClr val="bg1"/>
                </a:solidFill>
                <a:latin typeface="Comic Sans MS" pitchFamily="66" charset="0"/>
              </a:rPr>
              <a:t>La coda è pendula ed interamente ricoperta di setole. L'animale la agita nervosamente quando è infastidito od irritato. </a:t>
            </a:r>
          </a:p>
          <a:p>
            <a:pPr marL="0" indent="0" algn="just">
              <a:buNone/>
            </a:pPr>
            <a:r>
              <a:rPr lang="it-IT" dirty="0" smtClean="0">
                <a:solidFill>
                  <a:schemeClr val="bg1"/>
                </a:solidFill>
                <a:latin typeface="Comic Sans MS" pitchFamily="66" charset="0"/>
              </a:rPr>
              <a:t>La testa è grande e massiccia, dotata di un lungo muso conico che termina in un grugno. Il grugno del cinghiale possiede inoltre una grande sensibilità tattile ed olfattiva. </a:t>
            </a:r>
          </a:p>
          <a:p>
            <a:pPr marL="0" indent="0" algn="just">
              <a:buNone/>
            </a:pPr>
            <a:r>
              <a:rPr lang="it-IT" dirty="0" smtClean="0">
                <a:solidFill>
                  <a:schemeClr val="bg1"/>
                </a:solidFill>
                <a:latin typeface="Comic Sans MS" pitchFamily="66" charset="0"/>
              </a:rPr>
              <a:t>La dentatura del cinghiale si compone di 44 denti. Sono però i canini, spesso chiamati erroneamente zanne, la caratteristica principale del cinghiale, quella che per prima risalta nell'immaginario collettivo. Si tratta di denti a crescita continua, hanno dimensioni tali da </a:t>
            </a:r>
            <a:r>
              <a:rPr lang="it-IT" dirty="0" err="1" smtClean="0">
                <a:solidFill>
                  <a:schemeClr val="bg1"/>
                </a:solidFill>
                <a:latin typeface="Comic Sans MS" pitchFamily="66" charset="0"/>
              </a:rPr>
              <a:t>protudere</a:t>
            </a:r>
            <a:r>
              <a:rPr lang="it-IT" dirty="0" smtClean="0">
                <a:solidFill>
                  <a:schemeClr val="bg1"/>
                </a:solidFill>
                <a:latin typeface="Comic Sans MS" pitchFamily="66" charset="0"/>
              </a:rPr>
              <a:t> al di fuori della bocca incurvandosi verso l’alto. </a:t>
            </a:r>
          </a:p>
          <a:p>
            <a:pPr marL="0" indent="0" algn="just">
              <a:buNone/>
            </a:pPr>
            <a:r>
              <a:rPr lang="it-IT" dirty="0" smtClean="0">
                <a:solidFill>
                  <a:schemeClr val="bg1"/>
                </a:solidFill>
                <a:latin typeface="Comic Sans MS" pitchFamily="66" charset="0"/>
              </a:rPr>
              <a:t>La pelle è molto spessa e poco vascolarizzata: essa costituisce una vera e propria corazza, che rende l'animale virtualmente immune alle punture d'insetto ed alle piante spinose del sottobosco.</a:t>
            </a:r>
          </a:p>
          <a:p>
            <a:pPr algn="just"/>
            <a:endParaRPr lang="it-IT" dirty="0">
              <a:solidFill>
                <a:schemeClr val="bg1"/>
              </a:solidFill>
            </a:endParaRPr>
          </a:p>
        </p:txBody>
      </p:sp>
      <p:sp>
        <p:nvSpPr>
          <p:cNvPr id="4" name="Rettangolo 3"/>
          <p:cNvSpPr/>
          <p:nvPr/>
        </p:nvSpPr>
        <p:spPr>
          <a:xfrm>
            <a:off x="2633304" y="332656"/>
            <a:ext cx="3581430" cy="923330"/>
          </a:xfrm>
          <a:prstGeom prst="rect">
            <a:avLst/>
          </a:prstGeom>
          <a:noFill/>
        </p:spPr>
        <p:txBody>
          <a:bodyPr wrap="none" lIns="91440" tIns="45720" rIns="91440" bIns="45720">
            <a:spAutoFit/>
          </a:bodyPr>
          <a:lstStyle/>
          <a:p>
            <a:pPr algn="ctr"/>
            <a:r>
              <a:rPr lang="it-IT" sz="5400" b="1" i="1"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ASPETTO</a:t>
            </a:r>
            <a:endParaRPr lang="it-IT" sz="5400" b="1" i="1"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spTree>
    <p:extLst>
      <p:ext uri="{BB962C8B-B14F-4D97-AF65-F5344CB8AC3E}">
        <p14:creationId xmlns:p14="http://schemas.microsoft.com/office/powerpoint/2010/main" val="224130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32" y="1340768"/>
            <a:ext cx="8619891" cy="491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152561" y="548680"/>
            <a:ext cx="6785832" cy="584775"/>
          </a:xfrm>
          <a:prstGeom prst="rect">
            <a:avLst/>
          </a:prstGeom>
          <a:noFill/>
        </p:spPr>
        <p:txBody>
          <a:bodyPr wrap="none" lIns="91440" tIns="45720" rIns="91440" bIns="45720">
            <a:spAutoFit/>
          </a:bodyPr>
          <a:lstStyle/>
          <a:p>
            <a:pPr algn="ctr"/>
            <a:r>
              <a:rPr lang="it-IT" sz="3200" b="1" i="1"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…SCHELETRO DEL CINGHIALE</a:t>
            </a:r>
            <a:endParaRPr lang="it-IT" sz="3200" b="1" i="1"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spTree>
    <p:extLst>
      <p:ext uri="{BB962C8B-B14F-4D97-AF65-F5344CB8AC3E}">
        <p14:creationId xmlns:p14="http://schemas.microsoft.com/office/powerpoint/2010/main" val="22884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2836912"/>
          </a:xfrm>
        </p:spPr>
        <p:txBody>
          <a:bodyPr>
            <a:normAutofit/>
          </a:bodyPr>
          <a:lstStyle/>
          <a:p>
            <a:pPr marL="0" indent="0" algn="ctr">
              <a:buNone/>
            </a:pPr>
            <a:r>
              <a:rPr lang="it-IT" sz="2000" dirty="0" smtClean="0">
                <a:solidFill>
                  <a:schemeClr val="bg1"/>
                </a:solidFill>
                <a:effectLst/>
                <a:latin typeface="Comic Sans MS" pitchFamily="66" charset="0"/>
                <a:ea typeface="Times New Roman"/>
              </a:rPr>
              <a:t>Si tratta di animali dalle abitudini crepuscolari e notturne: durante </a:t>
            </a:r>
            <a:r>
              <a:rPr lang="it-IT" sz="2000" dirty="0" smtClean="0">
                <a:effectLst/>
                <a:latin typeface="Comic Sans MS" pitchFamily="66" charset="0"/>
                <a:ea typeface="Times New Roman"/>
              </a:rPr>
              <a:t>il </a:t>
            </a:r>
            <a:r>
              <a:rPr lang="it-IT" sz="2000" dirty="0" smtClean="0">
                <a:solidFill>
                  <a:schemeClr val="bg1"/>
                </a:solidFill>
                <a:effectLst/>
                <a:latin typeface="Comic Sans MS" pitchFamily="66" charset="0"/>
                <a:ea typeface="Times New Roman"/>
              </a:rPr>
              <a:t>giorno, i cinghiali riposano distesi in buche nel terreno che essi stessi scavano. Durante l'inverno, tali buche vengono spesso imbottite con frasche e foglie secche. </a:t>
            </a:r>
            <a:r>
              <a:rPr lang="it-IT" sz="2000" dirty="0" smtClean="0">
                <a:solidFill>
                  <a:schemeClr val="bg1"/>
                </a:solidFill>
                <a:latin typeface="Comic Sans MS" pitchFamily="66" charset="0"/>
                <a:ea typeface="Times New Roman"/>
              </a:rPr>
              <a:t> </a:t>
            </a:r>
          </a:p>
          <a:p>
            <a:pPr marL="0" indent="0" algn="ctr">
              <a:buNone/>
            </a:pPr>
            <a:r>
              <a:rPr lang="it-IT" sz="2000" dirty="0" smtClean="0">
                <a:solidFill>
                  <a:schemeClr val="bg1"/>
                </a:solidFill>
                <a:effectLst/>
                <a:latin typeface="Comic Sans MS" pitchFamily="66" charset="0"/>
                <a:ea typeface="Times New Roman"/>
              </a:rPr>
              <a:t>I cinghiali sono animali sociali, che vivono in gruppi </a:t>
            </a:r>
          </a:p>
          <a:p>
            <a:pPr marL="0" indent="0" algn="ctr">
              <a:lnSpc>
                <a:spcPct val="115000"/>
              </a:lnSpc>
              <a:spcAft>
                <a:spcPts val="1000"/>
              </a:spcAft>
              <a:buNone/>
            </a:pPr>
            <a:r>
              <a:rPr lang="it-IT" sz="2000" dirty="0">
                <a:solidFill>
                  <a:schemeClr val="bg1"/>
                </a:solidFill>
                <a:latin typeface="Comic Sans MS" pitchFamily="66" charset="0"/>
                <a:ea typeface="Calibri"/>
                <a:cs typeface="Times New Roman"/>
              </a:rPr>
              <a:t>Nonostante la credenza popolare, che vede il cinghiale come un animale sudicio, si tratta di animali che curano molto la loro </a:t>
            </a:r>
            <a:r>
              <a:rPr lang="it-IT" sz="2000" dirty="0" smtClean="0">
                <a:solidFill>
                  <a:schemeClr val="bg1"/>
                </a:solidFill>
                <a:latin typeface="Comic Sans MS" pitchFamily="66" charset="0"/>
                <a:ea typeface="Calibri"/>
                <a:cs typeface="Times New Roman"/>
              </a:rPr>
              <a:t>igiene</a:t>
            </a:r>
            <a:r>
              <a:rPr lang="it-IT" sz="2600" dirty="0" smtClean="0">
                <a:solidFill>
                  <a:schemeClr val="bg1"/>
                </a:solidFill>
                <a:latin typeface="Comic Sans MS" pitchFamily="66" charset="0"/>
                <a:ea typeface="Calibri"/>
                <a:cs typeface="Times New Roman"/>
              </a:rPr>
              <a:t>.</a:t>
            </a:r>
            <a:endParaRPr lang="it-IT" sz="2600" dirty="0">
              <a:solidFill>
                <a:schemeClr val="bg1"/>
              </a:solidFill>
              <a:latin typeface="Comic Sans MS" pitchFamily="66" charset="0"/>
              <a:ea typeface="Calibri"/>
              <a:cs typeface="Times New Roman"/>
            </a:endParaRPr>
          </a:p>
          <a:p>
            <a:endParaRPr lang="it-IT" dirty="0">
              <a:solidFill>
                <a:schemeClr val="bg1"/>
              </a:solidFill>
            </a:endParaRPr>
          </a:p>
        </p:txBody>
      </p:sp>
      <p:sp>
        <p:nvSpPr>
          <p:cNvPr id="4" name="Rettangolo 3"/>
          <p:cNvSpPr/>
          <p:nvPr/>
        </p:nvSpPr>
        <p:spPr>
          <a:xfrm>
            <a:off x="2123728" y="332656"/>
            <a:ext cx="4432624" cy="923330"/>
          </a:xfrm>
          <a:prstGeom prst="rect">
            <a:avLst/>
          </a:prstGeom>
          <a:noFill/>
        </p:spPr>
        <p:txBody>
          <a:bodyPr wrap="none" lIns="91440" tIns="45720" rIns="91440" bIns="45720">
            <a:spAutoFit/>
          </a:bodyPr>
          <a:lstStyle/>
          <a:p>
            <a:pPr algn="ctr"/>
            <a:r>
              <a:rPr lang="it-IT" sz="5400" b="1" i="1"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ABITUDINI</a:t>
            </a:r>
            <a:endParaRPr lang="it-IT" sz="5400" b="1" i="1"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761" y="4293096"/>
            <a:ext cx="4072439" cy="20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0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27984" y="1255986"/>
            <a:ext cx="4186808" cy="5485382"/>
          </a:xfrm>
        </p:spPr>
        <p:txBody>
          <a:bodyPr>
            <a:normAutofit fontScale="92500" lnSpcReduction="10000"/>
          </a:bodyPr>
          <a:lstStyle/>
          <a:p>
            <a:pPr marL="0" indent="0" algn="just">
              <a:buNone/>
            </a:pPr>
            <a:r>
              <a:rPr lang="it-IT" sz="2800" dirty="0">
                <a:solidFill>
                  <a:schemeClr val="bg1"/>
                </a:solidFill>
                <a:latin typeface="Comic Sans MS" pitchFamily="66" charset="0"/>
              </a:rPr>
              <a:t>Si tratta di animali dalla dieta onnivora e molto </a:t>
            </a:r>
            <a:r>
              <a:rPr lang="it-IT" sz="2800" dirty="0" smtClean="0">
                <a:solidFill>
                  <a:schemeClr val="bg1"/>
                </a:solidFill>
                <a:latin typeface="Comic Sans MS" pitchFamily="66" charset="0"/>
              </a:rPr>
              <a:t>varia. Pur nutrendosi principalmente </a:t>
            </a:r>
            <a:r>
              <a:rPr lang="it-IT" sz="2800" dirty="0">
                <a:solidFill>
                  <a:schemeClr val="bg1"/>
                </a:solidFill>
                <a:latin typeface="Comic Sans MS" pitchFamily="66" charset="0"/>
              </a:rPr>
              <a:t>di materiale vegetale, come ghiande, frutti, </a:t>
            </a:r>
            <a:r>
              <a:rPr lang="it-IT" sz="2800" dirty="0" smtClean="0">
                <a:solidFill>
                  <a:schemeClr val="bg1"/>
                </a:solidFill>
                <a:latin typeface="Comic Sans MS" pitchFamily="66" charset="0"/>
              </a:rPr>
              <a:t>radici e funghi </a:t>
            </a:r>
            <a:r>
              <a:rPr lang="it-IT" sz="2800" dirty="0">
                <a:solidFill>
                  <a:schemeClr val="bg1"/>
                </a:solidFill>
                <a:latin typeface="Comic Sans MS" pitchFamily="66" charset="0"/>
              </a:rPr>
              <a:t>il cinghiale non disdegna di integrare di tanto in tanto la propria dieta con materiale di origine animale, come insetti ed altri invertebrati, uova e talvolta anche carne e </a:t>
            </a:r>
            <a:r>
              <a:rPr lang="it-IT" sz="2800" dirty="0" smtClean="0">
                <a:solidFill>
                  <a:schemeClr val="bg1"/>
                </a:solidFill>
                <a:latin typeface="Comic Sans MS" pitchFamily="66" charset="0"/>
              </a:rPr>
              <a:t>pesce.</a:t>
            </a:r>
            <a:endParaRPr lang="it-IT" sz="2800" dirty="0">
              <a:solidFill>
                <a:schemeClr val="bg1"/>
              </a:solidFill>
              <a:latin typeface="Comic Sans MS" pitchFamily="66" charset="0"/>
            </a:endParaRPr>
          </a:p>
        </p:txBody>
      </p:sp>
      <p:sp>
        <p:nvSpPr>
          <p:cNvPr id="4" name="Rettangolo 3"/>
          <p:cNvSpPr/>
          <p:nvPr/>
        </p:nvSpPr>
        <p:spPr>
          <a:xfrm>
            <a:off x="1043608" y="332656"/>
            <a:ext cx="6620723" cy="923330"/>
          </a:xfrm>
          <a:prstGeom prst="rect">
            <a:avLst/>
          </a:prstGeom>
          <a:noFill/>
        </p:spPr>
        <p:txBody>
          <a:bodyPr wrap="none" lIns="91440" tIns="45720" rIns="91440" bIns="45720">
            <a:spAutoFit/>
          </a:bodyPr>
          <a:lstStyle/>
          <a:p>
            <a:pPr algn="ctr"/>
            <a:r>
              <a:rPr lang="it-IT" sz="5400" b="1" i="1"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ALIMENTAZIONE</a:t>
            </a:r>
            <a:endParaRPr lang="it-IT" sz="5400" b="1" i="1"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34" y="1255986"/>
            <a:ext cx="4139952" cy="551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7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circle(in)">
                                      <p:cBhvr>
                                        <p:cTn id="18"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4762872" cy="3556992"/>
          </a:xfrm>
        </p:spPr>
        <p:txBody>
          <a:bodyPr>
            <a:normAutofit fontScale="85000" lnSpcReduction="20000"/>
          </a:bodyPr>
          <a:lstStyle/>
          <a:p>
            <a:pPr marL="0" indent="0">
              <a:buNone/>
            </a:pPr>
            <a:r>
              <a:rPr lang="it-IT" sz="2400" dirty="0" smtClean="0">
                <a:solidFill>
                  <a:schemeClr val="bg1"/>
                </a:solidFill>
                <a:latin typeface="Comic Sans MS" pitchFamily="66" charset="0"/>
              </a:rPr>
              <a:t>La gestazione dura fino a cinque mesi. </a:t>
            </a:r>
            <a:r>
              <a:rPr lang="it-IT" sz="2400" dirty="0">
                <a:solidFill>
                  <a:schemeClr val="bg1"/>
                </a:solidFill>
                <a:latin typeface="Comic Sans MS" pitchFamily="66" charset="0"/>
              </a:rPr>
              <a:t>I</a:t>
            </a:r>
            <a:r>
              <a:rPr lang="it-IT" sz="2400" dirty="0" smtClean="0">
                <a:solidFill>
                  <a:schemeClr val="bg1"/>
                </a:solidFill>
                <a:latin typeface="Comic Sans MS" pitchFamily="66" charset="0"/>
              </a:rPr>
              <a:t>n prossimità del parto, la femmina si isola dal resto del gruppo per costruirsi una tana nel folto della vegetazione. In questa tana vengono dati alla luce i cuccioli, che sono in numero variabile da tre a dodici per ciascuna cucciolata. Alla nascita, i piccoli hanno gli occhi aperti e si affannano nella ricerca di uno dei dodici capezzoli materni. In caso di cucciolate particolarmente abbondanti, i cinghialetti più deboli sono perciò destinati a morire.</a:t>
            </a:r>
          </a:p>
          <a:p>
            <a:pPr marL="0" indent="0">
              <a:buNone/>
            </a:pPr>
            <a:endParaRPr lang="it-IT" sz="2400" dirty="0">
              <a:solidFill>
                <a:schemeClr val="bg1"/>
              </a:solidFill>
              <a:latin typeface="Comic Sans MS" pitchFamily="66" charset="0"/>
            </a:endParaRPr>
          </a:p>
        </p:txBody>
      </p:sp>
      <p:sp>
        <p:nvSpPr>
          <p:cNvPr id="4" name="Rettangolo 3"/>
          <p:cNvSpPr/>
          <p:nvPr/>
        </p:nvSpPr>
        <p:spPr>
          <a:xfrm>
            <a:off x="1597536" y="404664"/>
            <a:ext cx="5944256" cy="923330"/>
          </a:xfrm>
          <a:prstGeom prst="rect">
            <a:avLst/>
          </a:prstGeom>
          <a:noFill/>
        </p:spPr>
        <p:txBody>
          <a:bodyPr wrap="none" lIns="91440" tIns="45720" rIns="91440" bIns="45720">
            <a:spAutoFit/>
          </a:bodyPr>
          <a:lstStyle/>
          <a:p>
            <a:pPr algn="ctr"/>
            <a:r>
              <a:rPr lang="it-IT" sz="5400" b="1" i="1"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RIPRODUZIONE</a:t>
            </a:r>
            <a:endParaRPr lang="it-IT" sz="5400" b="1" i="1"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015" y="3212976"/>
            <a:ext cx="4058333" cy="276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4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in)">
                                      <p:cBhvr>
                                        <p:cTn id="19"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5948" y="260648"/>
            <a:ext cx="9075440" cy="1938992"/>
          </a:xfrm>
          <a:prstGeom prst="rect">
            <a:avLst/>
          </a:prstGeom>
          <a:noFill/>
        </p:spPr>
        <p:txBody>
          <a:bodyPr wrap="square" lIns="91440" tIns="45720" rIns="91440" bIns="45720">
            <a:spAutoFit/>
          </a:bodyPr>
          <a:lstStyle/>
          <a:p>
            <a:pPr algn="ctr"/>
            <a:r>
              <a:rPr lang="it-IT" sz="6000" b="1" i="1" u="sng" cap="none" spc="100" dirty="0" smtClean="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rPr>
              <a:t>GABRIELE CECCARELLI</a:t>
            </a:r>
            <a:endParaRPr lang="it-IT" sz="6000" b="1" i="1" u="sng" cap="none" spc="100" dirty="0">
              <a:ln w="18000">
                <a:solidFill>
                  <a:srgbClr val="FFFF00"/>
                </a:solidFill>
                <a:prstDash val="solid"/>
              </a:ln>
              <a:solidFill>
                <a:srgbClr val="FFFF00">
                  <a:alpha val="50000"/>
                </a:srgbClr>
              </a:solidFill>
              <a:effectLst>
                <a:outerShdw blurRad="25000" dist="20000" dir="16020000" algn="tl">
                  <a:schemeClr val="accent1">
                    <a:satMod val="200000"/>
                    <a:shade val="1000"/>
                    <a:alpha val="60000"/>
                  </a:schemeClr>
                </a:outerShdw>
              </a:effectLst>
              <a:latin typeface="Comic Sans MS"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28248"/>
            <a:ext cx="48482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6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548</Words>
  <Application>Microsoft Office PowerPoint</Application>
  <PresentationFormat>Presentazione su schermo (4:3)</PresentationFormat>
  <Paragraphs>22</Paragraphs>
  <Slides>8</Slides>
  <Notes>1</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14</cp:revision>
  <dcterms:created xsi:type="dcterms:W3CDTF">2012-02-04T10:57:35Z</dcterms:created>
  <dcterms:modified xsi:type="dcterms:W3CDTF">2012-02-04T14:00:42Z</dcterms:modified>
</cp:coreProperties>
</file>