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2"/>
  </p:notesMasterIdLst>
  <p:sldIdLst>
    <p:sldId id="256" r:id="rId2"/>
    <p:sldId id="257" r:id="rId3"/>
    <p:sldId id="265" r:id="rId4"/>
    <p:sldId id="258" r:id="rId5"/>
    <p:sldId id="259" r:id="rId6"/>
    <p:sldId id="264" r:id="rId7"/>
    <p:sldId id="261" r:id="rId8"/>
    <p:sldId id="263" r:id="rId9"/>
    <p:sldId id="260" r:id="rId10"/>
    <p:sldId id="262"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76" autoAdjust="0"/>
  </p:normalViewPr>
  <p:slideViewPr>
    <p:cSldViewPr>
      <p:cViewPr varScale="1">
        <p:scale>
          <a:sx n="87" d="100"/>
          <a:sy n="87" d="100"/>
        </p:scale>
        <p:origin x="-10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69FE1-8DF2-4204-AAD2-A57D193D7160}" type="datetimeFigureOut">
              <a:rPr lang="it-IT" smtClean="0"/>
              <a:t>07/01/2013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EE2F6-3F29-4628-90BC-9F44FDB65201}" type="slidenum">
              <a:rPr lang="it-IT" smtClean="0"/>
              <a:t>‹N›</a:t>
            </a:fld>
            <a:endParaRPr lang="it-IT"/>
          </a:p>
        </p:txBody>
      </p:sp>
    </p:spTree>
    <p:extLst>
      <p:ext uri="{BB962C8B-B14F-4D97-AF65-F5344CB8AC3E}">
        <p14:creationId xmlns:p14="http://schemas.microsoft.com/office/powerpoint/2010/main" val="170548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7EE2F6-3F29-4628-90BC-9F44FDB65201}" type="slidenum">
              <a:rPr lang="it-IT" smtClean="0"/>
              <a:t>1</a:t>
            </a:fld>
            <a:endParaRPr lang="it-IT"/>
          </a:p>
        </p:txBody>
      </p:sp>
    </p:spTree>
    <p:extLst>
      <p:ext uri="{BB962C8B-B14F-4D97-AF65-F5344CB8AC3E}">
        <p14:creationId xmlns:p14="http://schemas.microsoft.com/office/powerpoint/2010/main" val="93139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7EE2F6-3F29-4628-90BC-9F44FDB65201}" type="slidenum">
              <a:rPr lang="it-IT" smtClean="0"/>
              <a:t>2</a:t>
            </a:fld>
            <a:endParaRPr lang="it-IT"/>
          </a:p>
        </p:txBody>
      </p:sp>
    </p:spTree>
    <p:extLst>
      <p:ext uri="{BB962C8B-B14F-4D97-AF65-F5344CB8AC3E}">
        <p14:creationId xmlns:p14="http://schemas.microsoft.com/office/powerpoint/2010/main" val="82023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Arrotonda angolo diagonale rettangolo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o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0" name="Segnaposto data 9"/>
          <p:cNvSpPr>
            <a:spLocks noGrp="1"/>
          </p:cNvSpPr>
          <p:nvPr>
            <p:ph type="dt" sz="half" idx="10"/>
          </p:nvPr>
        </p:nvSpPr>
        <p:spPr>
          <a:xfrm>
            <a:off x="5562600" y="6509004"/>
            <a:ext cx="3002280" cy="274320"/>
          </a:xfrm>
        </p:spPr>
        <p:txBody>
          <a:bodyPr vert="horz" rtlCol="0"/>
          <a:lstStyle>
            <a:extLst/>
          </a:lstStyle>
          <a:p>
            <a:fld id="{B3302EC2-0B6F-4B25-BBDD-C6F7E3111516}" type="datetimeFigureOut">
              <a:rPr lang="it-IT" smtClean="0"/>
              <a:t>07/01/2013</a:t>
            </a:fld>
            <a:endParaRPr lang="it-IT"/>
          </a:p>
        </p:txBody>
      </p:sp>
      <p:sp>
        <p:nvSpPr>
          <p:cNvPr id="11" name="Segnaposto numero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0E2E3BE-4CC4-4838-AEF2-2A9DE2AB7ED8}" type="slidenum">
              <a:rPr lang="it-IT" smtClean="0"/>
              <a:t>‹N›</a:t>
            </a:fld>
            <a:endParaRPr lang="it-IT"/>
          </a:p>
        </p:txBody>
      </p:sp>
      <p:sp>
        <p:nvSpPr>
          <p:cNvPr id="12" name="Segnaposto piè di pagina 11"/>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0E2E3BE-4CC4-4838-AEF2-2A9DE2AB7ED8}"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0E2E3BE-4CC4-4838-AEF2-2A9DE2AB7ED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0E2E3BE-4CC4-4838-AEF2-2A9DE2AB7ED8}"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7" name="Rettango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a:xfrm>
            <a:off x="5562600" y="6513670"/>
            <a:ext cx="3002280" cy="274320"/>
          </a:xfrm>
        </p:spPr>
        <p:txBody>
          <a:bodyPr vert="horz" rtlCol="0"/>
          <a:lstStyle>
            <a:extLst/>
          </a:lstStyle>
          <a:p>
            <a:fld id="{B3302EC2-0B6F-4B25-BBDD-C6F7E3111516}" type="datetimeFigureOut">
              <a:rPr lang="it-IT" smtClean="0"/>
              <a:t>07/01/2013</a:t>
            </a:fld>
            <a:endParaRPr lang="it-IT"/>
          </a:p>
        </p:txBody>
      </p:sp>
      <p:sp>
        <p:nvSpPr>
          <p:cNvPr id="9" name="Segnaposto numero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0E2E3BE-4CC4-4838-AEF2-2A9DE2AB7ED8}" type="slidenum">
              <a:rPr lang="it-IT" smtClean="0"/>
              <a:t>‹N›</a:t>
            </a:fld>
            <a:endParaRPr lang="it-IT"/>
          </a:p>
        </p:txBody>
      </p:sp>
      <p:sp>
        <p:nvSpPr>
          <p:cNvPr id="10" name="Segnaposto piè di pagina 9"/>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a:xfrm>
            <a:off x="8641080" y="6514568"/>
            <a:ext cx="464288" cy="274320"/>
          </a:xfrm>
        </p:spPr>
        <p:txBody>
          <a:bodyPr/>
          <a:lstStyle>
            <a:extLst/>
          </a:lstStyle>
          <a:p>
            <a:fld id="{30E2E3BE-4CC4-4838-AEF2-2A9DE2AB7ED8}" type="slidenum">
              <a:rPr lang="it-IT" smtClean="0"/>
              <a:t>‹N›</a:t>
            </a:fld>
            <a:endParaRPr lang="it-IT"/>
          </a:p>
        </p:txBody>
      </p:sp>
      <p:sp>
        <p:nvSpPr>
          <p:cNvPr id="10" name="Rettango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ttango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olo 1"/>
          <p:cNvSpPr>
            <a:spLocks noGrp="1"/>
          </p:cNvSpPr>
          <p:nvPr>
            <p:ph type="title"/>
          </p:nvPr>
        </p:nvSpPr>
        <p:spPr>
          <a:xfrm>
            <a:off x="457200" y="251948"/>
            <a:ext cx="8229600"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a:xfrm>
            <a:off x="8641080" y="6514568"/>
            <a:ext cx="464288" cy="274320"/>
          </a:xfrm>
        </p:spPr>
        <p:txBody>
          <a:bodyPr/>
          <a:lstStyle>
            <a:extLst/>
          </a:lstStyle>
          <a:p>
            <a:fld id="{30E2E3BE-4CC4-4838-AEF2-2A9DE2AB7ED8}"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218"/>
            <a:ext cx="8229600"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30E2E3BE-4CC4-4838-AEF2-2A9DE2AB7ED8}" type="slidenum">
              <a:rPr lang="it-IT" smtClean="0"/>
              <a:t>‹N›</a:t>
            </a:fld>
            <a:endParaRPr lang="it-IT"/>
          </a:p>
        </p:txBody>
      </p:sp>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B3302EC2-0B6F-4B25-BBDD-C6F7E3111516}" type="datetimeFigureOut">
              <a:rPr lang="it-IT" smtClean="0"/>
              <a:t>07/01/2013</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30E2E3BE-4CC4-4838-AEF2-2A9DE2AB7ED8}"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8" name="Rettango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963136" y="304800"/>
            <a:ext cx="3931920" cy="762000"/>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9" name="Segnaposto data 8"/>
          <p:cNvSpPr>
            <a:spLocks noGrp="1"/>
          </p:cNvSpPr>
          <p:nvPr>
            <p:ph type="dt" sz="half" idx="10"/>
          </p:nvPr>
        </p:nvSpPr>
        <p:spPr>
          <a:xfrm>
            <a:off x="5562600" y="6513670"/>
            <a:ext cx="3002280" cy="274320"/>
          </a:xfrm>
        </p:spPr>
        <p:txBody>
          <a:bodyPr vert="horz" rtlCol="0"/>
          <a:lstStyle>
            <a:extLst/>
          </a:lstStyle>
          <a:p>
            <a:fld id="{B3302EC2-0B6F-4B25-BBDD-C6F7E3111516}" type="datetimeFigureOut">
              <a:rPr lang="it-IT" smtClean="0"/>
              <a:t>07/01/2013</a:t>
            </a:fld>
            <a:endParaRPr lang="it-IT"/>
          </a:p>
        </p:txBody>
      </p:sp>
      <p:sp>
        <p:nvSpPr>
          <p:cNvPr id="10" name="Segnaposto numero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0E2E3BE-4CC4-4838-AEF2-2A9DE2AB7ED8}" type="slidenum">
              <a:rPr lang="it-IT" smtClean="0"/>
              <a:t>‹N›</a:t>
            </a:fld>
            <a:endParaRPr lang="it-IT"/>
          </a:p>
        </p:txBody>
      </p:sp>
      <p:sp>
        <p:nvSpPr>
          <p:cNvPr id="11" name="Segnaposto piè di pagina 10"/>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8" name="Segnaposto data 7"/>
          <p:cNvSpPr>
            <a:spLocks noGrp="1"/>
          </p:cNvSpPr>
          <p:nvPr>
            <p:ph type="dt" sz="half" idx="10"/>
          </p:nvPr>
        </p:nvSpPr>
        <p:spPr>
          <a:xfrm>
            <a:off x="5562600" y="6509004"/>
            <a:ext cx="3002280" cy="274320"/>
          </a:xfrm>
        </p:spPr>
        <p:txBody>
          <a:bodyPr vert="horz" rtlCol="0"/>
          <a:lstStyle>
            <a:extLst/>
          </a:lstStyle>
          <a:p>
            <a:fld id="{B3302EC2-0B6F-4B25-BBDD-C6F7E3111516}" type="datetimeFigureOut">
              <a:rPr lang="it-IT" smtClean="0"/>
              <a:t>07/01/2013</a:t>
            </a:fld>
            <a:endParaRPr lang="it-IT"/>
          </a:p>
        </p:txBody>
      </p:sp>
      <p:sp>
        <p:nvSpPr>
          <p:cNvPr id="9" name="Segnaposto numero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0E2E3BE-4CC4-4838-AEF2-2A9DE2AB7ED8}" type="slidenum">
              <a:rPr lang="it-IT" smtClean="0"/>
              <a:t>‹N›</a:t>
            </a:fld>
            <a:endParaRPr lang="it-IT"/>
          </a:p>
        </p:txBody>
      </p:sp>
      <p:sp>
        <p:nvSpPr>
          <p:cNvPr id="10" name="Segnaposto piè di pagina 9"/>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piè di pa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t-IT"/>
          </a:p>
        </p:txBody>
      </p:sp>
      <p:sp>
        <p:nvSpPr>
          <p:cNvPr id="14" name="Segnaposto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3302EC2-0B6F-4B25-BBDD-C6F7E3111516}" type="datetimeFigureOut">
              <a:rPr lang="it-IT" smtClean="0"/>
              <a:t>07/01/2013</a:t>
            </a:fld>
            <a:endParaRPr lang="it-IT"/>
          </a:p>
        </p:txBody>
      </p:sp>
      <p:sp>
        <p:nvSpPr>
          <p:cNvPr id="23" name="Segnaposto numero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0E2E3BE-4CC4-4838-AEF2-2A9DE2AB7ED8}" type="slidenum">
              <a:rPr lang="it-IT" smtClean="0"/>
              <a:t>‹N›</a:t>
            </a:fld>
            <a:endParaRPr lang="it-IT"/>
          </a:p>
        </p:txBody>
      </p:sp>
      <p:sp>
        <p:nvSpPr>
          <p:cNvPr id="22" name="Segnaposto tito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548681"/>
            <a:ext cx="7630616" cy="2088231"/>
          </a:xfrm>
        </p:spPr>
        <p:txBody>
          <a:bodyPr>
            <a:normAutofit/>
          </a:bodyPr>
          <a:lstStyle/>
          <a:p>
            <a:r>
              <a:rPr lang="it-IT" sz="3600" dirty="0" smtClean="0"/>
              <a:t>SATELLITE EUROPA</a:t>
            </a:r>
            <a:endParaRPr lang="it-IT" sz="3600" dirty="0"/>
          </a:p>
        </p:txBody>
      </p:sp>
      <p:sp>
        <p:nvSpPr>
          <p:cNvPr id="3" name="Sottotitolo 2"/>
          <p:cNvSpPr>
            <a:spLocks noGrp="1"/>
          </p:cNvSpPr>
          <p:nvPr>
            <p:ph type="subTitle" idx="1"/>
          </p:nvPr>
        </p:nvSpPr>
        <p:spPr>
          <a:xfrm>
            <a:off x="1371600" y="2924944"/>
            <a:ext cx="6400800" cy="2232248"/>
          </a:xfrm>
        </p:spPr>
        <p:txBody>
          <a:bodyPr>
            <a:normAutofit/>
          </a:bodyPr>
          <a:lstStyle/>
          <a:p>
            <a:r>
              <a:rPr lang="it-IT" sz="1800" b="1" i="0" dirty="0" smtClean="0">
                <a:solidFill>
                  <a:srgbClr val="000000"/>
                </a:solidFill>
                <a:effectLst/>
                <a:latin typeface="Arial"/>
              </a:rPr>
              <a:t>Europa</a:t>
            </a:r>
            <a:r>
              <a:rPr lang="it-IT" sz="1800" b="0" i="0" dirty="0" smtClean="0">
                <a:solidFill>
                  <a:srgbClr val="000000"/>
                </a:solidFill>
                <a:effectLst/>
                <a:latin typeface="Arial"/>
              </a:rPr>
              <a:t> è il quarto satellite naturale del pianeta Giove per dimensioni ed uno dei più massicci dell'intero sistema solare. È stato scoperto da Galileo Galilei il 7 gennaio 1610 assieme ad Io, Ganimede e Callisto, da allora comunemente noti con l'appellativo di Satelliti Galileiani.</a:t>
            </a:r>
            <a:endParaRPr lang="it-IT" sz="1800" dirty="0"/>
          </a:p>
        </p:txBody>
      </p:sp>
    </p:spTree>
    <p:extLst>
      <p:ext uri="{BB962C8B-B14F-4D97-AF65-F5344CB8AC3E}">
        <p14:creationId xmlns:p14="http://schemas.microsoft.com/office/powerpoint/2010/main" val="114675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OSSERVAZIONE DI EUROPA</a:t>
            </a:r>
            <a:endParaRPr lang="it-IT" dirty="0"/>
          </a:p>
        </p:txBody>
      </p:sp>
      <p:sp>
        <p:nvSpPr>
          <p:cNvPr id="3" name="Segnaposto contenuto 2"/>
          <p:cNvSpPr>
            <a:spLocks noGrp="1"/>
          </p:cNvSpPr>
          <p:nvPr>
            <p:ph idx="1"/>
          </p:nvPr>
        </p:nvSpPr>
        <p:spPr/>
        <p:txBody>
          <a:bodyPr>
            <a:normAutofit/>
          </a:bodyPr>
          <a:lstStyle/>
          <a:p>
            <a:r>
              <a:rPr lang="it-IT" sz="1600" dirty="0">
                <a:solidFill>
                  <a:srgbClr val="000000"/>
                </a:solidFill>
                <a:latin typeface="Arial"/>
              </a:rPr>
              <a:t>Europa è stato osservato per la prima volta nel 1610 da Galileo Galilei grazie </a:t>
            </a:r>
            <a:r>
              <a:rPr lang="it-IT" sz="1600" dirty="0" smtClean="0">
                <a:solidFill>
                  <a:srgbClr val="000000"/>
                </a:solidFill>
                <a:latin typeface="Arial"/>
              </a:rPr>
              <a:t>all‘</a:t>
            </a:r>
            <a:r>
              <a:rPr lang="it-IT" sz="1600" dirty="0">
                <a:solidFill>
                  <a:srgbClr val="000000"/>
                </a:solidFill>
                <a:latin typeface="Arial"/>
              </a:rPr>
              <a:t> </a:t>
            </a:r>
            <a:r>
              <a:rPr lang="it-IT" sz="1600" dirty="0" smtClean="0">
                <a:solidFill>
                  <a:srgbClr val="000000"/>
                </a:solidFill>
                <a:latin typeface="Arial"/>
              </a:rPr>
              <a:t>invenzione del</a:t>
            </a:r>
            <a:r>
              <a:rPr lang="it-IT" sz="1600" dirty="0">
                <a:solidFill>
                  <a:srgbClr val="000000"/>
                </a:solidFill>
                <a:latin typeface="Arial"/>
              </a:rPr>
              <a:t> </a:t>
            </a:r>
            <a:r>
              <a:rPr lang="it-IT" sz="1600" dirty="0" smtClean="0">
                <a:solidFill>
                  <a:srgbClr val="000000"/>
                </a:solidFill>
                <a:latin typeface="Arial"/>
              </a:rPr>
              <a:t>telescopio. </a:t>
            </a:r>
            <a:r>
              <a:rPr lang="it-IT" sz="1600" dirty="0">
                <a:solidFill>
                  <a:srgbClr val="000000"/>
                </a:solidFill>
                <a:latin typeface="Arial"/>
              </a:rPr>
              <a:t>Teoricamente, data la sua </a:t>
            </a:r>
            <a:r>
              <a:rPr lang="it-IT" sz="1600" dirty="0" smtClean="0">
                <a:solidFill>
                  <a:srgbClr val="000000"/>
                </a:solidFill>
                <a:latin typeface="Arial"/>
              </a:rPr>
              <a:t>magnitudine apparente</a:t>
            </a:r>
            <a:r>
              <a:rPr lang="it-IT" sz="1600" dirty="0">
                <a:solidFill>
                  <a:srgbClr val="000000"/>
                </a:solidFill>
                <a:latin typeface="Arial"/>
              </a:rPr>
              <a:t> (di media 5,3), in condizioni eccezionali di visibilità il satellite risulterebbe visibile anche ad </a:t>
            </a:r>
            <a:r>
              <a:rPr lang="it-IT" sz="1600" dirty="0" smtClean="0">
                <a:solidFill>
                  <a:srgbClr val="000000"/>
                </a:solidFill>
                <a:latin typeface="Arial"/>
              </a:rPr>
              <a:t>occhio nudo, </a:t>
            </a:r>
            <a:r>
              <a:rPr lang="it-IT" sz="1600" dirty="0">
                <a:solidFill>
                  <a:srgbClr val="000000"/>
                </a:solidFill>
                <a:latin typeface="Arial"/>
              </a:rPr>
              <a:t>se non fosse per l'elevata luminosità di Giove che ne rende impossibile l'osservazione senza l'ausilio di un buon </a:t>
            </a:r>
            <a:r>
              <a:rPr lang="it-IT" sz="1600" dirty="0" smtClean="0">
                <a:solidFill>
                  <a:srgbClr val="000000"/>
                </a:solidFill>
                <a:latin typeface="Arial"/>
              </a:rPr>
              <a:t>binocolo</a:t>
            </a:r>
            <a:r>
              <a:rPr lang="it-IT" sz="1600" dirty="0">
                <a:solidFill>
                  <a:srgbClr val="000000"/>
                </a:solidFill>
                <a:latin typeface="Arial"/>
              </a:rPr>
              <a:t> o di un telescopio (all'epoca della sua scoperta, Galileo disponeva di un </a:t>
            </a:r>
            <a:r>
              <a:rPr lang="it-IT" sz="1600" dirty="0" smtClean="0">
                <a:solidFill>
                  <a:srgbClr val="000000"/>
                </a:solidFill>
                <a:latin typeface="Arial"/>
              </a:rPr>
              <a:t>telescopio rifrattore</a:t>
            </a:r>
            <a:r>
              <a:rPr lang="it-IT" sz="1600" dirty="0">
                <a:solidFill>
                  <a:srgbClr val="000000"/>
                </a:solidFill>
                <a:latin typeface="Arial"/>
              </a:rPr>
              <a:t> da 30 ingrandimenti, appena sufficiente per individuare Europa e gli altri satelliti medicei come </a:t>
            </a:r>
            <a:r>
              <a:rPr lang="it-IT" sz="1600" dirty="0" smtClean="0">
                <a:solidFill>
                  <a:srgbClr val="000000"/>
                </a:solidFill>
                <a:latin typeface="Arial"/>
              </a:rPr>
              <a:t>quattro puntini </a:t>
            </a:r>
            <a:r>
              <a:rPr lang="it-IT" sz="1600" dirty="0">
                <a:solidFill>
                  <a:srgbClr val="000000"/>
                </a:solidFill>
                <a:latin typeface="Arial"/>
              </a:rPr>
              <a:t>luminosi intorno al loro pianeta</a:t>
            </a:r>
            <a:r>
              <a:rPr lang="it-IT" sz="1600" dirty="0" smtClean="0">
                <a:solidFill>
                  <a:srgbClr val="000000"/>
                </a:solidFill>
                <a:latin typeface="Arial"/>
              </a:rPr>
              <a:t>).</a:t>
            </a:r>
            <a:endParaRPr lang="it-IT" sz="1600" dirty="0"/>
          </a:p>
          <a:p>
            <a:endParaRPr lang="it-IT" sz="1600" dirty="0" smtClean="0">
              <a:solidFill>
                <a:srgbClr val="000000"/>
              </a:solidFill>
              <a:latin typeface="Arial"/>
            </a:endParaRPr>
          </a:p>
          <a:p>
            <a:r>
              <a:rPr lang="it-IT" sz="1600" dirty="0" smtClean="0">
                <a:solidFill>
                  <a:srgbClr val="000000"/>
                </a:solidFill>
                <a:latin typeface="Arial"/>
              </a:rPr>
              <a:t>Magnitudine apparente: La</a:t>
            </a:r>
            <a:r>
              <a:rPr lang="it-IT" sz="1600" dirty="0">
                <a:solidFill>
                  <a:srgbClr val="000000"/>
                </a:solidFill>
                <a:latin typeface="Arial"/>
              </a:rPr>
              <a:t> </a:t>
            </a:r>
            <a:r>
              <a:rPr lang="it-IT" sz="1600" b="1" dirty="0">
                <a:solidFill>
                  <a:srgbClr val="000000"/>
                </a:solidFill>
                <a:latin typeface="Arial"/>
              </a:rPr>
              <a:t>magnitudine apparente</a:t>
            </a:r>
            <a:r>
              <a:rPr lang="it-IT" sz="1600" dirty="0">
                <a:solidFill>
                  <a:srgbClr val="000000"/>
                </a:solidFill>
                <a:latin typeface="Arial"/>
              </a:rPr>
              <a:t> (</a:t>
            </a:r>
            <a:r>
              <a:rPr lang="it-IT" sz="1600" b="1" i="1" dirty="0">
                <a:solidFill>
                  <a:srgbClr val="000000"/>
                </a:solidFill>
                <a:latin typeface="Arial"/>
              </a:rPr>
              <a:t>m</a:t>
            </a:r>
            <a:r>
              <a:rPr lang="it-IT" sz="1600" dirty="0">
                <a:solidFill>
                  <a:srgbClr val="000000"/>
                </a:solidFill>
                <a:latin typeface="Arial"/>
              </a:rPr>
              <a:t>) di una </a:t>
            </a:r>
            <a:r>
              <a:rPr lang="it-IT" sz="1600" dirty="0" smtClean="0">
                <a:solidFill>
                  <a:srgbClr val="000000"/>
                </a:solidFill>
                <a:latin typeface="Arial"/>
              </a:rPr>
              <a:t>stella,</a:t>
            </a:r>
            <a:r>
              <a:rPr lang="it-IT" sz="1600" dirty="0">
                <a:solidFill>
                  <a:srgbClr val="000000"/>
                </a:solidFill>
                <a:latin typeface="Arial"/>
              </a:rPr>
              <a:t> </a:t>
            </a:r>
            <a:r>
              <a:rPr lang="it-IT" sz="1600" dirty="0" smtClean="0">
                <a:solidFill>
                  <a:srgbClr val="000000"/>
                </a:solidFill>
                <a:latin typeface="Arial"/>
              </a:rPr>
              <a:t>pianeta</a:t>
            </a:r>
            <a:r>
              <a:rPr lang="it-IT" sz="1600" dirty="0">
                <a:solidFill>
                  <a:srgbClr val="000000"/>
                </a:solidFill>
                <a:latin typeface="Arial"/>
              </a:rPr>
              <a:t> o di un altro </a:t>
            </a:r>
            <a:r>
              <a:rPr lang="it-IT" sz="1600" dirty="0" smtClean="0">
                <a:solidFill>
                  <a:srgbClr val="000000"/>
                </a:solidFill>
                <a:latin typeface="Arial"/>
              </a:rPr>
              <a:t>oggetto celeste</a:t>
            </a:r>
            <a:r>
              <a:rPr lang="it-IT" sz="1600" dirty="0">
                <a:solidFill>
                  <a:srgbClr val="000000"/>
                </a:solidFill>
                <a:latin typeface="Arial"/>
              </a:rPr>
              <a:t> è una misura della sua </a:t>
            </a:r>
            <a:r>
              <a:rPr lang="it-IT" sz="1600" dirty="0" smtClean="0">
                <a:solidFill>
                  <a:srgbClr val="000000"/>
                </a:solidFill>
                <a:latin typeface="Arial"/>
              </a:rPr>
              <a:t>luminosità rilevabile </a:t>
            </a:r>
            <a:r>
              <a:rPr lang="it-IT" sz="1600" dirty="0">
                <a:solidFill>
                  <a:srgbClr val="000000"/>
                </a:solidFill>
                <a:latin typeface="Arial"/>
              </a:rPr>
              <a:t>dal punto d'osservazione (tipicamente </a:t>
            </a:r>
            <a:r>
              <a:rPr lang="it-IT" sz="1600" dirty="0" smtClean="0">
                <a:solidFill>
                  <a:srgbClr val="000000"/>
                </a:solidFill>
                <a:latin typeface="Arial"/>
              </a:rPr>
              <a:t>dalla Terra). </a:t>
            </a:r>
            <a:r>
              <a:rPr lang="it-IT" sz="1600" dirty="0">
                <a:solidFill>
                  <a:srgbClr val="000000"/>
                </a:solidFill>
                <a:latin typeface="Arial"/>
              </a:rPr>
              <a:t>Maggiore è la luminosità dell'oggetto celeste minore è la sua magnitudine.</a:t>
            </a:r>
            <a:endParaRPr lang="it-IT" sz="1600" dirty="0" smtClean="0">
              <a:solidFill>
                <a:srgbClr val="000000"/>
              </a:solidFill>
              <a:latin typeface="Arial"/>
            </a:endParaRPr>
          </a:p>
        </p:txBody>
      </p:sp>
    </p:spTree>
    <p:extLst>
      <p:ext uri="{BB962C8B-B14F-4D97-AF65-F5344CB8AC3E}">
        <p14:creationId xmlns:p14="http://schemas.microsoft.com/office/powerpoint/2010/main" val="3244287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SUPERFICIE</a:t>
            </a:r>
            <a:endParaRPr lang="it-IT" sz="3600" dirty="0"/>
          </a:p>
        </p:txBody>
      </p:sp>
      <p:sp>
        <p:nvSpPr>
          <p:cNvPr id="3" name="Segnaposto contenuto 2"/>
          <p:cNvSpPr>
            <a:spLocks noGrp="1"/>
          </p:cNvSpPr>
          <p:nvPr>
            <p:ph idx="1"/>
          </p:nvPr>
        </p:nvSpPr>
        <p:spPr/>
        <p:txBody>
          <a:bodyPr>
            <a:normAutofit/>
          </a:bodyPr>
          <a:lstStyle/>
          <a:p>
            <a:r>
              <a:rPr lang="it-IT" sz="1600" b="0" i="0" dirty="0" smtClean="0">
                <a:solidFill>
                  <a:srgbClr val="000000"/>
                </a:solidFill>
                <a:effectLst/>
                <a:latin typeface="Arial"/>
              </a:rPr>
              <a:t>L'aspetto della superficie di Europa, quasi completamente liscia e priva di crateri da impatto, rende plausibile un suo costante rimodellamento, ad opera di un oceano di acqua allo stato liquido che secondo le teorie comunemente accettate dovrebbe trovarsi al di sotto dei suoi ghiacci. Le immagini inviate a Terra dalla </a:t>
            </a:r>
            <a:r>
              <a:rPr lang="it-IT" sz="1600" dirty="0">
                <a:solidFill>
                  <a:srgbClr val="000000"/>
                </a:solidFill>
                <a:latin typeface="Arial"/>
              </a:rPr>
              <a:t>s</a:t>
            </a:r>
            <a:r>
              <a:rPr lang="it-IT" sz="1600" b="0" i="0" dirty="0" smtClean="0">
                <a:solidFill>
                  <a:srgbClr val="000000"/>
                </a:solidFill>
                <a:effectLst/>
                <a:latin typeface="Arial"/>
              </a:rPr>
              <a:t>onda Galileo, entrata in orbita nel dicembre del 1995 attorno a Giove, suggeriscono la presenza di una immensa crosta.</a:t>
            </a:r>
          </a:p>
          <a:p>
            <a:r>
              <a:rPr lang="it-IT" sz="1600" b="0" i="0" dirty="0" smtClean="0">
                <a:solidFill>
                  <a:srgbClr val="000000"/>
                </a:solidFill>
                <a:effectLst/>
                <a:latin typeface="Arial"/>
              </a:rPr>
              <a:t>La temperatura superficiale si aggira intorno ai 120 K (circa −150 C), ma al di sotto della crosta si potrebbero raggiungere temperature ben più elevate per via del calore prodotto dall‘interazione </a:t>
            </a:r>
            <a:r>
              <a:rPr lang="it-IT" sz="1600" b="0" i="0" dirty="0" err="1" smtClean="0">
                <a:solidFill>
                  <a:srgbClr val="000000"/>
                </a:solidFill>
                <a:effectLst/>
                <a:latin typeface="Arial"/>
              </a:rPr>
              <a:t>mareale</a:t>
            </a:r>
            <a:r>
              <a:rPr lang="it-IT" sz="1600" b="0" i="0" dirty="0" smtClean="0">
                <a:solidFill>
                  <a:srgbClr val="000000"/>
                </a:solidFill>
                <a:effectLst/>
                <a:latin typeface="Arial"/>
              </a:rPr>
              <a:t> con Giove. Questo fenomeno, sebbene non vistoso come quello in atto su Io, sarebbe in grado di mantenere allo stato liquido gli strati interni di Europa. ghiacciata simile al pack dei mari polari della Terra.</a:t>
            </a:r>
          </a:p>
          <a:p>
            <a:endParaRPr lang="it-IT" sz="1600" dirty="0"/>
          </a:p>
          <a:p>
            <a:r>
              <a:rPr lang="it-IT" sz="1600" dirty="0" smtClean="0"/>
              <a:t>PACK: Il  pack è uno strato di ghiaccio marino derivato dallo sgretolamento della banchisa</a:t>
            </a:r>
          </a:p>
        </p:txBody>
      </p:sp>
    </p:spTree>
    <p:extLst>
      <p:ext uri="{BB962C8B-B14F-4D97-AF65-F5344CB8AC3E}">
        <p14:creationId xmlns:p14="http://schemas.microsoft.com/office/powerpoint/2010/main" val="32128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Alcuni tipi di superficie di Europa</a:t>
            </a:r>
            <a:endParaRPr lang="it-IT" dirty="0"/>
          </a:p>
        </p:txBody>
      </p:sp>
      <p:sp>
        <p:nvSpPr>
          <p:cNvPr id="4" name="Segnaposto testo 3"/>
          <p:cNvSpPr>
            <a:spLocks noGrp="1"/>
          </p:cNvSpPr>
          <p:nvPr>
            <p:ph type="body" sz="half" idx="2"/>
          </p:nvPr>
        </p:nvSpPr>
        <p:spPr>
          <a:xfrm>
            <a:off x="1792288" y="7605464"/>
            <a:ext cx="5011960" cy="360040"/>
          </a:xfrm>
        </p:spPr>
        <p:txBody>
          <a:bodyPr>
            <a:normAutofit/>
          </a:bodyPr>
          <a:lstStyle/>
          <a:p>
            <a:endParaRPr lang="it-IT" dirty="0" smtClean="0"/>
          </a:p>
          <a:p>
            <a:endParaRPr lang="it-IT" dirty="0" smtClean="0"/>
          </a:p>
          <a:p>
            <a:endParaRPr lang="it-IT" dirty="0"/>
          </a:p>
        </p:txBody>
      </p:sp>
      <p:sp>
        <p:nvSpPr>
          <p:cNvPr id="3" name="Segnaposto immagine 2"/>
          <p:cNvSpPr>
            <a:spLocks noGrp="1"/>
          </p:cNvSpPr>
          <p:nvPr>
            <p:ph type="pic" idx="1"/>
          </p:nvPr>
        </p:nvSpPr>
        <p:spPr>
          <a:xfrm flipV="1">
            <a:off x="1792288" y="-387423"/>
            <a:ext cx="5486400" cy="72008"/>
          </a:xfrm>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53579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29307"/>
            <a:ext cx="5400600" cy="269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6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200" y="-315416"/>
            <a:ext cx="8229600" cy="315416"/>
          </a:xfrm>
        </p:spPr>
        <p:txBody>
          <a:bodyPr>
            <a:normAutofit fontScale="90000"/>
          </a:bodyPr>
          <a:lstStyle/>
          <a:p>
            <a:endParaRPr lang="it-IT" dirty="0"/>
          </a:p>
        </p:txBody>
      </p:sp>
      <p:sp>
        <p:nvSpPr>
          <p:cNvPr id="3" name="Segnaposto contenuto 2"/>
          <p:cNvSpPr>
            <a:spLocks noGrp="1"/>
          </p:cNvSpPr>
          <p:nvPr>
            <p:ph idx="1"/>
          </p:nvPr>
        </p:nvSpPr>
        <p:spPr>
          <a:xfrm>
            <a:off x="467544" y="1484784"/>
            <a:ext cx="8229600" cy="5073427"/>
          </a:xfrm>
        </p:spPr>
        <p:txBody>
          <a:bodyPr>
            <a:normAutofit/>
          </a:bodyPr>
          <a:lstStyle/>
          <a:p>
            <a:r>
              <a:rPr lang="it-IT" sz="1600" b="0" i="0" dirty="0" smtClean="0">
                <a:solidFill>
                  <a:srgbClr val="000000"/>
                </a:solidFill>
                <a:effectLst/>
                <a:latin typeface="Arial"/>
              </a:rPr>
              <a:t>La caratteristica più notevole della superficie di Europa è una serie di striature scure che attraversano, incrociandosi tra di loro, l'intero satellite. Un esame da vicino mostra che i bordi della crosta di Europa su ogni lato delle crepe si è mosso rispetto agli altri. Le bande più larghe sono di circa 20 km con dei bordi leggermente scuri, striature regolari, e una banda centrale di materiale più chiaro. Questo potrebbe essere stato prodotto da una serie di eruzioni vulcaniche di acqua o geyser quando la superficie di Europa si allarga scoprendo gli strati più caldi sepolti. </a:t>
            </a:r>
          </a:p>
          <a:p>
            <a:r>
              <a:rPr lang="it-IT" sz="1600" b="0" i="0" dirty="0" smtClean="0">
                <a:solidFill>
                  <a:srgbClr val="000000"/>
                </a:solidFill>
                <a:effectLst/>
                <a:latin typeface="Arial"/>
              </a:rPr>
              <a:t>Un altro tipo di formazione presente su Europa sono </a:t>
            </a:r>
            <a:r>
              <a:rPr lang="it-IT" sz="1600" b="0" i="0" dirty="0" err="1" smtClean="0">
                <a:solidFill>
                  <a:srgbClr val="000000"/>
                </a:solidFill>
                <a:effectLst/>
                <a:latin typeface="Arial"/>
              </a:rPr>
              <a:t>lenticulae</a:t>
            </a:r>
            <a:r>
              <a:rPr lang="it-IT" sz="1600" b="0" i="0" dirty="0" smtClean="0">
                <a:solidFill>
                  <a:srgbClr val="000000"/>
                </a:solidFill>
                <a:effectLst/>
                <a:latin typeface="Arial"/>
              </a:rPr>
              <a:t> circolari ed ellittiche. Molte sono cupole, alcune sono buche e diverse sono punti scuri e lisci. Altre hanno una superficie confusa o ruvida. Le cime delle cupole sembrano parti delle antiche pianure che le circondano, suggerendo che si siano formate quando le pianure sono state spinte verso l'alto. Si pensa che tali </a:t>
            </a:r>
            <a:r>
              <a:rPr lang="it-IT" sz="1600" b="0" i="1" dirty="0" err="1" smtClean="0">
                <a:solidFill>
                  <a:srgbClr val="000000"/>
                </a:solidFill>
                <a:effectLst/>
                <a:latin typeface="Arial"/>
              </a:rPr>
              <a:t>lenticulae</a:t>
            </a:r>
            <a:r>
              <a:rPr lang="it-IT" sz="1600" b="0" i="0" dirty="0" smtClean="0">
                <a:solidFill>
                  <a:srgbClr val="000000"/>
                </a:solidFill>
                <a:effectLst/>
                <a:latin typeface="Arial"/>
              </a:rPr>
              <a:t> si siano formate da intrusioni di ghiaccio più caldo attraverso quello più freddo della crosta, similmente alle </a:t>
            </a:r>
            <a:r>
              <a:rPr lang="it-IT" sz="1600" dirty="0" smtClean="0">
                <a:solidFill>
                  <a:srgbClr val="000000"/>
                </a:solidFill>
                <a:latin typeface="Arial"/>
              </a:rPr>
              <a:t>camere magmatiche </a:t>
            </a:r>
            <a:r>
              <a:rPr lang="it-IT" sz="1600" b="0" i="0" dirty="0" smtClean="0">
                <a:solidFill>
                  <a:srgbClr val="000000"/>
                </a:solidFill>
                <a:effectLst/>
                <a:latin typeface="Arial"/>
              </a:rPr>
              <a:t>sulla crosta terrestre. I punti scuri e lisci potrebbero essersi formati da acqua liquida liberata quando il ghiaccio più caldo arriva in superficie.</a:t>
            </a:r>
            <a:endParaRPr lang="it-IT" sz="1600" dirty="0"/>
          </a:p>
        </p:txBody>
      </p:sp>
    </p:spTree>
    <p:extLst>
      <p:ext uri="{BB962C8B-B14F-4D97-AF65-F5344CB8AC3E}">
        <p14:creationId xmlns:p14="http://schemas.microsoft.com/office/powerpoint/2010/main" val="386750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STRUTTURA INTERNA</a:t>
            </a:r>
            <a:endParaRPr lang="it-IT" sz="3600" dirty="0"/>
          </a:p>
        </p:txBody>
      </p:sp>
      <p:sp>
        <p:nvSpPr>
          <p:cNvPr id="3" name="Segnaposto contenuto 2"/>
          <p:cNvSpPr>
            <a:spLocks noGrp="1"/>
          </p:cNvSpPr>
          <p:nvPr>
            <p:ph idx="1"/>
          </p:nvPr>
        </p:nvSpPr>
        <p:spPr/>
        <p:txBody>
          <a:bodyPr>
            <a:normAutofit/>
          </a:bodyPr>
          <a:lstStyle/>
          <a:p>
            <a:r>
              <a:rPr lang="it-IT" sz="1600" dirty="0">
                <a:solidFill>
                  <a:srgbClr val="000000"/>
                </a:solidFill>
                <a:latin typeface="Arial"/>
              </a:rPr>
              <a:t>Secondo le teorie comunemente accettate, al di sotto della crosta ghiacciata di Europa si troverebbe uno strato di acqua liquida. Se l'ipotesi venisse confermata, potrebbe trattarsi di una scoperta di enorme rilievo; sinora non sono stati infatti individuati su nessun corpo </a:t>
            </a:r>
            <a:r>
              <a:rPr lang="it-IT" sz="1600" dirty="0" smtClean="0">
                <a:solidFill>
                  <a:srgbClr val="000000"/>
                </a:solidFill>
                <a:latin typeface="Arial"/>
              </a:rPr>
              <a:t>del sistema solare</a:t>
            </a:r>
            <a:r>
              <a:rPr lang="it-IT" sz="1600" dirty="0">
                <a:solidFill>
                  <a:srgbClr val="000000"/>
                </a:solidFill>
                <a:latin typeface="Arial"/>
              </a:rPr>
              <a:t> (ad eccezione della </a:t>
            </a:r>
            <a:r>
              <a:rPr lang="it-IT" sz="1600" dirty="0" smtClean="0">
                <a:solidFill>
                  <a:srgbClr val="000000"/>
                </a:solidFill>
                <a:latin typeface="Arial"/>
              </a:rPr>
              <a:t>terra, </a:t>
            </a:r>
            <a:r>
              <a:rPr lang="it-IT" sz="1600" dirty="0">
                <a:solidFill>
                  <a:srgbClr val="000000"/>
                </a:solidFill>
                <a:latin typeface="Arial"/>
              </a:rPr>
              <a:t>e in stati molecolari </a:t>
            </a:r>
            <a:r>
              <a:rPr lang="it-IT" sz="1600" dirty="0" smtClean="0">
                <a:solidFill>
                  <a:srgbClr val="000000"/>
                </a:solidFill>
                <a:latin typeface="Arial"/>
              </a:rPr>
              <a:t>su Marte) </a:t>
            </a:r>
            <a:r>
              <a:rPr lang="it-IT" sz="1600" dirty="0">
                <a:solidFill>
                  <a:srgbClr val="000000"/>
                </a:solidFill>
                <a:latin typeface="Arial"/>
              </a:rPr>
              <a:t>grandi giacimenti d'acqua allo stato liquido. Un ulteriore motivo di interesse deriva dal fatto che, secondo prove indirette, l'oceano sotterraneo potrebbe essere composto di acqua salata ed avere una temperatura prossima allo zero centigrado; si tratterebbe quindi di condizioni ambientali favorevoli allo sviluppo di forme di vita elementari, simili a quelle individuate sulla Terra nei ghiacci antartici a oltre 4 chilometri di profondità.</a:t>
            </a:r>
            <a:endParaRPr lang="it-IT" sz="1600" dirty="0"/>
          </a:p>
        </p:txBody>
      </p:sp>
    </p:spTree>
    <p:extLst>
      <p:ext uri="{BB962C8B-B14F-4D97-AF65-F5344CB8AC3E}">
        <p14:creationId xmlns:p14="http://schemas.microsoft.com/office/powerpoint/2010/main" val="2195675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Schema della struttura interna</a:t>
            </a:r>
            <a:endParaRPr lang="it-IT" dirty="0"/>
          </a:p>
        </p:txBody>
      </p:sp>
      <p:sp>
        <p:nvSpPr>
          <p:cNvPr id="4" name="Segnaposto testo 3"/>
          <p:cNvSpPr>
            <a:spLocks noGrp="1"/>
          </p:cNvSpPr>
          <p:nvPr>
            <p:ph type="body" sz="half" idx="2"/>
          </p:nvPr>
        </p:nvSpPr>
        <p:spPr>
          <a:xfrm>
            <a:off x="1792288" y="7029400"/>
            <a:ext cx="5486400" cy="504056"/>
          </a:xfrm>
        </p:spPr>
        <p:txBody>
          <a:bodyPr/>
          <a:lstStyle/>
          <a:p>
            <a:endParaRPr lang="it-IT" dirty="0"/>
          </a:p>
        </p:txBody>
      </p:sp>
      <p:sp>
        <p:nvSpPr>
          <p:cNvPr id="3" name="Segnaposto immagine 2"/>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9168"/>
            <a:ext cx="5918258" cy="44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38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OCEANO SOTTO LA SUPERFICIE</a:t>
            </a:r>
            <a:endParaRPr lang="it-IT" sz="3600" dirty="0"/>
          </a:p>
        </p:txBody>
      </p:sp>
      <p:sp>
        <p:nvSpPr>
          <p:cNvPr id="3" name="Segnaposto contenuto 2"/>
          <p:cNvSpPr>
            <a:spLocks noGrp="1"/>
          </p:cNvSpPr>
          <p:nvPr>
            <p:ph idx="1"/>
          </p:nvPr>
        </p:nvSpPr>
        <p:spPr/>
        <p:txBody>
          <a:bodyPr>
            <a:normAutofit/>
          </a:bodyPr>
          <a:lstStyle/>
          <a:p>
            <a:pPr marL="0" indent="0">
              <a:buNone/>
            </a:pPr>
            <a:r>
              <a:rPr lang="it-IT" sz="1600" dirty="0">
                <a:solidFill>
                  <a:srgbClr val="000000"/>
                </a:solidFill>
                <a:latin typeface="Arial"/>
              </a:rPr>
              <a:t>Si pensa che sotto la superficie di Europa ci sia uno strato di acqua liquida mantenuta tale dal calore generato dalle "maree" causate dall'interazione gravitazionale con Giove. La temperatura sulla superficie di Europa è di circa 110 </a:t>
            </a:r>
            <a:r>
              <a:rPr lang="it-IT" sz="1600" dirty="0">
                <a:solidFill>
                  <a:srgbClr val="0B0080"/>
                </a:solidFill>
                <a:latin typeface="Arial"/>
              </a:rPr>
              <a:t>K</a:t>
            </a:r>
            <a:r>
              <a:rPr lang="it-IT" sz="1600" dirty="0">
                <a:solidFill>
                  <a:srgbClr val="000000"/>
                </a:solidFill>
                <a:latin typeface="Arial"/>
              </a:rPr>
              <a:t> (−163 </a:t>
            </a:r>
            <a:r>
              <a:rPr lang="it-IT" sz="1600" dirty="0">
                <a:solidFill>
                  <a:srgbClr val="0B0080"/>
                </a:solidFill>
                <a:latin typeface="Arial"/>
              </a:rPr>
              <a:t>C</a:t>
            </a:r>
            <a:r>
              <a:rPr lang="it-IT" sz="1600" dirty="0" smtClean="0">
                <a:solidFill>
                  <a:srgbClr val="000000"/>
                </a:solidFill>
                <a:latin typeface="Arial"/>
              </a:rPr>
              <a:t>) </a:t>
            </a:r>
            <a:r>
              <a:rPr lang="it-IT" sz="1600" dirty="0">
                <a:solidFill>
                  <a:srgbClr val="000000"/>
                </a:solidFill>
                <a:latin typeface="Arial"/>
              </a:rPr>
              <a:t>all'equatore e di solo </a:t>
            </a:r>
            <a:r>
              <a:rPr lang="it-IT" sz="1600" dirty="0" smtClean="0">
                <a:solidFill>
                  <a:srgbClr val="000000"/>
                </a:solidFill>
                <a:latin typeface="Arial"/>
              </a:rPr>
              <a:t>50 K</a:t>
            </a:r>
            <a:r>
              <a:rPr lang="it-IT" sz="1600" dirty="0">
                <a:solidFill>
                  <a:srgbClr val="000000"/>
                </a:solidFill>
                <a:latin typeface="Arial"/>
              </a:rPr>
              <a:t> (−223 </a:t>
            </a:r>
            <a:r>
              <a:rPr lang="it-IT" sz="1600" dirty="0">
                <a:solidFill>
                  <a:srgbClr val="0B0080"/>
                </a:solidFill>
                <a:latin typeface="Arial"/>
              </a:rPr>
              <a:t>C</a:t>
            </a:r>
            <a:r>
              <a:rPr lang="it-IT" sz="1600" dirty="0" smtClean="0">
                <a:solidFill>
                  <a:srgbClr val="0B0080"/>
                </a:solidFill>
                <a:latin typeface="Arial"/>
              </a:rPr>
              <a:t> </a:t>
            </a:r>
            <a:r>
              <a:rPr lang="it-IT" sz="1600" dirty="0" smtClean="0">
                <a:solidFill>
                  <a:srgbClr val="000000"/>
                </a:solidFill>
                <a:latin typeface="Arial"/>
              </a:rPr>
              <a:t>) </a:t>
            </a:r>
            <a:r>
              <a:rPr lang="it-IT" sz="1600" dirty="0">
                <a:solidFill>
                  <a:srgbClr val="000000"/>
                </a:solidFill>
                <a:latin typeface="Arial"/>
              </a:rPr>
              <a:t>ai poli, cosicché il ghiaccio superficiale è permanentemente congelato. I primi indizi di un oceano liquido sotto la superficie vennero da considerazioni teoriche relative al riscaldamento gravitazionale (conseguenza dell'orbita leggermente eccentrica di Europa e della </a:t>
            </a:r>
            <a:r>
              <a:rPr lang="it-IT" sz="1600" dirty="0" smtClean="0">
                <a:solidFill>
                  <a:srgbClr val="000000"/>
                </a:solidFill>
                <a:latin typeface="Arial"/>
              </a:rPr>
              <a:t>risonanza orbitale</a:t>
            </a:r>
            <a:r>
              <a:rPr lang="it-IT" sz="1600" dirty="0">
                <a:solidFill>
                  <a:srgbClr val="000000"/>
                </a:solidFill>
                <a:latin typeface="Arial"/>
              </a:rPr>
              <a:t> con gli altri satelliti medicei). I membri del team </a:t>
            </a:r>
            <a:r>
              <a:rPr lang="it-IT" sz="1600" dirty="0" err="1">
                <a:solidFill>
                  <a:srgbClr val="000000"/>
                </a:solidFill>
                <a:latin typeface="Arial"/>
              </a:rPr>
              <a:t>imaging</a:t>
            </a:r>
            <a:r>
              <a:rPr lang="it-IT" sz="1600" dirty="0">
                <a:solidFill>
                  <a:srgbClr val="000000"/>
                </a:solidFill>
                <a:latin typeface="Arial"/>
              </a:rPr>
              <a:t> del </a:t>
            </a:r>
            <a:r>
              <a:rPr lang="it-IT" sz="1600" dirty="0" smtClean="0">
                <a:solidFill>
                  <a:srgbClr val="000000"/>
                </a:solidFill>
                <a:latin typeface="Arial"/>
              </a:rPr>
              <a:t>progetto Galileo hanno </a:t>
            </a:r>
            <a:r>
              <a:rPr lang="it-IT" sz="1600" dirty="0">
                <a:solidFill>
                  <a:srgbClr val="000000"/>
                </a:solidFill>
                <a:latin typeface="Arial"/>
              </a:rPr>
              <a:t>analizzato le immagini di Europa della sonda </a:t>
            </a:r>
            <a:r>
              <a:rPr lang="it-IT" sz="1600" dirty="0" err="1" smtClean="0">
                <a:solidFill>
                  <a:srgbClr val="000000"/>
                </a:solidFill>
                <a:latin typeface="Arial"/>
              </a:rPr>
              <a:t>Voyager</a:t>
            </a:r>
            <a:r>
              <a:rPr lang="it-IT" sz="1600" dirty="0">
                <a:solidFill>
                  <a:srgbClr val="000000"/>
                </a:solidFill>
                <a:latin typeface="Arial"/>
              </a:rPr>
              <a:t> e della sonda </a:t>
            </a:r>
            <a:r>
              <a:rPr lang="it-IT" sz="1600" i="1" dirty="0">
                <a:solidFill>
                  <a:srgbClr val="000000"/>
                </a:solidFill>
                <a:latin typeface="Arial"/>
              </a:rPr>
              <a:t>Galileo</a:t>
            </a:r>
            <a:r>
              <a:rPr lang="it-IT" sz="1600" dirty="0">
                <a:solidFill>
                  <a:srgbClr val="000000"/>
                </a:solidFill>
                <a:latin typeface="Arial"/>
              </a:rPr>
              <a:t> per affermare che anche le caratteristiche superficiali di Europa dimostrano l'esistenza di un oceano liquido sotto la superficie.  </a:t>
            </a:r>
            <a:endParaRPr lang="it-IT" sz="1600" dirty="0"/>
          </a:p>
        </p:txBody>
      </p:sp>
    </p:spTree>
    <p:extLst>
      <p:ext uri="{BB962C8B-B14F-4D97-AF65-F5344CB8AC3E}">
        <p14:creationId xmlns:p14="http://schemas.microsoft.com/office/powerpoint/2010/main" val="351506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Oceano sotto superficie</a:t>
            </a:r>
            <a:endParaRPr lang="it-IT" dirty="0"/>
          </a:p>
        </p:txBody>
      </p:sp>
      <p:sp>
        <p:nvSpPr>
          <p:cNvPr id="4" name="Segnaposto testo 3"/>
          <p:cNvSpPr>
            <a:spLocks noGrp="1"/>
          </p:cNvSpPr>
          <p:nvPr>
            <p:ph type="body" sz="half" idx="2"/>
          </p:nvPr>
        </p:nvSpPr>
        <p:spPr/>
        <p:txBody>
          <a:bodyPr/>
          <a:lstStyle/>
          <a:p>
            <a:endParaRPr lang="it-IT"/>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071" b="1607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7" y="188640"/>
            <a:ext cx="330408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22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t>ESPLORAZIONE E COLONIZZAZIONE DI EUROPA</a:t>
            </a:r>
            <a:endParaRPr lang="it-IT" sz="3600" dirty="0"/>
          </a:p>
        </p:txBody>
      </p:sp>
      <p:sp>
        <p:nvSpPr>
          <p:cNvPr id="3" name="Segnaposto contenuto 2"/>
          <p:cNvSpPr>
            <a:spLocks noGrp="1"/>
          </p:cNvSpPr>
          <p:nvPr>
            <p:ph idx="1"/>
          </p:nvPr>
        </p:nvSpPr>
        <p:spPr/>
        <p:txBody>
          <a:bodyPr>
            <a:normAutofit/>
          </a:bodyPr>
          <a:lstStyle/>
          <a:p>
            <a:r>
              <a:rPr lang="it-IT" sz="1600" dirty="0" smtClean="0">
                <a:solidFill>
                  <a:srgbClr val="000000"/>
                </a:solidFill>
                <a:latin typeface="Arial"/>
              </a:rPr>
              <a:t>Gran </a:t>
            </a:r>
            <a:r>
              <a:rPr lang="it-IT" sz="1600" dirty="0">
                <a:solidFill>
                  <a:srgbClr val="000000"/>
                </a:solidFill>
                <a:latin typeface="Arial"/>
              </a:rPr>
              <a:t>parte delle nostre conoscenze relative ad Europa proviene dai dati e dalle immagini inviate a </a:t>
            </a:r>
            <a:r>
              <a:rPr lang="it-IT" sz="1600" dirty="0" smtClean="0">
                <a:solidFill>
                  <a:srgbClr val="000000"/>
                </a:solidFill>
                <a:latin typeface="Arial"/>
              </a:rPr>
              <a:t>Terra dalle </a:t>
            </a:r>
            <a:r>
              <a:rPr lang="it-IT" sz="1600" dirty="0">
                <a:solidFill>
                  <a:srgbClr val="000000"/>
                </a:solidFill>
                <a:latin typeface="Arial"/>
              </a:rPr>
              <a:t>missioni </a:t>
            </a:r>
            <a:r>
              <a:rPr lang="it-IT" sz="1600" dirty="0" err="1" smtClean="0">
                <a:solidFill>
                  <a:srgbClr val="000000"/>
                </a:solidFill>
                <a:latin typeface="Arial"/>
              </a:rPr>
              <a:t>Voyager</a:t>
            </a:r>
            <a:r>
              <a:rPr lang="it-IT" sz="1600" dirty="0">
                <a:solidFill>
                  <a:srgbClr val="000000"/>
                </a:solidFill>
                <a:latin typeface="Arial"/>
              </a:rPr>
              <a:t> e </a:t>
            </a:r>
            <a:r>
              <a:rPr lang="it-IT" sz="1600" dirty="0" smtClean="0">
                <a:solidFill>
                  <a:srgbClr val="000000"/>
                </a:solidFill>
                <a:latin typeface="Arial"/>
              </a:rPr>
              <a:t>Galileo, l'ultima </a:t>
            </a:r>
            <a:r>
              <a:rPr lang="it-IT" sz="1600" dirty="0">
                <a:solidFill>
                  <a:srgbClr val="000000"/>
                </a:solidFill>
                <a:latin typeface="Arial"/>
              </a:rPr>
              <a:t>delle quali si è conclusa nel 2003. Già prima di allora, la comunità scientifica aveva manifestato l'esigenza di nuove missioni su Europa, allo scopo di determinare la composizione della superficie, confermare (o smentire) l'esistenza dell'oceano al di sotto di essa ed individuare segnali che potessero indicarvi la presenza di </a:t>
            </a:r>
            <a:r>
              <a:rPr lang="it-IT" sz="1600" dirty="0" smtClean="0">
                <a:solidFill>
                  <a:srgbClr val="000000"/>
                </a:solidFill>
                <a:latin typeface="Arial"/>
              </a:rPr>
              <a:t>vita extraterrestre. Un</a:t>
            </a:r>
            <a:r>
              <a:rPr lang="it-IT" sz="1600" dirty="0">
                <a:solidFill>
                  <a:srgbClr val="000000"/>
                </a:solidFill>
                <a:latin typeface="Arial"/>
              </a:rPr>
              <a:t> </a:t>
            </a:r>
            <a:r>
              <a:rPr lang="it-IT" sz="1600" dirty="0" err="1" smtClean="0">
                <a:solidFill>
                  <a:srgbClr val="000000"/>
                </a:solidFill>
                <a:latin typeface="Arial"/>
              </a:rPr>
              <a:t>orbiter</a:t>
            </a:r>
            <a:r>
              <a:rPr lang="it-IT" sz="1600" dirty="0" smtClean="0">
                <a:solidFill>
                  <a:srgbClr val="000000"/>
                </a:solidFill>
                <a:latin typeface="Arial"/>
              </a:rPr>
              <a:t> dotato </a:t>
            </a:r>
            <a:r>
              <a:rPr lang="it-IT" sz="1600" dirty="0">
                <a:solidFill>
                  <a:srgbClr val="000000"/>
                </a:solidFill>
                <a:latin typeface="Arial"/>
              </a:rPr>
              <a:t>di sensori gravimetrici o </a:t>
            </a:r>
            <a:r>
              <a:rPr lang="it-IT" sz="1600" dirty="0" smtClean="0">
                <a:solidFill>
                  <a:srgbClr val="000000"/>
                </a:solidFill>
                <a:latin typeface="Arial"/>
              </a:rPr>
              <a:t>dispositivi radar</a:t>
            </a:r>
            <a:r>
              <a:rPr lang="it-IT" sz="1600" dirty="0">
                <a:solidFill>
                  <a:srgbClr val="000000"/>
                </a:solidFill>
                <a:latin typeface="Arial"/>
              </a:rPr>
              <a:t> potrebbe rilevare l'esistenza </a:t>
            </a:r>
            <a:r>
              <a:rPr lang="it-IT" sz="1600" dirty="0" smtClean="0">
                <a:solidFill>
                  <a:srgbClr val="000000"/>
                </a:solidFill>
                <a:latin typeface="Arial"/>
              </a:rPr>
              <a:t>dell'oceano.</a:t>
            </a:r>
            <a:endParaRPr lang="it-IT" sz="1600" dirty="0"/>
          </a:p>
        </p:txBody>
      </p:sp>
    </p:spTree>
    <p:extLst>
      <p:ext uri="{BB962C8B-B14F-4D97-AF65-F5344CB8AC3E}">
        <p14:creationId xmlns:p14="http://schemas.microsoft.com/office/powerpoint/2010/main" val="3608263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53</TotalTime>
  <Words>221</Words>
  <Application>Microsoft Office PowerPoint</Application>
  <PresentationFormat>Presentazione su schermo (4:3)</PresentationFormat>
  <Paragraphs>25</Paragraphs>
  <Slides>10</Slides>
  <Notes>2</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Galassia</vt:lpstr>
      <vt:lpstr>SATELLITE EUROPA</vt:lpstr>
      <vt:lpstr>SUPERFICIE</vt:lpstr>
      <vt:lpstr>Alcuni tipi di superficie di Europa</vt:lpstr>
      <vt:lpstr>Presentazione standard di PowerPoint</vt:lpstr>
      <vt:lpstr>STRUTTURA INTERNA</vt:lpstr>
      <vt:lpstr>Schema della struttura interna</vt:lpstr>
      <vt:lpstr>OCEANO SOTTO LA SUPERFICIE</vt:lpstr>
      <vt:lpstr>Oceano sotto superficie</vt:lpstr>
      <vt:lpstr>ESPLORAZIONE E COLONIZZAZIONE DI EUROPA</vt:lpstr>
      <vt:lpstr>OSSERVAZIONE DI EUROPA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EUROPA</dc:title>
  <dc:creator>Jacopo</dc:creator>
  <cp:lastModifiedBy>Jacopo</cp:lastModifiedBy>
  <cp:revision>7</cp:revision>
  <dcterms:created xsi:type="dcterms:W3CDTF">2012-12-30T13:43:47Z</dcterms:created>
  <dcterms:modified xsi:type="dcterms:W3CDTF">2013-01-07T21:20:58Z</dcterms:modified>
</cp:coreProperties>
</file>