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8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698F58-809A-4380-8C73-6486775B9A3B}" type="datetimeFigureOut">
              <a:rPr lang="it-IT" smtClean="0"/>
              <a:t>07/01/2013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904D4-9559-4DCE-835E-EA33803FBD17}" type="slidenum">
              <a:rPr lang="it-IT" smtClean="0"/>
              <a:t>‹N›</a:t>
            </a:fld>
            <a:endParaRPr lang="it-IT"/>
          </a:p>
        </p:txBody>
      </p:sp>
    </p:spTree>
    <p:extLst>
      <p:ext uri="{BB962C8B-B14F-4D97-AF65-F5344CB8AC3E}">
        <p14:creationId xmlns:p14="http://schemas.microsoft.com/office/powerpoint/2010/main" val="1993774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AF904D4-9559-4DCE-835E-EA33803FBD17}" type="slidenum">
              <a:rPr lang="it-IT" smtClean="0"/>
              <a:t>5</a:t>
            </a:fld>
            <a:endParaRPr lang="it-IT"/>
          </a:p>
        </p:txBody>
      </p:sp>
    </p:spTree>
    <p:extLst>
      <p:ext uri="{BB962C8B-B14F-4D97-AF65-F5344CB8AC3E}">
        <p14:creationId xmlns:p14="http://schemas.microsoft.com/office/powerpoint/2010/main" val="164709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4CC8BC6-849C-48A4-B2EF-630225300D64}" type="datetimeFigureOut">
              <a:rPr lang="it-IT" smtClean="0"/>
              <a:t>07/01/2013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4025352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CC8BC6-849C-48A4-B2EF-630225300D64}" type="datetimeFigureOut">
              <a:rPr lang="it-IT" smtClean="0"/>
              <a:t>07/01/2013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239340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CC8BC6-849C-48A4-B2EF-630225300D64}" type="datetimeFigureOut">
              <a:rPr lang="it-IT" smtClean="0"/>
              <a:t>07/01/2013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248679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CC8BC6-849C-48A4-B2EF-630225300D64}" type="datetimeFigureOut">
              <a:rPr lang="it-IT" smtClean="0"/>
              <a:t>07/01/2013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2801136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4CC8BC6-849C-48A4-B2EF-630225300D64}" type="datetimeFigureOut">
              <a:rPr lang="it-IT" smtClean="0"/>
              <a:t>07/01/2013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309690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4CC8BC6-849C-48A4-B2EF-630225300D64}" type="datetimeFigureOut">
              <a:rPr lang="it-IT" smtClean="0"/>
              <a:t>07/01/2013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2669103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4CC8BC6-849C-48A4-B2EF-630225300D64}" type="datetimeFigureOut">
              <a:rPr lang="it-IT" smtClean="0"/>
              <a:t>07/01/2013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4283483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4CC8BC6-849C-48A4-B2EF-630225300D64}" type="datetimeFigureOut">
              <a:rPr lang="it-IT" smtClean="0"/>
              <a:t>07/01/2013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1200557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4CC8BC6-849C-48A4-B2EF-630225300D64}" type="datetimeFigureOut">
              <a:rPr lang="it-IT" smtClean="0"/>
              <a:t>07/01/2013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2707902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4CC8BC6-849C-48A4-B2EF-630225300D64}" type="datetimeFigureOut">
              <a:rPr lang="it-IT" smtClean="0"/>
              <a:t>07/01/2013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1441632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4CC8BC6-849C-48A4-B2EF-630225300D64}" type="datetimeFigureOut">
              <a:rPr lang="it-IT" smtClean="0"/>
              <a:t>07/01/2013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CAC248-70AF-4AE7-A2E5-F4E0773CA13A}" type="slidenum">
              <a:rPr lang="it-IT" smtClean="0"/>
              <a:t>‹N›</a:t>
            </a:fld>
            <a:endParaRPr lang="it-IT"/>
          </a:p>
        </p:txBody>
      </p:sp>
    </p:spTree>
    <p:extLst>
      <p:ext uri="{BB962C8B-B14F-4D97-AF65-F5344CB8AC3E}">
        <p14:creationId xmlns:p14="http://schemas.microsoft.com/office/powerpoint/2010/main" val="1048560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C8BC6-849C-48A4-B2EF-630225300D64}" type="datetimeFigureOut">
              <a:rPr lang="it-IT" smtClean="0"/>
              <a:t>07/01/2013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AC248-70AF-4AE7-A2E5-F4E0773CA13A}" type="slidenum">
              <a:rPr lang="it-IT" smtClean="0"/>
              <a:t>‹N›</a:t>
            </a:fld>
            <a:endParaRPr lang="it-IT"/>
          </a:p>
        </p:txBody>
      </p:sp>
    </p:spTree>
    <p:extLst>
      <p:ext uri="{BB962C8B-B14F-4D97-AF65-F5344CB8AC3E}">
        <p14:creationId xmlns:p14="http://schemas.microsoft.com/office/powerpoint/2010/main" val="288711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Utente\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924945"/>
            <a:ext cx="4032448" cy="3920726"/>
          </a:xfrm>
          <a:prstGeom prst="rect">
            <a:avLst/>
          </a:prstGeom>
          <a:solidFill>
            <a:schemeClr val="accent5">
              <a:lumMod val="40000"/>
              <a:lumOff val="60000"/>
            </a:schemeClr>
          </a:solidFill>
        </p:spPr>
      </p:pic>
      <p:sp>
        <p:nvSpPr>
          <p:cNvPr id="6" name="Rettangolo 5"/>
          <p:cNvSpPr/>
          <p:nvPr/>
        </p:nvSpPr>
        <p:spPr>
          <a:xfrm>
            <a:off x="1882196" y="352251"/>
            <a:ext cx="511256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t>Mattia filippi 1°aI</a:t>
            </a:r>
            <a:endParaRPr lang="it-IT" sz="2800" dirty="0"/>
          </a:p>
        </p:txBody>
      </p:sp>
      <p:sp>
        <p:nvSpPr>
          <p:cNvPr id="10" name="CasellaDiTesto 9"/>
          <p:cNvSpPr txBox="1"/>
          <p:nvPr/>
        </p:nvSpPr>
        <p:spPr>
          <a:xfrm>
            <a:off x="2483768" y="4289555"/>
            <a:ext cx="4392488" cy="584775"/>
          </a:xfrm>
          <a:prstGeom prst="rect">
            <a:avLst/>
          </a:prstGeom>
          <a:noFill/>
        </p:spPr>
        <p:txBody>
          <a:bodyPr wrap="square" rtlCol="0">
            <a:spAutoFit/>
          </a:bodyPr>
          <a:lstStyle/>
          <a:p>
            <a:r>
              <a:rPr lang="it-IT" sz="3200" dirty="0" smtClean="0">
                <a:solidFill>
                  <a:schemeClr val="bg1"/>
                </a:solidFill>
              </a:rPr>
              <a:t>RICERCA  SULLA LUNA</a:t>
            </a:r>
            <a:endParaRPr lang="it-IT" sz="3200" dirty="0">
              <a:solidFill>
                <a:schemeClr val="bg1"/>
              </a:solidFill>
            </a:endParaRPr>
          </a:p>
        </p:txBody>
      </p:sp>
      <p:sp>
        <p:nvSpPr>
          <p:cNvPr id="3" name="CasellaDiTesto 2"/>
          <p:cNvSpPr txBox="1"/>
          <p:nvPr/>
        </p:nvSpPr>
        <p:spPr>
          <a:xfrm>
            <a:off x="251520" y="1844824"/>
            <a:ext cx="1872208" cy="2031325"/>
          </a:xfrm>
          <a:prstGeom prst="rect">
            <a:avLst/>
          </a:prstGeom>
          <a:noFill/>
        </p:spPr>
        <p:txBody>
          <a:bodyPr wrap="square" rtlCol="0">
            <a:spAutoFit/>
          </a:bodyPr>
          <a:lstStyle/>
          <a:p>
            <a:r>
              <a:rPr lang="it-IT" dirty="0" smtClean="0">
                <a:solidFill>
                  <a:schemeClr val="bg1"/>
                </a:solidFill>
              </a:rPr>
              <a:t>In questa cercherò di esaminare la luna.</a:t>
            </a:r>
          </a:p>
          <a:p>
            <a:r>
              <a:rPr lang="it-IT" dirty="0" smtClean="0">
                <a:solidFill>
                  <a:schemeClr val="bg1"/>
                </a:solidFill>
              </a:rPr>
              <a:t>La sua storia ,l’evoluzione ecc.,… </a:t>
            </a:r>
            <a:endParaRPr lang="it-IT" dirty="0">
              <a:solidFill>
                <a:schemeClr val="bg1"/>
              </a:solidFill>
            </a:endParaRPr>
          </a:p>
        </p:txBody>
      </p:sp>
    </p:spTree>
    <p:extLst>
      <p:ext uri="{BB962C8B-B14F-4D97-AF65-F5344CB8AC3E}">
        <p14:creationId xmlns:p14="http://schemas.microsoft.com/office/powerpoint/2010/main" val="421151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solidFill>
              </a:rPr>
              <a:t>Formazione della luna.</a:t>
            </a:r>
            <a:endParaRPr lang="it-IT" dirty="0">
              <a:solidFill>
                <a:schemeClr val="bg1"/>
              </a:solidFill>
            </a:endParaRPr>
          </a:p>
        </p:txBody>
      </p:sp>
      <p:sp>
        <p:nvSpPr>
          <p:cNvPr id="3" name="Segnaposto contenuto 2"/>
          <p:cNvSpPr>
            <a:spLocks noGrp="1"/>
          </p:cNvSpPr>
          <p:nvPr>
            <p:ph idx="1"/>
          </p:nvPr>
        </p:nvSpPr>
        <p:spPr>
          <a:xfrm>
            <a:off x="457200" y="1600200"/>
            <a:ext cx="8229600" cy="5141168"/>
          </a:xfrm>
        </p:spPr>
        <p:txBody>
          <a:bodyPr>
            <a:normAutofit lnSpcReduction="10000"/>
          </a:bodyPr>
          <a:lstStyle/>
          <a:p>
            <a:pPr marL="0" indent="0">
              <a:buNone/>
            </a:pPr>
            <a:r>
              <a:rPr lang="it-IT" sz="1800" dirty="0"/>
              <a:t>Sono state proposte diverse ipotesi per spiegare la formazione della Luna che, in base alla datazione isotopica dei campioni di roccia lunare portati sulla Terra dagli </a:t>
            </a:r>
            <a:r>
              <a:rPr lang="it-IT" sz="1800" dirty="0" smtClean="0"/>
              <a:t>astronauti , la nascita della luna risalirebbe ha 4,5miliardi di anni fa.</a:t>
            </a:r>
          </a:p>
          <a:p>
            <a:pPr marL="0" indent="0">
              <a:buNone/>
            </a:pPr>
            <a:r>
              <a:rPr lang="it-IT" sz="1800" dirty="0" smtClean="0"/>
              <a:t>Ci sono molte ipotesi sulla nascita della luna:</a:t>
            </a:r>
          </a:p>
          <a:p>
            <a:pPr marL="0" indent="0">
              <a:buNone/>
            </a:pPr>
            <a:endParaRPr lang="it-IT" sz="1800" dirty="0" smtClean="0"/>
          </a:p>
          <a:p>
            <a:pPr>
              <a:buFont typeface="Wingdings" pitchFamily="2" charset="2"/>
              <a:buChar char="q"/>
            </a:pPr>
            <a:r>
              <a:rPr lang="it-IT" sz="1400" dirty="0" smtClean="0"/>
              <a:t> </a:t>
            </a:r>
            <a:r>
              <a:rPr lang="it-IT" sz="1400" dirty="0"/>
              <a:t>Queste includono l'origine per fissione della crosta </a:t>
            </a:r>
            <a:r>
              <a:rPr lang="it-IT" sz="1400" dirty="0" smtClean="0"/>
              <a:t>terrestre</a:t>
            </a:r>
            <a:r>
              <a:rPr lang="it-IT" sz="1400" dirty="0"/>
              <a:t> </a:t>
            </a:r>
            <a:r>
              <a:rPr lang="it-IT" sz="1400" dirty="0" smtClean="0"/>
              <a:t>a </a:t>
            </a:r>
            <a:r>
              <a:rPr lang="it-IT" sz="1400" dirty="0"/>
              <a:t>causa della forza </a:t>
            </a:r>
            <a:r>
              <a:rPr lang="it-IT" sz="1400" dirty="0" err="1" smtClean="0"/>
              <a:t>centrifuga,che</a:t>
            </a:r>
            <a:r>
              <a:rPr lang="it-IT" sz="1400" dirty="0" smtClean="0"/>
              <a:t> </a:t>
            </a:r>
            <a:r>
              <a:rPr lang="it-IT" sz="1400" dirty="0"/>
              <a:t>però richiederebbe un valore iniziale troppo elevato per la rotazione terrestre</a:t>
            </a:r>
            <a:r>
              <a:rPr lang="it-IT" sz="1400" dirty="0" smtClean="0"/>
              <a:t>;</a:t>
            </a:r>
            <a:r>
              <a:rPr lang="it-IT" sz="1400" dirty="0"/>
              <a:t> la cattura gravitazionale di un satellite già formatosi</a:t>
            </a:r>
            <a:r>
              <a:rPr lang="it-IT" sz="1400" dirty="0" smtClean="0"/>
              <a:t>,</a:t>
            </a:r>
            <a:r>
              <a:rPr lang="it-IT" sz="1400" dirty="0"/>
              <a:t> che però richiederebbe un'enorme estensione dell'atmosfera terrestre per dissipare l'energia cinetica del satellite in transito</a:t>
            </a:r>
            <a:r>
              <a:rPr lang="it-IT" sz="1400" dirty="0" smtClean="0"/>
              <a:t>;</a:t>
            </a:r>
            <a:r>
              <a:rPr lang="it-IT" sz="1400" dirty="0"/>
              <a:t> la co-formazione di entrambi i corpi celesti nel </a:t>
            </a:r>
            <a:r>
              <a:rPr lang="it-IT" sz="1400" dirty="0" smtClean="0"/>
              <a:t>disco </a:t>
            </a:r>
            <a:r>
              <a:rPr lang="it-IT" sz="1400" dirty="0" err="1" smtClean="0"/>
              <a:t>diaccrescimento</a:t>
            </a:r>
            <a:r>
              <a:rPr lang="it-IT" sz="1400" dirty="0" smtClean="0"/>
              <a:t> primordiale</a:t>
            </a:r>
            <a:r>
              <a:rPr lang="it-IT" sz="1400" dirty="0"/>
              <a:t>, che però non spiega la scarsità di ferro metallico sulla Luna</a:t>
            </a:r>
            <a:r>
              <a:rPr lang="it-IT" sz="1400" dirty="0" smtClean="0"/>
              <a:t>.</a:t>
            </a:r>
            <a:r>
              <a:rPr lang="it-IT" sz="1400" baseline="30000" dirty="0" smtClean="0"/>
              <a:t>[</a:t>
            </a:r>
            <a:r>
              <a:rPr lang="it-IT" sz="1400" dirty="0"/>
              <a:t> Nessuna di queste ipotesi inoltre è in grado di spiegare l'alto valore del momento angolare del sistema Terra-Luna</a:t>
            </a:r>
            <a:r>
              <a:rPr lang="it-IT" sz="1400" dirty="0" smtClean="0"/>
              <a:t>.</a:t>
            </a:r>
            <a:endParaRPr lang="it-IT" sz="1400" baseline="30000" dirty="0"/>
          </a:p>
          <a:p>
            <a:pPr>
              <a:buFont typeface="Wingdings" pitchFamily="2" charset="2"/>
              <a:buChar char="q"/>
            </a:pPr>
            <a:endParaRPr lang="it-IT" sz="1400" baseline="30000" dirty="0" smtClean="0"/>
          </a:p>
          <a:p>
            <a:pPr>
              <a:buFont typeface="Wingdings" pitchFamily="2" charset="2"/>
              <a:buChar char="q"/>
            </a:pPr>
            <a:r>
              <a:rPr lang="it-IT" sz="1400" dirty="0"/>
              <a:t>La teoria più accreditata è quella secondo la quale essa si sia formata a seguito della collisione di un </a:t>
            </a:r>
            <a:r>
              <a:rPr lang="it-IT" sz="1400" dirty="0" smtClean="0"/>
              <a:t>planetoide delle </a:t>
            </a:r>
            <a:r>
              <a:rPr lang="it-IT" sz="1400" dirty="0"/>
              <a:t>dimensioni simili a quelle di Marte con la Terra quando quest'ultima era ancora calda, nella prima fase della sua formazione (tale planetoide è chiamato a volte </a:t>
            </a:r>
            <a:r>
              <a:rPr lang="it-IT" sz="1400" dirty="0" err="1"/>
              <a:t>Theia</a:t>
            </a:r>
            <a:r>
              <a:rPr lang="it-IT" sz="1400" dirty="0"/>
              <a:t>). Il materiale scaturito dall'impatto rimase in orbita intorno alla Terra e per effetto della forza gravitazionale si riunì formando la Luna. Detta comunemente la </a:t>
            </a:r>
            <a:r>
              <a:rPr lang="it-IT" sz="1400" i="1" dirty="0"/>
              <a:t>Teoria dell'Impatto Gigante</a:t>
            </a:r>
            <a:r>
              <a:rPr lang="it-IT" sz="1400" dirty="0"/>
              <a:t>, è supportata da simulazioni pubblicate nell'agosto </a:t>
            </a:r>
            <a:r>
              <a:rPr lang="it-IT" sz="1400" dirty="0" smtClean="0"/>
              <a:t>2001.Una </a:t>
            </a:r>
            <a:r>
              <a:rPr lang="it-IT" sz="1400" dirty="0"/>
              <a:t>conferma di questa tesi deriva dal fatto che la composizione della Luna è pressoché identica a quella del </a:t>
            </a:r>
            <a:r>
              <a:rPr lang="it-IT" sz="1400" dirty="0" smtClean="0"/>
              <a:t>mantello</a:t>
            </a:r>
            <a:r>
              <a:rPr lang="it-IT" sz="1400" dirty="0"/>
              <a:t> </a:t>
            </a:r>
            <a:r>
              <a:rPr lang="it-IT" sz="1400" dirty="0" smtClean="0"/>
              <a:t>terrestre </a:t>
            </a:r>
            <a:r>
              <a:rPr lang="it-IT" sz="1400" dirty="0"/>
              <a:t>privato degli elementi più leggeri, evaporati per la mancanza di </a:t>
            </a:r>
            <a:r>
              <a:rPr lang="it-IT" sz="1400" dirty="0" smtClean="0"/>
              <a:t>un'atmosfera</a:t>
            </a:r>
            <a:r>
              <a:rPr lang="it-IT" sz="1400" dirty="0"/>
              <a:t> </a:t>
            </a:r>
            <a:r>
              <a:rPr lang="it-IT" sz="1400" dirty="0" smtClean="0"/>
              <a:t>e </a:t>
            </a:r>
            <a:r>
              <a:rPr lang="it-IT" sz="1400" dirty="0"/>
              <a:t>della forza gravitazionale necessarie per trattenerli. Inoltre, l'inclinazione dell'orbita della Luna rende piuttosto improbabili le teorie secondo cui la Luna si formò insieme alla Terra o fu catturata in seguito</a:t>
            </a:r>
            <a:endParaRPr lang="it-IT" sz="1400" baseline="30000" dirty="0"/>
          </a:p>
        </p:txBody>
      </p:sp>
      <p:pic>
        <p:nvPicPr>
          <p:cNvPr id="1026" name="Picture 2" descr="C:\Users\Utente\Desktop\220px-Planetoid_crashing_into_primordial_Eart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5" y="24125"/>
            <a:ext cx="2043325" cy="153266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tente\Desktop\downloa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27042"/>
            <a:ext cx="1969477" cy="1590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8131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solidFill>
              </a:rPr>
              <a:t>Orbita lunare </a:t>
            </a:r>
            <a:endParaRPr lang="it-IT" dirty="0">
              <a:solidFill>
                <a:schemeClr val="bg1"/>
              </a:solidFill>
            </a:endParaRPr>
          </a:p>
        </p:txBody>
      </p:sp>
      <p:sp>
        <p:nvSpPr>
          <p:cNvPr id="3" name="Segnaposto contenuto 2"/>
          <p:cNvSpPr>
            <a:spLocks noGrp="1"/>
          </p:cNvSpPr>
          <p:nvPr>
            <p:ph idx="1"/>
          </p:nvPr>
        </p:nvSpPr>
        <p:spPr/>
        <p:txBody>
          <a:bodyPr>
            <a:normAutofit/>
          </a:bodyPr>
          <a:lstStyle/>
          <a:p>
            <a:pPr marL="0" indent="0">
              <a:buNone/>
            </a:pPr>
            <a:r>
              <a:rPr lang="it-IT" sz="1400" dirty="0"/>
              <a:t>La Luna compie un'orbita </a:t>
            </a:r>
            <a:r>
              <a:rPr lang="it-IT" sz="1400" u="sng" dirty="0" smtClean="0"/>
              <a:t>ellittica, infatti essa gira intorno alla terra ed insieme girano in torno al sole.</a:t>
            </a:r>
          </a:p>
          <a:p>
            <a:pPr marL="0" indent="0">
              <a:buNone/>
            </a:pPr>
            <a:r>
              <a:rPr lang="it-IT" sz="2000" u="sng" dirty="0" smtClean="0"/>
              <a:t>Rotazione :</a:t>
            </a:r>
            <a:r>
              <a:rPr lang="it-IT" sz="1400" dirty="0"/>
              <a:t>Il </a:t>
            </a:r>
            <a:r>
              <a:rPr lang="it-IT" sz="1400" b="1" dirty="0"/>
              <a:t>moto di rotazione della Luna</a:t>
            </a:r>
            <a:r>
              <a:rPr lang="it-IT" sz="1400" dirty="0"/>
              <a:t> è il movimento che compie intorno all'asse lunare nello stesso senso della rotazione terrestre, da Ovest verso Est, con una velocità angolare di 13° al giorno. La durata è quindi uguale a quella del moto di rivoluzione pari a 27 giorni 7 ore 43 minuti 12 secondi. Questo è il motivo per cui la Luna rivolge alla Terra sempre la stessa faccia. L'attrazione che la Terra esercita sul rigonfiamento equatoriale più che sulle zone polari sulla Luna provoca in essa delle oscillazioni di lieve entità, le librazioni, che insieme alle librazioni apparenti, connesse alle posizioni che la Luna assume rispetto alla Terra, ci consentono di vedere un po' più della metà della </a:t>
            </a:r>
            <a:r>
              <a:rPr lang="it-IT" sz="1400" dirty="0" smtClean="0"/>
              <a:t>superficie </a:t>
            </a:r>
            <a:r>
              <a:rPr lang="it-IT" sz="1400" dirty="0"/>
              <a:t>lunare (circa il 59%).</a:t>
            </a:r>
          </a:p>
        </p:txBody>
      </p:sp>
      <p:pic>
        <p:nvPicPr>
          <p:cNvPr id="1026" name="Picture 2" descr="C:\Users\Utente\Desktop\Moon_phases_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789040"/>
            <a:ext cx="8568952" cy="2808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669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chemeClr val="bg1"/>
                </a:solidFill>
              </a:rPr>
              <a:t>Storia della comprensione della luna</a:t>
            </a:r>
            <a:endParaRPr lang="it-IT" dirty="0">
              <a:solidFill>
                <a:schemeClr val="bg1"/>
              </a:solidFill>
            </a:endParaRPr>
          </a:p>
        </p:txBody>
      </p:sp>
      <p:sp>
        <p:nvSpPr>
          <p:cNvPr id="3" name="Segnaposto contenuto 2"/>
          <p:cNvSpPr>
            <a:spLocks noGrp="1"/>
          </p:cNvSpPr>
          <p:nvPr>
            <p:ph idx="1"/>
          </p:nvPr>
        </p:nvSpPr>
        <p:spPr/>
        <p:txBody>
          <a:bodyPr>
            <a:normAutofit/>
          </a:bodyPr>
          <a:lstStyle/>
          <a:p>
            <a:pPr marL="0" indent="0">
              <a:buNone/>
            </a:pPr>
            <a:r>
              <a:rPr lang="it-IT" sz="1400" dirty="0"/>
              <a:t>Nei tempi antichi non erano rare le culture, prevalentemente nomadi, che ritenevano che la Luna morisse ogni notte, scendendo nel mondo delle ombre; altre culture pensavano che la Luna inseguisse il Sole (o viceversa). Ai tempi </a:t>
            </a:r>
            <a:r>
              <a:rPr lang="it-IT" sz="1400" dirty="0" err="1" smtClean="0"/>
              <a:t>diPitagora</a:t>
            </a:r>
            <a:r>
              <a:rPr lang="it-IT" sz="1400" dirty="0" smtClean="0"/>
              <a:t>,  </a:t>
            </a:r>
            <a:r>
              <a:rPr lang="it-IT" sz="1400" dirty="0"/>
              <a:t>come enunciava la scuola pitagorica, veniva considerata un pianeta. Durante il </a:t>
            </a:r>
            <a:r>
              <a:rPr lang="it-IT" sz="1400" dirty="0" smtClean="0"/>
              <a:t>Medioevo</a:t>
            </a:r>
            <a:r>
              <a:rPr lang="it-IT" sz="1400" dirty="0"/>
              <a:t> </a:t>
            </a:r>
            <a:r>
              <a:rPr lang="it-IT" sz="1400" dirty="0" smtClean="0"/>
              <a:t>alcuni </a:t>
            </a:r>
            <a:r>
              <a:rPr lang="it-IT" sz="1400" dirty="0"/>
              <a:t>credevano che la Luna fosse una sfera perfettamente liscia, come sosteneva la teoria aristotelica, e altri che vi si trovassero oceani (a tutt'oggi il termine </a:t>
            </a:r>
            <a:r>
              <a:rPr lang="it-IT" sz="1400" i="1" dirty="0"/>
              <a:t>mare</a:t>
            </a:r>
            <a:r>
              <a:rPr lang="it-IT" sz="1400" dirty="0"/>
              <a:t> è impiegato per designare le regioni più scure della superficie lunare).</a:t>
            </a:r>
          </a:p>
          <a:p>
            <a:pPr marL="0" indent="0">
              <a:buNone/>
            </a:pPr>
            <a:r>
              <a:rPr lang="it-IT" sz="1400" dirty="0"/>
              <a:t>Quando nel 1609 Galileo puntò il suo telescopio sulla Luna scoprì che la sua </a:t>
            </a:r>
            <a:r>
              <a:rPr lang="it-IT" sz="1400" dirty="0" smtClean="0"/>
              <a:t>superficie</a:t>
            </a:r>
            <a:r>
              <a:rPr lang="it-IT" sz="1400" dirty="0"/>
              <a:t> </a:t>
            </a:r>
            <a:r>
              <a:rPr lang="it-IT" sz="1400" dirty="0" smtClean="0"/>
              <a:t>non </a:t>
            </a:r>
            <a:r>
              <a:rPr lang="it-IT" sz="1400" dirty="0"/>
              <a:t>era liscia, bensì corrugata e composta da vallate, monti alti più di 8 000 </a:t>
            </a:r>
            <a:r>
              <a:rPr lang="it-IT" sz="1400" dirty="0" smtClean="0"/>
              <a:t>m</a:t>
            </a:r>
            <a:r>
              <a:rPr lang="it-IT" sz="1400" dirty="0"/>
              <a:t> </a:t>
            </a:r>
            <a:r>
              <a:rPr lang="it-IT" sz="1400" dirty="0" smtClean="0"/>
              <a:t>e </a:t>
            </a:r>
            <a:r>
              <a:rPr lang="it-IT" sz="1400" dirty="0"/>
              <a:t>crateri.</a:t>
            </a:r>
          </a:p>
          <a:p>
            <a:pPr marL="0" indent="0">
              <a:buNone/>
            </a:pPr>
            <a:r>
              <a:rPr lang="it-IT" sz="1400" dirty="0"/>
              <a:t>Ancora nel 1920 si pensava che la Luna potesse avere </a:t>
            </a:r>
            <a:r>
              <a:rPr lang="it-IT" sz="1400" dirty="0" smtClean="0"/>
              <a:t>un'atmosfera</a:t>
            </a:r>
            <a:r>
              <a:rPr lang="it-IT" sz="1400" dirty="0"/>
              <a:t> </a:t>
            </a:r>
            <a:r>
              <a:rPr lang="it-IT" sz="1400" dirty="0" smtClean="0"/>
              <a:t>respirabile </a:t>
            </a:r>
            <a:r>
              <a:rPr lang="it-IT" sz="1400" dirty="0"/>
              <a:t>(o così lasciano intendere i racconti </a:t>
            </a:r>
            <a:r>
              <a:rPr lang="it-IT" sz="1400" dirty="0" err="1"/>
              <a:t>difantascienza</a:t>
            </a:r>
            <a:r>
              <a:rPr lang="it-IT" sz="1400" dirty="0"/>
              <a:t> del periodo</a:t>
            </a:r>
            <a:r>
              <a:rPr lang="it-IT" sz="1400" dirty="0" smtClean="0"/>
              <a:t>).</a:t>
            </a:r>
            <a:endParaRPr lang="it-IT" sz="1400" dirty="0"/>
          </a:p>
          <a:p>
            <a:pPr marL="0" indent="0">
              <a:buNone/>
            </a:pPr>
            <a:endParaRPr lang="it-IT" sz="1400" dirty="0"/>
          </a:p>
        </p:txBody>
      </p:sp>
      <p:pic>
        <p:nvPicPr>
          <p:cNvPr id="2051" name="Picture 3" descr="C:\Users\Utente\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3861048"/>
            <a:ext cx="6300191" cy="2996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0053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lstStyle/>
          <a:p>
            <a:r>
              <a:rPr lang="it-IT" dirty="0">
                <a:solidFill>
                  <a:schemeClr val="bg1"/>
                </a:solidFill>
              </a:rPr>
              <a:t>Struttura interna</a:t>
            </a:r>
          </a:p>
        </p:txBody>
      </p:sp>
      <p:sp>
        <p:nvSpPr>
          <p:cNvPr id="3" name="Segnaposto contenuto 2"/>
          <p:cNvSpPr>
            <a:spLocks noGrp="1"/>
          </p:cNvSpPr>
          <p:nvPr>
            <p:ph idx="1"/>
          </p:nvPr>
        </p:nvSpPr>
        <p:spPr>
          <a:xfrm>
            <a:off x="3650" y="2292897"/>
            <a:ext cx="8291264" cy="4565103"/>
          </a:xfrm>
        </p:spPr>
        <p:txBody>
          <a:bodyPr>
            <a:normAutofit fontScale="92500" lnSpcReduction="10000"/>
          </a:bodyPr>
          <a:lstStyle/>
          <a:p>
            <a:pPr marL="0" indent="0">
              <a:buNone/>
            </a:pPr>
            <a:r>
              <a:rPr lang="it-IT" sz="1400" dirty="0"/>
              <a:t>La Luna è un corpo celeste internamente differenziato: come la nostra Terra ha una crosta geochimicamente distinta, un mantello e un nucleo.</a:t>
            </a:r>
          </a:p>
          <a:p>
            <a:pPr marL="0" indent="0">
              <a:buNone/>
            </a:pPr>
            <a:r>
              <a:rPr lang="it-IT" sz="1400" dirty="0"/>
              <a:t>La parte interna del nucleo, con un raggio di 240 km, è ricca di ferro allo stato solido ed è circondata da un guscio esterno fluido costituito principalmente da ferro liquido, con un raggio di circa 300 km. Attorno al nucleo si trova una fase parzialmente fusa con un raggio di circa 500 km.[23] La sua composizione non è stata del tutto chiarita, ma si dovrebbe trattare di ferro metallico in lega con piccole quantità di zolfo e nickel; sono le analisi della variabilità della rotazione lunare a indicare che esso è almeno parzialmente fuso.[24]</a:t>
            </a:r>
          </a:p>
          <a:p>
            <a:pPr marL="0" indent="0">
              <a:buNone/>
            </a:pPr>
            <a:r>
              <a:rPr lang="it-IT" sz="1400" dirty="0"/>
              <a:t>Si ritiene che questa struttura si sia sviluppata attraverso una cristallizzazione frazionata dell'oceano magmatico che avvolgeva il satellite 4,5 miliardi di anni fa, al tempo della sua formazione.[25]</a:t>
            </a:r>
          </a:p>
          <a:p>
            <a:pPr marL="0" indent="0">
              <a:buNone/>
            </a:pPr>
            <a:r>
              <a:rPr lang="it-IT" sz="1400" dirty="0"/>
              <a:t>La cristallizzazione dell'oceano magmatico avrebbe creato il mantello mafico per precipitazione e separazione dei minerali di olivina, </a:t>
            </a:r>
            <a:r>
              <a:rPr lang="it-IT" sz="1400" dirty="0" err="1"/>
              <a:t>ortopirosseno</a:t>
            </a:r>
            <a:r>
              <a:rPr lang="it-IT" sz="1400" dirty="0"/>
              <a:t> e </a:t>
            </a:r>
            <a:r>
              <a:rPr lang="it-IT" sz="1400" dirty="0" err="1"/>
              <a:t>clinopirosseno</a:t>
            </a:r>
            <a:r>
              <a:rPr lang="it-IT" sz="1400" dirty="0"/>
              <a:t>; dopo che circa tre quarti del magma si era cristallizzato, i minerali di plagioclasio, a densità più bassa, poterono galleggiare e formare la crosta superficiale.[26] I liquidi, che cristallizzarono per ultimi, si trovarono compressi tra la crosta e il mantello, con un'elevata abbondanza di elementi scarsamente compatibili ed esotermici.[27] A conferma di questo, la mappatura geochimica </a:t>
            </a:r>
            <a:r>
              <a:rPr lang="it-IT" sz="1400" dirty="0" err="1"/>
              <a:t>effettuta</a:t>
            </a:r>
            <a:r>
              <a:rPr lang="it-IT" sz="1400" dirty="0"/>
              <a:t> dalle sonde in orbita, mostra che la crosta è prevalentemente a base di anortosite;[28] anche i campioni di roccia lunare della lava eruttata sulla superficie da fusioni parziali del mantello, confermano la composizione mafica del mantello, più ricco in ferro di quello terrestre.[27] Attraverso i dati inviateci dalla missione GRAIL, le ultime stime effettuate, dimostrano invece che la crosta lunare è più sottile di quanto si pensava, in media 32-34 km contro i 45 km precedenti.[27]</a:t>
            </a:r>
          </a:p>
          <a:p>
            <a:pPr marL="0" indent="0">
              <a:buNone/>
            </a:pPr>
            <a:r>
              <a:rPr lang="it-IT" sz="1400" dirty="0"/>
              <a:t>La Luna è il secondo satellite più denso del sistema solare dopo Io.[29] Tuttavia le dimensioni del nucleo interno lunare sono piuttosto piccole in confronto alla dimensione totale del satellite, solo il 20%,[27] rispetto al circa 50% della maggioranza degli altri satelliti di tipo terrestre.</a:t>
            </a:r>
          </a:p>
          <a:p>
            <a:pPr marL="0" indent="0">
              <a:buNone/>
            </a:pPr>
            <a:r>
              <a:rPr lang="it-IT" sz="1400" dirty="0"/>
              <a:t>Topografia lunare </a:t>
            </a:r>
          </a:p>
        </p:txBody>
      </p:sp>
      <p:pic>
        <p:nvPicPr>
          <p:cNvPr id="1026" name="Picture 2" descr="C:\Users\Utente\Desktop\200px-Main_lunar_core_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0"/>
            <a:ext cx="2303370" cy="2303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481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solidFill>
              </a:rPr>
              <a:t>Terremoti sulla luna??</a:t>
            </a:r>
            <a:endParaRPr lang="it-IT" dirty="0">
              <a:solidFill>
                <a:schemeClr val="bg1"/>
              </a:solidFill>
            </a:endParaRPr>
          </a:p>
        </p:txBody>
      </p:sp>
      <p:sp>
        <p:nvSpPr>
          <p:cNvPr id="3" name="Segnaposto contenuto 2"/>
          <p:cNvSpPr>
            <a:spLocks noGrp="1"/>
          </p:cNvSpPr>
          <p:nvPr>
            <p:ph idx="1"/>
          </p:nvPr>
        </p:nvSpPr>
        <p:spPr/>
        <p:txBody>
          <a:bodyPr>
            <a:normAutofit/>
          </a:bodyPr>
          <a:lstStyle/>
          <a:p>
            <a:pPr marL="0" indent="0">
              <a:buNone/>
            </a:pPr>
            <a:r>
              <a:rPr lang="it-IT" sz="1400" dirty="0" err="1" smtClean="0"/>
              <a:t>bhe</a:t>
            </a:r>
            <a:r>
              <a:rPr lang="it-IT" sz="1400" dirty="0" smtClean="0"/>
              <a:t> si , risulta che sulla luna anche se di bassa potenza ma ci </a:t>
            </a:r>
            <a:r>
              <a:rPr lang="it-IT" sz="1400" dirty="0"/>
              <a:t>siano </a:t>
            </a:r>
            <a:r>
              <a:rPr lang="it-IT" sz="1400" dirty="0" smtClean="0"/>
              <a:t>terremoti  infatti……………….</a:t>
            </a:r>
          </a:p>
          <a:p>
            <a:pPr marL="0" indent="0">
              <a:buNone/>
            </a:pPr>
            <a:r>
              <a:rPr lang="it-IT" sz="1400" dirty="0" smtClean="0"/>
              <a:t>Le </a:t>
            </a:r>
            <a:r>
              <a:rPr lang="it-IT" sz="1400" dirty="0"/>
              <a:t>missioni Apollo che hanno portato astronauti sulla Luna hanno sbarcato anche alcuni sismografi. Questi sismografi hanno funzionato per molti anni ottenendo risultati ben diversi da quelli posti sulla superficie terrestre. Pur avendo registrato qualche migliaio di terremoti l'anno, si è visto che in media l'energia liberata da essi è molto bassa e non ha quasi mai superato il secondo grado della scala Richter. L'assenza di moti crostali impedisce lo sviluppo di terremoti di alta intensità</a:t>
            </a:r>
            <a:r>
              <a:rPr lang="it-IT" sz="1400" dirty="0" smtClean="0"/>
              <a:t>.</a:t>
            </a:r>
            <a:endParaRPr lang="it-IT" sz="1400" dirty="0"/>
          </a:p>
        </p:txBody>
      </p:sp>
      <p:pic>
        <p:nvPicPr>
          <p:cNvPr id="2050" name="Picture 2" descr="C:\Users\Utente\Desktop\im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212976"/>
            <a:ext cx="6408711" cy="3674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539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chemeClr val="bg1"/>
                </a:solidFill>
              </a:rPr>
              <a:t>L'esplorazione della Luna</a:t>
            </a:r>
          </a:p>
        </p:txBody>
      </p:sp>
      <p:sp>
        <p:nvSpPr>
          <p:cNvPr id="3" name="Segnaposto contenuto 2"/>
          <p:cNvSpPr>
            <a:spLocks noGrp="1"/>
          </p:cNvSpPr>
          <p:nvPr>
            <p:ph idx="1"/>
          </p:nvPr>
        </p:nvSpPr>
        <p:spPr>
          <a:xfrm>
            <a:off x="323528" y="1556793"/>
            <a:ext cx="8229600" cy="3384376"/>
          </a:xfrm>
        </p:spPr>
        <p:txBody>
          <a:bodyPr>
            <a:normAutofit/>
          </a:bodyPr>
          <a:lstStyle/>
          <a:p>
            <a:pPr marL="0" indent="0">
              <a:buNone/>
            </a:pPr>
            <a:r>
              <a:rPr lang="it-IT" sz="1100" dirty="0"/>
              <a:t>La faccia nascosta, sempre opposta alla Terra, della Luna venne osservata per la prima volta il 7 ottobre 1959, quando la sonda sovietica Luna 3 fu messa in orbita attorno alla Luna e inviò alcune sue fotografie alla Terra.</a:t>
            </a:r>
          </a:p>
          <a:p>
            <a:pPr marL="0" indent="0">
              <a:buNone/>
            </a:pPr>
            <a:r>
              <a:rPr lang="it-IT" sz="1100" dirty="0"/>
              <a:t>Gli uomini sono atterrati sulla Luna il 20 luglio 1969, all'apice di una gara spaziale tra URSS e Stati Uniti d'America, ispirata dalla guerra fredda. Il primo astronauta a camminare sulla superficie lunare fu Neil Armstrong, comandante dell'Apollo 11. L'ultimo fu Eugene </a:t>
            </a:r>
            <a:r>
              <a:rPr lang="it-IT" sz="1100" dirty="0" err="1"/>
              <a:t>Cernan</a:t>
            </a:r>
            <a:r>
              <a:rPr lang="it-IT" sz="1100" dirty="0"/>
              <a:t>, che dopo 3 giorni e 3 ore trascorsi sulla superficie lunare con il collega della missione Apollo 17, Jack Schmitt, la lasciò il 14 dicembre 1972.</a:t>
            </a:r>
          </a:p>
          <a:p>
            <a:pPr marL="0" indent="0">
              <a:buNone/>
            </a:pPr>
            <a:r>
              <a:rPr lang="it-IT" sz="1100" dirty="0"/>
              <a:t>L'equipaggio dell'Apollo 11 lasciò una targa di acciaio inossidabile, per commemorare lo sbarco e lasciare informazioni sulla visita a ogni altro essere vivente che la trovi. Sulla targa c'è scritto:</a:t>
            </a:r>
          </a:p>
          <a:p>
            <a:pPr marL="0" indent="0">
              <a:buNone/>
            </a:pPr>
            <a:r>
              <a:rPr lang="it-IT" sz="1100" dirty="0"/>
              <a:t>(EN)</a:t>
            </a:r>
          </a:p>
          <a:p>
            <a:pPr marL="0" indent="0">
              <a:buNone/>
            </a:pPr>
            <a:r>
              <a:rPr lang="it-IT" sz="1100" dirty="0"/>
              <a:t>« Here men from the Planet Earth first set </a:t>
            </a:r>
            <a:r>
              <a:rPr lang="it-IT" sz="1100" dirty="0" err="1"/>
              <a:t>foot</a:t>
            </a:r>
            <a:r>
              <a:rPr lang="it-IT" sz="1100" dirty="0"/>
              <a:t> </a:t>
            </a:r>
            <a:r>
              <a:rPr lang="it-IT" sz="1100" dirty="0" err="1"/>
              <a:t>upon</a:t>
            </a:r>
            <a:r>
              <a:rPr lang="it-IT" sz="1100" dirty="0"/>
              <a:t> the </a:t>
            </a:r>
            <a:r>
              <a:rPr lang="it-IT" sz="1100" dirty="0" err="1"/>
              <a:t>moon</a:t>
            </a:r>
            <a:r>
              <a:rPr lang="it-IT" sz="1100" dirty="0"/>
              <a:t>, </a:t>
            </a:r>
            <a:r>
              <a:rPr lang="it-IT" sz="1100" dirty="0" err="1"/>
              <a:t>July</a:t>
            </a:r>
            <a:r>
              <a:rPr lang="it-IT" sz="1100" dirty="0"/>
              <a:t> 1969, A.D.</a:t>
            </a:r>
          </a:p>
          <a:p>
            <a:pPr marL="0" indent="0">
              <a:buNone/>
            </a:pPr>
            <a:r>
              <a:rPr lang="it-IT" sz="1100" dirty="0" err="1"/>
              <a:t>We</a:t>
            </a:r>
            <a:r>
              <a:rPr lang="it-IT" sz="1100" dirty="0"/>
              <a:t> </a:t>
            </a:r>
            <a:r>
              <a:rPr lang="it-IT" sz="1100" dirty="0" err="1"/>
              <a:t>came</a:t>
            </a:r>
            <a:r>
              <a:rPr lang="it-IT" sz="1100" dirty="0"/>
              <a:t> in </a:t>
            </a:r>
            <a:r>
              <a:rPr lang="it-IT" sz="1100" dirty="0" err="1"/>
              <a:t>peace</a:t>
            </a:r>
            <a:r>
              <a:rPr lang="it-IT" sz="1100" dirty="0"/>
              <a:t> for </a:t>
            </a:r>
            <a:r>
              <a:rPr lang="it-IT" sz="1100" dirty="0" err="1"/>
              <a:t>all</a:t>
            </a:r>
            <a:r>
              <a:rPr lang="it-IT" sz="1100" dirty="0"/>
              <a:t> </a:t>
            </a:r>
            <a:r>
              <a:rPr lang="it-IT" sz="1100" dirty="0" err="1"/>
              <a:t>mankind</a:t>
            </a:r>
            <a:r>
              <a:rPr lang="it-IT" sz="1100" dirty="0"/>
              <a:t>. »	(IT)</a:t>
            </a:r>
          </a:p>
          <a:p>
            <a:pPr marL="0" indent="0">
              <a:buNone/>
            </a:pPr>
            <a:r>
              <a:rPr lang="it-IT" sz="1100" dirty="0"/>
              <a:t>« Qui, uomini dal pianeta Terra posero piede sulla Luna per la prima volta, Luglio 1969 D.C.</a:t>
            </a:r>
          </a:p>
          <a:p>
            <a:pPr marL="0" indent="0">
              <a:buNone/>
            </a:pPr>
            <a:r>
              <a:rPr lang="it-IT" sz="1100" dirty="0"/>
              <a:t>Siamo venuti in pace, per tutta l'umanità. </a:t>
            </a:r>
            <a:r>
              <a:rPr lang="it-IT" sz="1100" dirty="0" smtClean="0"/>
              <a:t>»</a:t>
            </a:r>
          </a:p>
          <a:p>
            <a:pPr marL="0" indent="0">
              <a:buNone/>
            </a:pPr>
            <a:r>
              <a:rPr lang="it-IT" sz="1100" dirty="0" smtClean="0"/>
              <a:t> </a:t>
            </a:r>
            <a:r>
              <a:rPr lang="it-IT" sz="1100" dirty="0"/>
              <a:t>In totale gli sbarchi sulla Luna delle missioni Apollo furono 6 (Apollo 11, 12, 14, 15, 16 e 17), per un totale di 12 astronauti discesi sul nostro satellite; la missione Apollo 13 non atterrò sulla Luna a causa di un incidente durante il volo, e le restanti previste missioni Apollo 18,19 e 20 furono annullate per tagli di bilancio.</a:t>
            </a:r>
          </a:p>
          <a:p>
            <a:pPr marL="0" indent="0">
              <a:buNone/>
            </a:pPr>
            <a:r>
              <a:rPr lang="it-IT" sz="1100" dirty="0"/>
              <a:t>Dopo gli sbarchi del Programma Apollo nessun essere umano ha più camminato sulla Luna.</a:t>
            </a:r>
          </a:p>
        </p:txBody>
      </p:sp>
      <p:pic>
        <p:nvPicPr>
          <p:cNvPr id="3074" name="Picture 2" descr="C:\Users\Utente\Desktop\200px-Apollo_11_bootprint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591" y="4869160"/>
            <a:ext cx="190500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Utente\Desktop\200px-Apollo_AS11-40-586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3680" y="4345348"/>
            <a:ext cx="2880320" cy="2492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540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chemeClr val="bg1"/>
                </a:solidFill>
              </a:rPr>
              <a:t>La mia ricerca è conclusa</a:t>
            </a:r>
            <a:endParaRPr lang="it-IT" dirty="0">
              <a:solidFill>
                <a:schemeClr val="bg1"/>
              </a:solidFill>
            </a:endParaRPr>
          </a:p>
        </p:txBody>
      </p:sp>
      <p:sp>
        <p:nvSpPr>
          <p:cNvPr id="3" name="Segnaposto contenuto 2"/>
          <p:cNvSpPr>
            <a:spLocks noGrp="1"/>
          </p:cNvSpPr>
          <p:nvPr>
            <p:ph idx="1"/>
          </p:nvPr>
        </p:nvSpPr>
        <p:spPr/>
        <p:txBody>
          <a:bodyPr/>
          <a:lstStyle/>
          <a:p>
            <a:pPr marL="0" indent="0">
              <a:buNone/>
            </a:pPr>
            <a:r>
              <a:rPr lang="it-IT" dirty="0" smtClean="0"/>
              <a:t>Spero vi sia piaciuta  mattia filippi……………</a:t>
            </a:r>
            <a:endParaRPr lang="it-IT" dirty="0"/>
          </a:p>
        </p:txBody>
      </p:sp>
      <p:pic>
        <p:nvPicPr>
          <p:cNvPr id="4098" name="Picture 2" descr="C:\Users\Utente\Desktop\images.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497137"/>
            <a:ext cx="3780933" cy="2516039"/>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Utente\Desktop\200px-Apollo_11_bootprint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3666735"/>
            <a:ext cx="3096344" cy="2879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82733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TotalTime>
  <Words>848</Words>
  <Application>Microsoft Office PowerPoint</Application>
  <PresentationFormat>Presentazione su schermo (4:3)</PresentationFormat>
  <Paragraphs>42</Paragraphs>
  <Slides>8</Slides>
  <Notes>1</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Presentazione standard di PowerPoint</vt:lpstr>
      <vt:lpstr>Formazione della luna.</vt:lpstr>
      <vt:lpstr>Orbita lunare </vt:lpstr>
      <vt:lpstr>Storia della comprensione della luna</vt:lpstr>
      <vt:lpstr>Struttura interna</vt:lpstr>
      <vt:lpstr>Terremoti sulla luna??</vt:lpstr>
      <vt:lpstr>L'esplorazione della Luna</vt:lpstr>
      <vt:lpstr>La mia ricerca è conclusa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10</cp:revision>
  <dcterms:created xsi:type="dcterms:W3CDTF">2012-12-23T09:29:21Z</dcterms:created>
  <dcterms:modified xsi:type="dcterms:W3CDTF">2013-01-07T13:26:29Z</dcterms:modified>
</cp:coreProperties>
</file>