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60" r:id="rId5"/>
    <p:sldId id="262" r:id="rId6"/>
    <p:sldId id="259" r:id="rId7"/>
    <p:sldId id="263" r:id="rId8"/>
    <p:sldId id="264" r:id="rId9"/>
    <p:sldId id="265"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8" d="100"/>
          <a:sy n="68" d="100"/>
        </p:scale>
        <p:origin x="-144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F64D00-A691-42D5-B39B-1956D4756D4C}" type="datetimeFigureOut">
              <a:rPr lang="it-IT" smtClean="0"/>
              <a:t>23/12/2012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158246-2720-439A-AC83-08ECD3C820AF}" type="slidenum">
              <a:rPr lang="it-IT" smtClean="0"/>
              <a:t>‹N›</a:t>
            </a:fld>
            <a:endParaRPr lang="it-IT"/>
          </a:p>
        </p:txBody>
      </p:sp>
    </p:spTree>
    <p:extLst>
      <p:ext uri="{BB962C8B-B14F-4D97-AF65-F5344CB8AC3E}">
        <p14:creationId xmlns:p14="http://schemas.microsoft.com/office/powerpoint/2010/main" val="3350336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6A158246-2720-439A-AC83-08ECD3C820AF}" type="slidenum">
              <a:rPr lang="it-IT" smtClean="0"/>
              <a:t>2</a:t>
            </a:fld>
            <a:endParaRPr lang="it-IT"/>
          </a:p>
        </p:txBody>
      </p:sp>
    </p:spTree>
    <p:extLst>
      <p:ext uri="{BB962C8B-B14F-4D97-AF65-F5344CB8AC3E}">
        <p14:creationId xmlns:p14="http://schemas.microsoft.com/office/powerpoint/2010/main" val="1823600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60F6BCD-C9DD-415F-A548-695AD9248FBF}" type="datetimeFigureOut">
              <a:rPr lang="it-IT" smtClean="0"/>
              <a:t>23/12/2012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043F6F-5329-4DB4-8207-5443552E2E88}" type="slidenum">
              <a:rPr lang="it-IT" smtClean="0"/>
              <a:t>‹N›</a:t>
            </a:fld>
            <a:endParaRPr lang="it-IT"/>
          </a:p>
        </p:txBody>
      </p:sp>
    </p:spTree>
    <p:extLst>
      <p:ext uri="{BB962C8B-B14F-4D97-AF65-F5344CB8AC3E}">
        <p14:creationId xmlns:p14="http://schemas.microsoft.com/office/powerpoint/2010/main" val="2259803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60F6BCD-C9DD-415F-A548-695AD9248FBF}" type="datetimeFigureOut">
              <a:rPr lang="it-IT" smtClean="0"/>
              <a:t>23/12/2012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043F6F-5329-4DB4-8207-5443552E2E88}" type="slidenum">
              <a:rPr lang="it-IT" smtClean="0"/>
              <a:t>‹N›</a:t>
            </a:fld>
            <a:endParaRPr lang="it-IT"/>
          </a:p>
        </p:txBody>
      </p:sp>
    </p:spTree>
    <p:extLst>
      <p:ext uri="{BB962C8B-B14F-4D97-AF65-F5344CB8AC3E}">
        <p14:creationId xmlns:p14="http://schemas.microsoft.com/office/powerpoint/2010/main" val="3357840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60F6BCD-C9DD-415F-A548-695AD9248FBF}" type="datetimeFigureOut">
              <a:rPr lang="it-IT" smtClean="0"/>
              <a:t>23/12/2012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043F6F-5329-4DB4-8207-5443552E2E88}" type="slidenum">
              <a:rPr lang="it-IT" smtClean="0"/>
              <a:t>‹N›</a:t>
            </a:fld>
            <a:endParaRPr lang="it-IT"/>
          </a:p>
        </p:txBody>
      </p:sp>
    </p:spTree>
    <p:extLst>
      <p:ext uri="{BB962C8B-B14F-4D97-AF65-F5344CB8AC3E}">
        <p14:creationId xmlns:p14="http://schemas.microsoft.com/office/powerpoint/2010/main" val="140874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60F6BCD-C9DD-415F-A548-695AD9248FBF}" type="datetimeFigureOut">
              <a:rPr lang="it-IT" smtClean="0"/>
              <a:t>23/12/2012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043F6F-5329-4DB4-8207-5443552E2E88}" type="slidenum">
              <a:rPr lang="it-IT" smtClean="0"/>
              <a:t>‹N›</a:t>
            </a:fld>
            <a:endParaRPr lang="it-IT"/>
          </a:p>
        </p:txBody>
      </p:sp>
    </p:spTree>
    <p:extLst>
      <p:ext uri="{BB962C8B-B14F-4D97-AF65-F5344CB8AC3E}">
        <p14:creationId xmlns:p14="http://schemas.microsoft.com/office/powerpoint/2010/main" val="340287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60F6BCD-C9DD-415F-A548-695AD9248FBF}" type="datetimeFigureOut">
              <a:rPr lang="it-IT" smtClean="0"/>
              <a:t>23/12/2012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043F6F-5329-4DB4-8207-5443552E2E88}" type="slidenum">
              <a:rPr lang="it-IT" smtClean="0"/>
              <a:t>‹N›</a:t>
            </a:fld>
            <a:endParaRPr lang="it-IT"/>
          </a:p>
        </p:txBody>
      </p:sp>
    </p:spTree>
    <p:extLst>
      <p:ext uri="{BB962C8B-B14F-4D97-AF65-F5344CB8AC3E}">
        <p14:creationId xmlns:p14="http://schemas.microsoft.com/office/powerpoint/2010/main" val="4069023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60F6BCD-C9DD-415F-A548-695AD9248FBF}" type="datetimeFigureOut">
              <a:rPr lang="it-IT" smtClean="0"/>
              <a:t>23/12/2012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4043F6F-5329-4DB4-8207-5443552E2E88}" type="slidenum">
              <a:rPr lang="it-IT" smtClean="0"/>
              <a:t>‹N›</a:t>
            </a:fld>
            <a:endParaRPr lang="it-IT"/>
          </a:p>
        </p:txBody>
      </p:sp>
    </p:spTree>
    <p:extLst>
      <p:ext uri="{BB962C8B-B14F-4D97-AF65-F5344CB8AC3E}">
        <p14:creationId xmlns:p14="http://schemas.microsoft.com/office/powerpoint/2010/main" val="81349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60F6BCD-C9DD-415F-A548-695AD9248FBF}" type="datetimeFigureOut">
              <a:rPr lang="it-IT" smtClean="0"/>
              <a:t>23/12/2012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4043F6F-5329-4DB4-8207-5443552E2E88}" type="slidenum">
              <a:rPr lang="it-IT" smtClean="0"/>
              <a:t>‹N›</a:t>
            </a:fld>
            <a:endParaRPr lang="it-IT"/>
          </a:p>
        </p:txBody>
      </p:sp>
    </p:spTree>
    <p:extLst>
      <p:ext uri="{BB962C8B-B14F-4D97-AF65-F5344CB8AC3E}">
        <p14:creationId xmlns:p14="http://schemas.microsoft.com/office/powerpoint/2010/main" val="4167395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60F6BCD-C9DD-415F-A548-695AD9248FBF}" type="datetimeFigureOut">
              <a:rPr lang="it-IT" smtClean="0"/>
              <a:t>23/12/2012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4043F6F-5329-4DB4-8207-5443552E2E88}" type="slidenum">
              <a:rPr lang="it-IT" smtClean="0"/>
              <a:t>‹N›</a:t>
            </a:fld>
            <a:endParaRPr lang="it-IT"/>
          </a:p>
        </p:txBody>
      </p:sp>
    </p:spTree>
    <p:extLst>
      <p:ext uri="{BB962C8B-B14F-4D97-AF65-F5344CB8AC3E}">
        <p14:creationId xmlns:p14="http://schemas.microsoft.com/office/powerpoint/2010/main" val="1745777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60F6BCD-C9DD-415F-A548-695AD9248FBF}" type="datetimeFigureOut">
              <a:rPr lang="it-IT" smtClean="0"/>
              <a:t>23/12/2012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4043F6F-5329-4DB4-8207-5443552E2E88}" type="slidenum">
              <a:rPr lang="it-IT" smtClean="0"/>
              <a:t>‹N›</a:t>
            </a:fld>
            <a:endParaRPr lang="it-IT"/>
          </a:p>
        </p:txBody>
      </p:sp>
    </p:spTree>
    <p:extLst>
      <p:ext uri="{BB962C8B-B14F-4D97-AF65-F5344CB8AC3E}">
        <p14:creationId xmlns:p14="http://schemas.microsoft.com/office/powerpoint/2010/main" val="1823943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60F6BCD-C9DD-415F-A548-695AD9248FBF}" type="datetimeFigureOut">
              <a:rPr lang="it-IT" smtClean="0"/>
              <a:t>23/12/2012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4043F6F-5329-4DB4-8207-5443552E2E88}" type="slidenum">
              <a:rPr lang="it-IT" smtClean="0"/>
              <a:t>‹N›</a:t>
            </a:fld>
            <a:endParaRPr lang="it-IT"/>
          </a:p>
        </p:txBody>
      </p:sp>
    </p:spTree>
    <p:extLst>
      <p:ext uri="{BB962C8B-B14F-4D97-AF65-F5344CB8AC3E}">
        <p14:creationId xmlns:p14="http://schemas.microsoft.com/office/powerpoint/2010/main" val="126920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60F6BCD-C9DD-415F-A548-695AD9248FBF}" type="datetimeFigureOut">
              <a:rPr lang="it-IT" smtClean="0"/>
              <a:t>23/12/2012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4043F6F-5329-4DB4-8207-5443552E2E88}" type="slidenum">
              <a:rPr lang="it-IT" smtClean="0"/>
              <a:t>‹N›</a:t>
            </a:fld>
            <a:endParaRPr lang="it-IT"/>
          </a:p>
        </p:txBody>
      </p:sp>
    </p:spTree>
    <p:extLst>
      <p:ext uri="{BB962C8B-B14F-4D97-AF65-F5344CB8AC3E}">
        <p14:creationId xmlns:p14="http://schemas.microsoft.com/office/powerpoint/2010/main" val="2518317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F6BCD-C9DD-415F-A548-695AD9248FBF}" type="datetimeFigureOut">
              <a:rPr lang="it-IT" smtClean="0"/>
              <a:t>23/12/2012</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43F6F-5329-4DB4-8207-5443552E2E88}" type="slidenum">
              <a:rPr lang="it-IT" smtClean="0"/>
              <a:t>‹N›</a:t>
            </a:fld>
            <a:endParaRPr lang="it-IT"/>
          </a:p>
        </p:txBody>
      </p:sp>
    </p:spTree>
    <p:extLst>
      <p:ext uri="{BB962C8B-B14F-4D97-AF65-F5344CB8AC3E}">
        <p14:creationId xmlns:p14="http://schemas.microsoft.com/office/powerpoint/2010/main" val="182178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CasellaDiTesto 4"/>
          <p:cNvSpPr txBox="1"/>
          <p:nvPr/>
        </p:nvSpPr>
        <p:spPr>
          <a:xfrm>
            <a:off x="2567942" y="3861047"/>
            <a:ext cx="4236306" cy="461665"/>
          </a:xfrm>
          <a:prstGeom prst="rect">
            <a:avLst/>
          </a:prstGeom>
          <a:noFill/>
        </p:spPr>
        <p:txBody>
          <a:bodyPr wrap="square" rtlCol="0">
            <a:spAutoFit/>
          </a:bodyPr>
          <a:lstStyle/>
          <a:p>
            <a:r>
              <a:rPr lang="it-IT" sz="2400" b="1" dirty="0" err="1" smtClean="0">
                <a:solidFill>
                  <a:schemeClr val="tx2"/>
                </a:solidFill>
              </a:rPr>
              <a:t>Alked</a:t>
            </a:r>
            <a:r>
              <a:rPr lang="it-IT" sz="2400" b="1" dirty="0" smtClean="0">
                <a:solidFill>
                  <a:schemeClr val="tx2"/>
                </a:solidFill>
              </a:rPr>
              <a:t> </a:t>
            </a:r>
            <a:r>
              <a:rPr lang="it-IT" sz="2400" b="1" dirty="0" err="1" smtClean="0">
                <a:solidFill>
                  <a:schemeClr val="tx2"/>
                </a:solidFill>
              </a:rPr>
              <a:t>Ejupi</a:t>
            </a:r>
            <a:r>
              <a:rPr lang="it-IT" sz="2400" b="1" dirty="0" smtClean="0">
                <a:solidFill>
                  <a:schemeClr val="tx2"/>
                </a:solidFill>
              </a:rPr>
              <a:t>  1Ai  </a:t>
            </a:r>
            <a:r>
              <a:rPr lang="it-IT" sz="2400" b="1" dirty="0" err="1" smtClean="0">
                <a:solidFill>
                  <a:schemeClr val="tx2"/>
                </a:solidFill>
              </a:rPr>
              <a:t>A.s</a:t>
            </a:r>
            <a:r>
              <a:rPr lang="it-IT" sz="2400" b="1" dirty="0" smtClean="0">
                <a:solidFill>
                  <a:schemeClr val="tx2"/>
                </a:solidFill>
              </a:rPr>
              <a:t> 2012-2013</a:t>
            </a:r>
            <a:endParaRPr lang="it-IT" sz="2400" b="1" dirty="0">
              <a:solidFill>
                <a:schemeClr val="tx2"/>
              </a:solidFill>
            </a:endParaRPr>
          </a:p>
        </p:txBody>
      </p:sp>
      <p:sp>
        <p:nvSpPr>
          <p:cNvPr id="7" name="Rettangolo 6"/>
          <p:cNvSpPr/>
          <p:nvPr/>
        </p:nvSpPr>
        <p:spPr>
          <a:xfrm>
            <a:off x="2195736" y="1052736"/>
            <a:ext cx="4392488" cy="151216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t-IT" sz="4800" dirty="0" smtClean="0"/>
              <a:t>Il pianeta URANO</a:t>
            </a:r>
            <a:endParaRPr lang="it-IT" sz="4800" dirty="0"/>
          </a:p>
        </p:txBody>
      </p:sp>
    </p:spTree>
    <p:extLst>
      <p:ext uri="{BB962C8B-B14F-4D97-AF65-F5344CB8AC3E}">
        <p14:creationId xmlns:p14="http://schemas.microsoft.com/office/powerpoint/2010/main" val="197178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60648"/>
            <a:ext cx="7499176" cy="1143000"/>
          </a:xfrm>
        </p:spPr>
        <p:txBody>
          <a:bodyPr/>
          <a:lstStyle/>
          <a:p>
            <a:r>
              <a:rPr lang="it-IT" dirty="0" smtClean="0">
                <a:solidFill>
                  <a:schemeClr val="bg1"/>
                </a:solidFill>
              </a:rPr>
              <a:t>Introduzione</a:t>
            </a:r>
            <a:endParaRPr lang="it-IT" dirty="0">
              <a:solidFill>
                <a:schemeClr val="bg1"/>
              </a:solidFill>
            </a:endParaRPr>
          </a:p>
        </p:txBody>
      </p:sp>
      <p:sp>
        <p:nvSpPr>
          <p:cNvPr id="3" name="Segnaposto contenuto 2"/>
          <p:cNvSpPr>
            <a:spLocks noGrp="1"/>
          </p:cNvSpPr>
          <p:nvPr>
            <p:ph idx="1"/>
          </p:nvPr>
        </p:nvSpPr>
        <p:spPr>
          <a:xfrm>
            <a:off x="-7172" y="1556792"/>
            <a:ext cx="4032448" cy="4525963"/>
          </a:xfrm>
        </p:spPr>
        <p:txBody>
          <a:bodyPr>
            <a:normAutofit fontScale="92500" lnSpcReduction="20000"/>
          </a:bodyPr>
          <a:lstStyle/>
          <a:p>
            <a:r>
              <a:rPr lang="it-IT" sz="2000" b="1" dirty="0" smtClean="0">
                <a:solidFill>
                  <a:schemeClr val="bg1"/>
                </a:solidFill>
              </a:rPr>
              <a:t>Urano</a:t>
            </a:r>
            <a:r>
              <a:rPr lang="it-IT" sz="2000" dirty="0" smtClean="0">
                <a:solidFill>
                  <a:schemeClr val="bg1"/>
                </a:solidFill>
              </a:rPr>
              <a:t> è il settimo pianeta del sistema solare in ordine di distanza dal Sole, il terzo per diametro e il quarto per massa. Urano impiega 84 anni per compiere una rivoluzione attorno al Sole percorrendo l'orbita ad una velocità di 6.8 km/s. Mentre la maggior parte dei pianeti del Sistema Solare ha l'asse di rotazione quasi perpendicolare all'eclittica, Urano invece lo ha invece quasi parallelo. La combinazione tra i moti di rotazione e rivoluzione fa si che ciascuna regione sia illuminata dal Sole per circa 40 anni e rimanga poi nell'oscurità più profonda per altri 40 anni. </a:t>
            </a:r>
            <a:endParaRPr lang="it-IT" sz="2000" i="1" dirty="0">
              <a:solidFill>
                <a:schemeClr val="bg1"/>
              </a:solidFill>
            </a:endParaRPr>
          </a:p>
        </p:txBody>
      </p:sp>
    </p:spTree>
    <p:extLst>
      <p:ext uri="{BB962C8B-B14F-4D97-AF65-F5344CB8AC3E}">
        <p14:creationId xmlns:p14="http://schemas.microsoft.com/office/powerpoint/2010/main" val="4282283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1250" tmFilter="0, 0; .2, .5; .8, .5; 1, 0"/>
                                        <p:tgtEl>
                                          <p:spTgt spid="2"/>
                                        </p:tgtEl>
                                      </p:cBhvr>
                                    </p:animEffect>
                                    <p:animScale>
                                      <p:cBhvr>
                                        <p:cTn id="7" dur="625" autoRev="1" fill="hold"/>
                                        <p:tgtEl>
                                          <p:spTgt spid="2"/>
                                        </p:tgtEl>
                                      </p:cBhvr>
                                      <p:by x="105000" y="105000"/>
                                    </p:animScale>
                                  </p:childTnLst>
                                </p:cTn>
                              </p:par>
                              <p:par>
                                <p:cTn id="8" presetID="1" presetClass="entr" presetSubtype="0" fill="hold" nodeType="withEffect">
                                  <p:stCondLst>
                                    <p:cond delay="0"/>
                                  </p:stCondLst>
                                  <p:childTnLst>
                                    <p:set>
                                      <p:cBhvr>
                                        <p:cTn id="9" dur="1" fill="hold">
                                          <p:stCondLst>
                                            <p:cond delay="999"/>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316218"/>
            <a:ext cx="8229600" cy="4525963"/>
          </a:xfrm>
        </p:spPr>
        <p:txBody>
          <a:bodyPr>
            <a:normAutofit/>
          </a:bodyPr>
          <a:lstStyle/>
          <a:p>
            <a:r>
              <a:rPr lang="it-IT" sz="1600" dirty="0" smtClean="0"/>
              <a:t>Siccome Urano possiede una densità simile a Giove, ma ha una massa 22 volte minore si può dedurre che nel suo interno non ci sia idrogeno liquido, ma un nucleo roccioso (di 7500 km di raggio) composto principalmente di ferro e silicio.</a:t>
            </a:r>
          </a:p>
          <a:p>
            <a:endParaRPr lang="it-IT" sz="1600" dirty="0" smtClean="0"/>
          </a:p>
          <a:p>
            <a:r>
              <a:rPr lang="it-IT" sz="1600" dirty="0" smtClean="0"/>
              <a:t>Attorno al nucleo si sviluppa un mantello (di 10500 km di spessore) con una composizione prevalente di: ghiaccio, metano ed ammoniaca.</a:t>
            </a:r>
          </a:p>
          <a:p>
            <a:endParaRPr lang="it-IT" sz="1600" dirty="0" smtClean="0"/>
          </a:p>
          <a:p>
            <a:r>
              <a:rPr lang="it-IT" sz="1600" dirty="0" smtClean="0"/>
              <a:t>Infine c'è lo strato superficiale (di 7500 km) che avvolge l'intero pianeta fatto di idrogeno molecolare, elio ed ammoniaca.</a:t>
            </a:r>
            <a:endParaRPr lang="it-IT" sz="1600" dirty="0"/>
          </a:p>
        </p:txBody>
      </p:sp>
      <p:sp>
        <p:nvSpPr>
          <p:cNvPr id="6" name="Rettangolo 5"/>
          <p:cNvSpPr/>
          <p:nvPr/>
        </p:nvSpPr>
        <p:spPr>
          <a:xfrm>
            <a:off x="1835696" y="332656"/>
            <a:ext cx="5178277" cy="923330"/>
          </a:xfrm>
          <a:prstGeom prst="rect">
            <a:avLst/>
          </a:prstGeom>
          <a:noFill/>
        </p:spPr>
        <p:txBody>
          <a:bodyPr wrap="none" lIns="91440" tIns="45720" rIns="91440" bIns="45720">
            <a:spAutoFit/>
          </a:bodyPr>
          <a:lstStyle/>
          <a:p>
            <a:pPr algn="ctr"/>
            <a:r>
              <a:rPr lang="it-IT"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Struttura interna </a:t>
            </a:r>
            <a:endParaRPr lang="it-IT"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3861048"/>
            <a:ext cx="4098032" cy="2729088"/>
          </a:xfrm>
          <a:prstGeom prst="rect">
            <a:avLst/>
          </a:prstGeom>
          <a:ln>
            <a:noFill/>
          </a:ln>
          <a:effectLst>
            <a:softEdge rad="112500"/>
          </a:effectLst>
        </p:spPr>
      </p:pic>
    </p:spTree>
    <p:extLst>
      <p:ext uri="{BB962C8B-B14F-4D97-AF65-F5344CB8AC3E}">
        <p14:creationId xmlns:p14="http://schemas.microsoft.com/office/powerpoint/2010/main" val="240611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250"/>
                                        <p:tgtEl>
                                          <p:spTgt spid="3">
                                            <p:txEl>
                                              <p:pRg st="0" end="0"/>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25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1250"/>
                                        <p:tgtEl>
                                          <p:spTgt spid="3">
                                            <p:txEl>
                                              <p:pRg st="4" end="4"/>
                                            </p:txEl>
                                          </p:spTgt>
                                        </p:tgtEl>
                                      </p:cBhvr>
                                    </p:animEffect>
                                  </p:childTnLst>
                                </p:cTn>
                              </p:par>
                              <p:par>
                                <p:cTn id="17" presetID="45"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2000"/>
                                        <p:tgtEl>
                                          <p:spTgt spid="8"/>
                                        </p:tgtEl>
                                      </p:cBhvr>
                                    </p:animEffect>
                                    <p:anim calcmode="lin" valueType="num">
                                      <p:cBhvr>
                                        <p:cTn id="20" dur="2000" fill="hold"/>
                                        <p:tgtEl>
                                          <p:spTgt spid="8"/>
                                        </p:tgtEl>
                                        <p:attrNameLst>
                                          <p:attrName>ppt_w</p:attrName>
                                        </p:attrNameLst>
                                      </p:cBhvr>
                                      <p:tavLst>
                                        <p:tav tm="0" fmla="#ppt_w*sin(2.5*pi*$)">
                                          <p:val>
                                            <p:fltVal val="0"/>
                                          </p:val>
                                        </p:tav>
                                        <p:tav tm="100000">
                                          <p:val>
                                            <p:fltVal val="1"/>
                                          </p:val>
                                        </p:tav>
                                      </p:tavLst>
                                    </p:anim>
                                    <p:anim calcmode="lin" valueType="num">
                                      <p:cBhvr>
                                        <p:cTn id="21" dur="20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971600" y="1628800"/>
            <a:ext cx="7560840" cy="4525963"/>
          </a:xfrm>
        </p:spPr>
        <p:txBody>
          <a:bodyPr>
            <a:noAutofit/>
          </a:bodyPr>
          <a:lstStyle/>
          <a:p>
            <a:r>
              <a:rPr lang="it-IT" sz="2000" b="1" dirty="0" smtClean="0">
                <a:solidFill>
                  <a:schemeClr val="bg1"/>
                </a:solidFill>
                <a:latin typeface="Arial Black" pitchFamily="34" charset="0"/>
              </a:rPr>
              <a:t>La principale particolarità di Urano sta nell'inclinazione del suo asse che si trova inclinato di 98° sul piano dell'orbita. Si può pertanto affermare che l'asse di rotazione di Urano giace quasi sul suo piano orbitale. Di conseguenza, uno dei due poli vedrà il Sole per metà dell'orbita, e per la successiva metà dell'orbita cadrà nella zona in ombra.</a:t>
            </a:r>
            <a:endParaRPr lang="it-IT" sz="2000" b="1" dirty="0">
              <a:solidFill>
                <a:schemeClr val="bg1"/>
              </a:solidFill>
              <a:latin typeface="Arial Black" pitchFamily="34" charset="0"/>
            </a:endParaRPr>
          </a:p>
        </p:txBody>
      </p:sp>
      <p:sp>
        <p:nvSpPr>
          <p:cNvPr id="4" name="Rettangolo 3"/>
          <p:cNvSpPr/>
          <p:nvPr/>
        </p:nvSpPr>
        <p:spPr>
          <a:xfrm>
            <a:off x="862489" y="332656"/>
            <a:ext cx="7419019" cy="923330"/>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it-IT"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Inclinazione dell'asse</a:t>
            </a:r>
            <a:endParaRPr lang="it-IT"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43881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6"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80">
                                          <p:stCondLst>
                                            <p:cond delay="0"/>
                                          </p:stCondLst>
                                        </p:cTn>
                                        <p:tgtEl>
                                          <p:spTgt spid="3">
                                            <p:txEl>
                                              <p:pRg st="0" end="0"/>
                                            </p:txEl>
                                          </p:spTgt>
                                        </p:tgtEl>
                                      </p:cBhvr>
                                    </p:animEffect>
                                    <p:anim calcmode="lin" valueType="num">
                                      <p:cBhvr>
                                        <p:cTn id="11"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6" dur="26">
                                          <p:stCondLst>
                                            <p:cond delay="650"/>
                                          </p:stCondLst>
                                        </p:cTn>
                                        <p:tgtEl>
                                          <p:spTgt spid="3">
                                            <p:txEl>
                                              <p:pRg st="0" end="0"/>
                                            </p:txEl>
                                          </p:spTgt>
                                        </p:tgtEl>
                                      </p:cBhvr>
                                      <p:to x="100000" y="60000"/>
                                    </p:animScale>
                                    <p:animScale>
                                      <p:cBhvr>
                                        <p:cTn id="17" dur="166" decel="50000">
                                          <p:stCondLst>
                                            <p:cond delay="676"/>
                                          </p:stCondLst>
                                        </p:cTn>
                                        <p:tgtEl>
                                          <p:spTgt spid="3">
                                            <p:txEl>
                                              <p:pRg st="0" end="0"/>
                                            </p:txEl>
                                          </p:spTgt>
                                        </p:tgtEl>
                                      </p:cBhvr>
                                      <p:to x="100000" y="100000"/>
                                    </p:animScale>
                                    <p:animScale>
                                      <p:cBhvr>
                                        <p:cTn id="18" dur="26">
                                          <p:stCondLst>
                                            <p:cond delay="1312"/>
                                          </p:stCondLst>
                                        </p:cTn>
                                        <p:tgtEl>
                                          <p:spTgt spid="3">
                                            <p:txEl>
                                              <p:pRg st="0" end="0"/>
                                            </p:txEl>
                                          </p:spTgt>
                                        </p:tgtEl>
                                      </p:cBhvr>
                                      <p:to x="100000" y="80000"/>
                                    </p:animScale>
                                    <p:animScale>
                                      <p:cBhvr>
                                        <p:cTn id="19" dur="166" decel="50000">
                                          <p:stCondLst>
                                            <p:cond delay="1338"/>
                                          </p:stCondLst>
                                        </p:cTn>
                                        <p:tgtEl>
                                          <p:spTgt spid="3">
                                            <p:txEl>
                                              <p:pRg st="0" end="0"/>
                                            </p:txEl>
                                          </p:spTgt>
                                        </p:tgtEl>
                                      </p:cBhvr>
                                      <p:to x="100000" y="100000"/>
                                    </p:animScale>
                                    <p:animScale>
                                      <p:cBhvr>
                                        <p:cTn id="20" dur="26">
                                          <p:stCondLst>
                                            <p:cond delay="1642"/>
                                          </p:stCondLst>
                                        </p:cTn>
                                        <p:tgtEl>
                                          <p:spTgt spid="3">
                                            <p:txEl>
                                              <p:pRg st="0" end="0"/>
                                            </p:txEl>
                                          </p:spTgt>
                                        </p:tgtEl>
                                      </p:cBhvr>
                                      <p:to x="100000" y="90000"/>
                                    </p:animScale>
                                    <p:animScale>
                                      <p:cBhvr>
                                        <p:cTn id="21" dur="166" decel="50000">
                                          <p:stCondLst>
                                            <p:cond delay="1668"/>
                                          </p:stCondLst>
                                        </p:cTn>
                                        <p:tgtEl>
                                          <p:spTgt spid="3">
                                            <p:txEl>
                                              <p:pRg st="0" end="0"/>
                                            </p:txEl>
                                          </p:spTgt>
                                        </p:tgtEl>
                                      </p:cBhvr>
                                      <p:to x="100000" y="100000"/>
                                    </p:animScale>
                                    <p:animScale>
                                      <p:cBhvr>
                                        <p:cTn id="22" dur="26">
                                          <p:stCondLst>
                                            <p:cond delay="1808"/>
                                          </p:stCondLst>
                                        </p:cTn>
                                        <p:tgtEl>
                                          <p:spTgt spid="3">
                                            <p:txEl>
                                              <p:pRg st="0" end="0"/>
                                            </p:txEl>
                                          </p:spTgt>
                                        </p:tgtEl>
                                      </p:cBhvr>
                                      <p:to x="100000" y="95000"/>
                                    </p:animScale>
                                    <p:animScale>
                                      <p:cBhvr>
                                        <p:cTn id="23"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55576" y="260648"/>
            <a:ext cx="4032448" cy="1015663"/>
          </a:xfrm>
          <a:prstGeom prst="rect">
            <a:avLst/>
          </a:prstGeom>
          <a:noFill/>
        </p:spPr>
        <p:txBody>
          <a:bodyPr wrap="square" rtlCol="0">
            <a:spAutoFit/>
          </a:bodyPr>
          <a:lstStyle/>
          <a:p>
            <a:r>
              <a:rPr lang="it-IT" sz="6000" dirty="0" smtClean="0">
                <a:solidFill>
                  <a:schemeClr val="bg1"/>
                </a:solidFill>
              </a:rPr>
              <a:t>Atmosfera</a:t>
            </a:r>
            <a:endParaRPr lang="it-IT" sz="6000" dirty="0">
              <a:solidFill>
                <a:schemeClr val="bg1"/>
              </a:solidFill>
            </a:endParaRPr>
          </a:p>
        </p:txBody>
      </p:sp>
      <p:sp>
        <p:nvSpPr>
          <p:cNvPr id="3" name="CasellaDiTesto 2"/>
          <p:cNvSpPr txBox="1"/>
          <p:nvPr/>
        </p:nvSpPr>
        <p:spPr>
          <a:xfrm>
            <a:off x="395536" y="2060848"/>
            <a:ext cx="3744416" cy="2862322"/>
          </a:xfrm>
          <a:prstGeom prst="rect">
            <a:avLst/>
          </a:prstGeom>
          <a:noFill/>
        </p:spPr>
        <p:txBody>
          <a:bodyPr wrap="square" rtlCol="0">
            <a:spAutoFit/>
          </a:bodyPr>
          <a:lstStyle/>
          <a:p>
            <a:r>
              <a:rPr lang="it-IT" dirty="0" smtClean="0">
                <a:solidFill>
                  <a:schemeClr val="bg1"/>
                </a:solidFill>
              </a:rPr>
              <a:t>L’atmosfera di Urano è composta per l’83% di Idrogeno, per il 15% di Elio e per il 2% di metano che gli conferisce il colore azzurrino; sono state anche trovate tracce di acetilene e di idrocarburi. Sul pianeta sono presenti banchi di nubi, disposti orizzontalmente e spinti, come su </a:t>
            </a:r>
            <a:r>
              <a:rPr lang="it-IT" dirty="0" err="1" smtClean="0">
                <a:solidFill>
                  <a:schemeClr val="bg1"/>
                </a:solidFill>
              </a:rPr>
              <a:t>giove</a:t>
            </a:r>
            <a:r>
              <a:rPr lang="it-IT" dirty="0" smtClean="0">
                <a:solidFill>
                  <a:schemeClr val="bg1"/>
                </a:solidFill>
              </a:rPr>
              <a:t>, da forti venti che vanno </a:t>
            </a:r>
            <a:r>
              <a:rPr lang="it-IT" dirty="0" smtClean="0"/>
              <a:t>dai 140 ai 150 Km/h.</a:t>
            </a:r>
            <a:endParaRPr lang="it-IT" dirty="0"/>
          </a:p>
        </p:txBody>
      </p:sp>
    </p:spTree>
    <p:extLst>
      <p:ext uri="{BB962C8B-B14F-4D97-AF65-F5344CB8AC3E}">
        <p14:creationId xmlns:p14="http://schemas.microsoft.com/office/powerpoint/2010/main" val="2904540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2">
                                            <p:txEl>
                                              <p:pRg st="0" end="0"/>
                                            </p:txEl>
                                          </p:spTgt>
                                        </p:tgtEl>
                                        <p:attrNameLst>
                                          <p:attrName>r</p:attrName>
                                        </p:attrNameLst>
                                      </p:cBhvr>
                                    </p:animRot>
                                    <p:animRot by="-240000">
                                      <p:cBhvr>
                                        <p:cTn id="7" dur="200" fill="hold">
                                          <p:stCondLst>
                                            <p:cond delay="200"/>
                                          </p:stCondLst>
                                        </p:cTn>
                                        <p:tgtEl>
                                          <p:spTgt spid="2">
                                            <p:txEl>
                                              <p:pRg st="0" end="0"/>
                                            </p:txEl>
                                          </p:spTgt>
                                        </p:tgtEl>
                                        <p:attrNameLst>
                                          <p:attrName>r</p:attrName>
                                        </p:attrNameLst>
                                      </p:cBhvr>
                                    </p:animRot>
                                    <p:animRot by="240000">
                                      <p:cBhvr>
                                        <p:cTn id="8" dur="200" fill="hold">
                                          <p:stCondLst>
                                            <p:cond delay="400"/>
                                          </p:stCondLst>
                                        </p:cTn>
                                        <p:tgtEl>
                                          <p:spTgt spid="2">
                                            <p:txEl>
                                              <p:pRg st="0" end="0"/>
                                            </p:txEl>
                                          </p:spTgt>
                                        </p:tgtEl>
                                        <p:attrNameLst>
                                          <p:attrName>r</p:attrName>
                                        </p:attrNameLst>
                                      </p:cBhvr>
                                    </p:animRot>
                                    <p:animRot by="-240000">
                                      <p:cBhvr>
                                        <p:cTn id="9" dur="200" fill="hold">
                                          <p:stCondLst>
                                            <p:cond delay="600"/>
                                          </p:stCondLst>
                                        </p:cTn>
                                        <p:tgtEl>
                                          <p:spTgt spid="2">
                                            <p:txEl>
                                              <p:pRg st="0" end="0"/>
                                            </p:txEl>
                                          </p:spTgt>
                                        </p:tgtEl>
                                        <p:attrNameLst>
                                          <p:attrName>r</p:attrName>
                                        </p:attrNameLst>
                                      </p:cBhvr>
                                    </p:animRot>
                                    <p:animRot by="120000">
                                      <p:cBhvr>
                                        <p:cTn id="10" dur="200" fill="hold">
                                          <p:stCondLst>
                                            <p:cond delay="800"/>
                                          </p:stCondLst>
                                        </p:cTn>
                                        <p:tgtEl>
                                          <p:spTgt spid="2">
                                            <p:txEl>
                                              <p:pRg st="0" end="0"/>
                                            </p:txEl>
                                          </p:spTgt>
                                        </p:tgtEl>
                                        <p:attrNameLst>
                                          <p:attrName>r</p:attrName>
                                        </p:attrNameLst>
                                      </p:cBhvr>
                                    </p:animRot>
                                  </p:childTnLst>
                                </p:cTn>
                              </p:par>
                              <p:par>
                                <p:cTn id="11" presetID="14" presetClass="entr" presetSubtype="10" fill="hold" nodeType="with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8640" y="476672"/>
            <a:ext cx="8229600" cy="1143000"/>
          </a:xfrm>
        </p:spPr>
        <p:txBody>
          <a:bodyPr>
            <a:normAutofit fontScale="90000"/>
          </a:bodyPr>
          <a:lstStyle/>
          <a:p>
            <a:r>
              <a:rPr lang="it-IT" b="1" dirty="0" smtClean="0">
                <a:solidFill>
                  <a:schemeClr val="bg1"/>
                </a:solidFill>
                <a:latin typeface="Comic Sans MS"/>
              </a:rPr>
              <a:t>CAMPI MAGNETICI</a:t>
            </a:r>
            <a:r>
              <a:rPr lang="it-IT" b="1" dirty="0" smtClean="0"/>
              <a:t/>
            </a:r>
            <a:br>
              <a:rPr lang="it-IT" b="1" dirty="0" smtClean="0"/>
            </a:br>
            <a:endParaRPr lang="it-IT" dirty="0"/>
          </a:p>
        </p:txBody>
      </p:sp>
      <p:sp>
        <p:nvSpPr>
          <p:cNvPr id="3" name="Segnaposto contenuto 2"/>
          <p:cNvSpPr>
            <a:spLocks noGrp="1"/>
          </p:cNvSpPr>
          <p:nvPr>
            <p:ph idx="1"/>
          </p:nvPr>
        </p:nvSpPr>
        <p:spPr>
          <a:xfrm>
            <a:off x="179512" y="1772816"/>
            <a:ext cx="4320480" cy="4641379"/>
          </a:xfrm>
        </p:spPr>
        <p:txBody>
          <a:bodyPr>
            <a:normAutofit/>
          </a:bodyPr>
          <a:lstStyle/>
          <a:p>
            <a:r>
              <a:rPr lang="it-IT" sz="2000" dirty="0" smtClean="0">
                <a:solidFill>
                  <a:schemeClr val="bg1"/>
                </a:solidFill>
              </a:rPr>
              <a:t>Urano possiede un campo magnetico molto particolare: esso non è posto sul nucleo, ma su un centro spostato; il campo è inclinato di 55 gradi rispetto all’asse. Questo si potrebbe spiegare se ci fosse un fenomeno che decentrasse il centro magnetico da quello roccioso.</a:t>
            </a:r>
            <a:endParaRPr lang="it-IT" sz="2000" dirty="0">
              <a:solidFill>
                <a:schemeClr val="bg1"/>
              </a:solidFill>
            </a:endParaRPr>
          </a:p>
        </p:txBody>
      </p:sp>
    </p:spTree>
    <p:extLst>
      <p:ext uri="{BB962C8B-B14F-4D97-AF65-F5344CB8AC3E}">
        <p14:creationId xmlns:p14="http://schemas.microsoft.com/office/powerpoint/2010/main" val="173649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45" presetClass="entr" presetSubtype="0"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anim calcmode="lin" valueType="num">
                                      <p:cBhvr>
                                        <p:cTn id="11"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2"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CasellaDiTesto 1"/>
          <p:cNvSpPr txBox="1"/>
          <p:nvPr/>
        </p:nvSpPr>
        <p:spPr>
          <a:xfrm>
            <a:off x="3419872" y="266995"/>
            <a:ext cx="2160240" cy="769441"/>
          </a:xfrm>
          <a:prstGeom prst="rect">
            <a:avLst/>
          </a:prstGeom>
          <a:noFill/>
        </p:spPr>
        <p:txBody>
          <a:bodyPr wrap="square" rtlCol="0">
            <a:spAutoFit/>
          </a:bodyPr>
          <a:lstStyle/>
          <a:p>
            <a:r>
              <a:rPr lang="it-IT" sz="4400" dirty="0" smtClean="0">
                <a:solidFill>
                  <a:schemeClr val="bg1"/>
                </a:solidFill>
              </a:rPr>
              <a:t>ANELLI</a:t>
            </a:r>
            <a:endParaRPr lang="it-IT" sz="4400" dirty="0">
              <a:solidFill>
                <a:schemeClr val="bg1"/>
              </a:solidFill>
            </a:endParaRPr>
          </a:p>
        </p:txBody>
      </p:sp>
      <p:sp>
        <p:nvSpPr>
          <p:cNvPr id="3" name="Rettangolo 2"/>
          <p:cNvSpPr/>
          <p:nvPr/>
        </p:nvSpPr>
        <p:spPr>
          <a:xfrm>
            <a:off x="493516" y="2204864"/>
            <a:ext cx="3569884" cy="34163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it-IT" sz="2400" b="1" dirty="0" smtClean="0">
                <a:solidFill>
                  <a:schemeClr val="tx1"/>
                </a:solidFill>
              </a:rPr>
              <a:t>Urano è circondato, come Giove e Saturno, da un sistema di anelli. Essi sono 11, poco luminosi e composti da corpi molto fini, con rare eccezioni di altri che possono arrivare fino ai 10 metri di diametro.</a:t>
            </a:r>
            <a:endParaRPr lang="it-IT" sz="2400" b="1" dirty="0">
              <a:solidFill>
                <a:schemeClr val="tx1"/>
              </a:solidFill>
            </a:endParaRPr>
          </a:p>
        </p:txBody>
      </p:sp>
    </p:spTree>
    <p:extLst>
      <p:ext uri="{BB962C8B-B14F-4D97-AF65-F5344CB8AC3E}">
        <p14:creationId xmlns:p14="http://schemas.microsoft.com/office/powerpoint/2010/main" val="2610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25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25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25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250"/>
                                        <p:tgtEl>
                                          <p:spTgt spid="2">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ttangolo 1"/>
          <p:cNvSpPr/>
          <p:nvPr/>
        </p:nvSpPr>
        <p:spPr>
          <a:xfrm>
            <a:off x="3347864" y="548679"/>
            <a:ext cx="4680520" cy="769441"/>
          </a:xfrm>
          <a:prstGeom prst="rect">
            <a:avLst/>
          </a:prstGeom>
        </p:spPr>
        <p:txBody>
          <a:bodyPr wrap="square">
            <a:spAutoFit/>
          </a:bodyPr>
          <a:lstStyle/>
          <a:p>
            <a:r>
              <a:rPr lang="it-IT" sz="4400" dirty="0" smtClean="0">
                <a:solidFill>
                  <a:schemeClr val="bg1"/>
                </a:solidFill>
              </a:rPr>
              <a:t>Missioni spaziali</a:t>
            </a:r>
            <a:endParaRPr lang="it-IT" sz="4400" dirty="0">
              <a:solidFill>
                <a:schemeClr val="bg1"/>
              </a:solidFill>
            </a:endParaRPr>
          </a:p>
        </p:txBody>
      </p:sp>
      <p:sp>
        <p:nvSpPr>
          <p:cNvPr id="3" name="Rettangolo 2"/>
          <p:cNvSpPr/>
          <p:nvPr/>
        </p:nvSpPr>
        <p:spPr>
          <a:xfrm>
            <a:off x="107504" y="1988840"/>
            <a:ext cx="8703840" cy="3139321"/>
          </a:xfrm>
          <a:prstGeom prst="rect">
            <a:avLst/>
          </a:prstGeom>
        </p:spPr>
        <p:txBody>
          <a:bodyPr wrap="square">
            <a:spAutoFit/>
          </a:bodyPr>
          <a:lstStyle/>
          <a:p>
            <a:r>
              <a:rPr lang="it-IT" dirty="0" smtClean="0">
                <a:solidFill>
                  <a:srgbClr val="00B0F0"/>
                </a:solidFill>
              </a:rPr>
              <a:t>L'esplorazione di Urano è avvenuta soltanto per mezzo della sonda </a:t>
            </a:r>
            <a:r>
              <a:rPr lang="it-IT" dirty="0" err="1" smtClean="0">
                <a:solidFill>
                  <a:srgbClr val="00B0F0"/>
                </a:solidFill>
              </a:rPr>
              <a:t>Voyager</a:t>
            </a:r>
            <a:r>
              <a:rPr lang="it-IT" dirty="0" smtClean="0">
                <a:solidFill>
                  <a:srgbClr val="00B0F0"/>
                </a:solidFill>
              </a:rPr>
              <a:t> 2 . </a:t>
            </a:r>
            <a:r>
              <a:rPr lang="it-IT" dirty="0">
                <a:solidFill>
                  <a:srgbClr val="00B0F0"/>
                </a:solidFill>
              </a:rPr>
              <a:t>L</a:t>
            </a:r>
            <a:r>
              <a:rPr lang="it-IT" dirty="0" smtClean="0">
                <a:solidFill>
                  <a:srgbClr val="00B0F0"/>
                </a:solidFill>
              </a:rPr>
              <a:t>e variazioni nell'atmosfera del pianeta sono studiate attraverso campagne di osservazione telescopica, in particolare utilizzando la Camera planetaria a grande campo a bordo del Telescopio spaziale </a:t>
            </a:r>
            <a:r>
              <a:rPr lang="it-IT" dirty="0" err="1" smtClean="0">
                <a:solidFill>
                  <a:srgbClr val="00B0F0"/>
                </a:solidFill>
              </a:rPr>
              <a:t>Hubble</a:t>
            </a:r>
            <a:r>
              <a:rPr lang="it-IT" dirty="0" smtClean="0">
                <a:solidFill>
                  <a:srgbClr val="00B0F0"/>
                </a:solidFill>
              </a:rPr>
              <a:t>.</a:t>
            </a:r>
          </a:p>
          <a:p>
            <a:endParaRPr lang="it-IT" dirty="0" smtClean="0">
              <a:solidFill>
                <a:srgbClr val="00B0F0"/>
              </a:solidFill>
            </a:endParaRPr>
          </a:p>
          <a:p>
            <a:r>
              <a:rPr lang="it-IT" dirty="0" smtClean="0">
                <a:solidFill>
                  <a:srgbClr val="00B0F0"/>
                </a:solidFill>
              </a:rPr>
              <a:t>L'esplorazione di Urano, come anche quella di Nettuno, è resa difficoltosa dalle grandi distanze che separano il pianeta dalla Terra e dal Sole. Ogni missione deve essere dotata di un sistema di alimentazione in grado di fornire energia alla sonda senza la possibilità di conversione dell'energia solare attraverso l'uso di pannelli fotovoltaici. Attualmente, l'unica fonte praticabile di energia è un generatore termoelettrico a radioisotopi.</a:t>
            </a:r>
          </a:p>
          <a:p>
            <a:endParaRPr lang="it-IT" dirty="0" smtClean="0">
              <a:solidFill>
                <a:schemeClr val="bg1"/>
              </a:solidFill>
            </a:endParaRPr>
          </a:p>
        </p:txBody>
      </p:sp>
    </p:spTree>
    <p:extLst>
      <p:ext uri="{BB962C8B-B14F-4D97-AF65-F5344CB8AC3E}">
        <p14:creationId xmlns:p14="http://schemas.microsoft.com/office/powerpoint/2010/main" val="223718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1000"/>
                                        <p:tgtEl>
                                          <p:spTgt spid="2">
                                            <p:txEl>
                                              <p:pRg st="0" end="0"/>
                                            </p:txEl>
                                          </p:spTgt>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80">
                                          <p:stCondLst>
                                            <p:cond delay="0"/>
                                          </p:stCondLst>
                                        </p:cTn>
                                        <p:tgtEl>
                                          <p:spTgt spid="3"/>
                                        </p:tgtEl>
                                      </p:cBhvr>
                                    </p:animEffect>
                                    <p:anim calcmode="lin" valueType="num">
                                      <p:cBhvr>
                                        <p:cTn id="11"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6" dur="26">
                                          <p:stCondLst>
                                            <p:cond delay="650"/>
                                          </p:stCondLst>
                                        </p:cTn>
                                        <p:tgtEl>
                                          <p:spTgt spid="3"/>
                                        </p:tgtEl>
                                      </p:cBhvr>
                                      <p:to x="100000" y="60000"/>
                                    </p:animScale>
                                    <p:animScale>
                                      <p:cBhvr>
                                        <p:cTn id="17" dur="166" decel="50000">
                                          <p:stCondLst>
                                            <p:cond delay="676"/>
                                          </p:stCondLst>
                                        </p:cTn>
                                        <p:tgtEl>
                                          <p:spTgt spid="3"/>
                                        </p:tgtEl>
                                      </p:cBhvr>
                                      <p:to x="100000" y="100000"/>
                                    </p:animScale>
                                    <p:animScale>
                                      <p:cBhvr>
                                        <p:cTn id="18" dur="26">
                                          <p:stCondLst>
                                            <p:cond delay="1312"/>
                                          </p:stCondLst>
                                        </p:cTn>
                                        <p:tgtEl>
                                          <p:spTgt spid="3"/>
                                        </p:tgtEl>
                                      </p:cBhvr>
                                      <p:to x="100000" y="80000"/>
                                    </p:animScale>
                                    <p:animScale>
                                      <p:cBhvr>
                                        <p:cTn id="19" dur="166" decel="50000">
                                          <p:stCondLst>
                                            <p:cond delay="1338"/>
                                          </p:stCondLst>
                                        </p:cTn>
                                        <p:tgtEl>
                                          <p:spTgt spid="3"/>
                                        </p:tgtEl>
                                      </p:cBhvr>
                                      <p:to x="100000" y="100000"/>
                                    </p:animScale>
                                    <p:animScale>
                                      <p:cBhvr>
                                        <p:cTn id="20" dur="26">
                                          <p:stCondLst>
                                            <p:cond delay="1642"/>
                                          </p:stCondLst>
                                        </p:cTn>
                                        <p:tgtEl>
                                          <p:spTgt spid="3"/>
                                        </p:tgtEl>
                                      </p:cBhvr>
                                      <p:to x="100000" y="90000"/>
                                    </p:animScale>
                                    <p:animScale>
                                      <p:cBhvr>
                                        <p:cTn id="21" dur="166" decel="50000">
                                          <p:stCondLst>
                                            <p:cond delay="1668"/>
                                          </p:stCondLst>
                                        </p:cTn>
                                        <p:tgtEl>
                                          <p:spTgt spid="3"/>
                                        </p:tgtEl>
                                      </p:cBhvr>
                                      <p:to x="100000" y="100000"/>
                                    </p:animScale>
                                    <p:animScale>
                                      <p:cBhvr>
                                        <p:cTn id="22" dur="26">
                                          <p:stCondLst>
                                            <p:cond delay="1808"/>
                                          </p:stCondLst>
                                        </p:cTn>
                                        <p:tgtEl>
                                          <p:spTgt spid="3"/>
                                        </p:tgtEl>
                                      </p:cBhvr>
                                      <p:to x="100000" y="95000"/>
                                    </p:animScale>
                                    <p:animScale>
                                      <p:cBhvr>
                                        <p:cTn id="23"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tileRect r="-100000" b="-100000"/>
        </a:gradFill>
        <a:effectLst/>
      </p:bgPr>
    </p:bg>
    <p:spTree>
      <p:nvGrpSpPr>
        <p:cNvPr id="1" name=""/>
        <p:cNvGrpSpPr/>
        <p:nvPr/>
      </p:nvGrpSpPr>
      <p:grpSpPr>
        <a:xfrm>
          <a:off x="0" y="0"/>
          <a:ext cx="0" cy="0"/>
          <a:chOff x="0" y="0"/>
          <a:chExt cx="0" cy="0"/>
        </a:xfrm>
      </p:grpSpPr>
      <p:sp>
        <p:nvSpPr>
          <p:cNvPr id="2" name="CasellaDiTesto 1"/>
          <p:cNvSpPr txBox="1"/>
          <p:nvPr/>
        </p:nvSpPr>
        <p:spPr>
          <a:xfrm>
            <a:off x="539552" y="285694"/>
            <a:ext cx="7852182" cy="769441"/>
          </a:xfrm>
          <a:prstGeom prst="rect">
            <a:avLst/>
          </a:prstGeom>
          <a:noFill/>
        </p:spPr>
        <p:txBody>
          <a:bodyPr wrap="square" rtlCol="0">
            <a:spAutoFit/>
          </a:bodyPr>
          <a:lstStyle/>
          <a:p>
            <a:r>
              <a:rPr lang="it-IT" sz="4400" dirty="0" smtClean="0"/>
              <a:t>Caratteristiche generali in breve</a:t>
            </a:r>
            <a:endParaRPr lang="it-IT" sz="4400" dirty="0"/>
          </a:p>
        </p:txBody>
      </p:sp>
      <p:graphicFrame>
        <p:nvGraphicFramePr>
          <p:cNvPr id="3" name="Tabella 2"/>
          <p:cNvGraphicFramePr>
            <a:graphicFrameLocks noGrp="1"/>
          </p:cNvGraphicFramePr>
          <p:nvPr>
            <p:extLst>
              <p:ext uri="{D42A27DB-BD31-4B8C-83A1-F6EECF244321}">
                <p14:modId xmlns:p14="http://schemas.microsoft.com/office/powerpoint/2010/main" val="1252881139"/>
              </p:ext>
            </p:extLst>
          </p:nvPr>
        </p:nvGraphicFramePr>
        <p:xfrm>
          <a:off x="1417643" y="1071870"/>
          <a:ext cx="6096000" cy="5491480"/>
        </p:xfrm>
        <a:graphic>
          <a:graphicData uri="http://schemas.openxmlformats.org/drawingml/2006/table">
            <a:tbl>
              <a:tblPr firstRow="1" bandRow="1">
                <a:tableStyleId>{5C22544A-7EE6-4342-B048-85BDC9FD1C3A}</a:tableStyleId>
              </a:tblPr>
              <a:tblGrid>
                <a:gridCol w="3048000"/>
                <a:gridCol w="3048000"/>
              </a:tblGrid>
              <a:tr h="139040">
                <a:tc>
                  <a:txBody>
                    <a:bodyPr/>
                    <a:lstStyle/>
                    <a:p>
                      <a:r>
                        <a:rPr lang="it-IT" b="0" dirty="0" smtClean="0">
                          <a:solidFill>
                            <a:schemeClr val="tx1"/>
                          </a:solidFill>
                          <a:latin typeface="Comic Sans MS"/>
                        </a:rPr>
                        <a:t>DISTANZA MEDIA DAL SOLE</a:t>
                      </a:r>
                      <a:endParaRPr lang="it-IT" b="0" dirty="0">
                        <a:solidFill>
                          <a:schemeClr val="tx1"/>
                        </a:solidFill>
                      </a:endParaRPr>
                    </a:p>
                  </a:txBody>
                  <a:tcPr>
                    <a:solidFill>
                      <a:schemeClr val="accent1">
                        <a:lumMod val="20000"/>
                        <a:lumOff val="80000"/>
                      </a:schemeClr>
                    </a:solidFill>
                  </a:tcPr>
                </a:tc>
                <a:tc>
                  <a:txBody>
                    <a:bodyPr/>
                    <a:lstStyle/>
                    <a:p>
                      <a:r>
                        <a:rPr lang="it-IT" b="0" dirty="0" smtClean="0">
                          <a:solidFill>
                            <a:schemeClr val="tx1"/>
                          </a:solidFill>
                          <a:latin typeface="Comic Sans MS"/>
                        </a:rPr>
                        <a:t>2.871 milioni di </a:t>
                      </a:r>
                      <a:r>
                        <a:rPr lang="it-IT" b="0" dirty="0" err="1" smtClean="0">
                          <a:solidFill>
                            <a:schemeClr val="tx1"/>
                          </a:solidFill>
                          <a:latin typeface="Comic Sans MS"/>
                        </a:rPr>
                        <a:t>kmfa</a:t>
                      </a:r>
                      <a:endParaRPr lang="it-IT" b="0" dirty="0">
                        <a:solidFill>
                          <a:schemeClr val="tx1"/>
                        </a:solidFill>
                      </a:endParaRPr>
                    </a:p>
                  </a:txBody>
                  <a:tcPr>
                    <a:solidFill>
                      <a:schemeClr val="accent1">
                        <a:lumMod val="20000"/>
                        <a:lumOff val="80000"/>
                      </a:schemeClr>
                    </a:solidFill>
                  </a:tcPr>
                </a:tc>
              </a:tr>
              <a:tr h="370840">
                <a:tc>
                  <a:txBody>
                    <a:bodyPr/>
                    <a:lstStyle/>
                    <a:p>
                      <a:r>
                        <a:rPr lang="it-IT" dirty="0" smtClean="0">
                          <a:latin typeface="Comic Sans MS"/>
                        </a:rPr>
                        <a:t>PERIODO DI RIVOLUZIONE</a:t>
                      </a:r>
                      <a:endParaRPr lang="it-IT" dirty="0"/>
                    </a:p>
                  </a:txBody>
                  <a:tcPr/>
                </a:tc>
                <a:tc>
                  <a:txBody>
                    <a:bodyPr/>
                    <a:lstStyle/>
                    <a:p>
                      <a:r>
                        <a:rPr lang="it-IT" dirty="0" smtClean="0">
                          <a:latin typeface="Comic Sans MS"/>
                        </a:rPr>
                        <a:t>84.01 anni</a:t>
                      </a:r>
                      <a:endParaRPr lang="it-IT" dirty="0"/>
                    </a:p>
                  </a:txBody>
                  <a:tcPr/>
                </a:tc>
              </a:tr>
              <a:tr h="370840">
                <a:tc>
                  <a:txBody>
                    <a:bodyPr/>
                    <a:lstStyle/>
                    <a:p>
                      <a:r>
                        <a:rPr lang="it-IT" dirty="0" smtClean="0">
                          <a:latin typeface="Comic Sans MS"/>
                        </a:rPr>
                        <a:t>PERIODO DI ROTAZIONE</a:t>
                      </a:r>
                      <a:endParaRPr lang="it-IT" dirty="0"/>
                    </a:p>
                  </a:txBody>
                  <a:tcPr/>
                </a:tc>
                <a:tc>
                  <a:txBody>
                    <a:bodyPr/>
                    <a:lstStyle/>
                    <a:p>
                      <a:r>
                        <a:rPr lang="it-IT" dirty="0" smtClean="0">
                          <a:latin typeface="Comic Sans MS"/>
                        </a:rPr>
                        <a:t>17 ore e 14 minuti</a:t>
                      </a:r>
                      <a:endParaRPr lang="it-IT" dirty="0"/>
                    </a:p>
                  </a:txBody>
                  <a:tcPr/>
                </a:tc>
              </a:tr>
              <a:tr h="370840">
                <a:tc>
                  <a:txBody>
                    <a:bodyPr/>
                    <a:lstStyle/>
                    <a:p>
                      <a:r>
                        <a:rPr lang="it-IT" dirty="0" smtClean="0">
                          <a:latin typeface="Comic Sans MS"/>
                        </a:rPr>
                        <a:t>DIAMETRO EQUATORIALE</a:t>
                      </a:r>
                      <a:endParaRPr lang="it-IT" dirty="0"/>
                    </a:p>
                  </a:txBody>
                  <a:tcPr/>
                </a:tc>
                <a:tc>
                  <a:txBody>
                    <a:bodyPr/>
                    <a:lstStyle/>
                    <a:p>
                      <a:r>
                        <a:rPr lang="it-IT" dirty="0" smtClean="0">
                          <a:latin typeface="Comic Sans MS"/>
                        </a:rPr>
                        <a:t>51.118 Km</a:t>
                      </a:r>
                      <a:endParaRPr lang="it-IT" dirty="0"/>
                    </a:p>
                  </a:txBody>
                  <a:tcPr/>
                </a:tc>
              </a:tr>
              <a:tr h="370840">
                <a:tc>
                  <a:txBody>
                    <a:bodyPr/>
                    <a:lstStyle/>
                    <a:p>
                      <a:r>
                        <a:rPr lang="it-IT" dirty="0" smtClean="0">
                          <a:latin typeface="Comic Sans MS"/>
                        </a:rPr>
                        <a:t>MASSA</a:t>
                      </a:r>
                      <a:endParaRPr lang="it-IT" dirty="0"/>
                    </a:p>
                  </a:txBody>
                  <a:tcPr/>
                </a:tc>
                <a:tc>
                  <a:txBody>
                    <a:bodyPr/>
                    <a:lstStyle/>
                    <a:p>
                      <a:r>
                        <a:rPr lang="it-IT" dirty="0" smtClean="0">
                          <a:latin typeface="Comic Sans MS"/>
                        </a:rPr>
                        <a:t>87.000 miliardi di miliardi di tonnellate(14,5 mt) </a:t>
                      </a:r>
                      <a:endParaRPr lang="it-IT" dirty="0"/>
                    </a:p>
                  </a:txBody>
                  <a:tcPr/>
                </a:tc>
              </a:tr>
              <a:tr h="370840">
                <a:tc>
                  <a:txBody>
                    <a:bodyPr/>
                    <a:lstStyle/>
                    <a:p>
                      <a:r>
                        <a:rPr lang="it-IT" dirty="0" smtClean="0">
                          <a:latin typeface="Comic Sans MS"/>
                        </a:rPr>
                        <a:t>DENSITA’ MEDIA RELATIVA</a:t>
                      </a:r>
                      <a:endParaRPr lang="it-IT" dirty="0"/>
                    </a:p>
                  </a:txBody>
                  <a:tcPr/>
                </a:tc>
                <a:tc>
                  <a:txBody>
                    <a:bodyPr/>
                    <a:lstStyle/>
                    <a:p>
                      <a:r>
                        <a:rPr lang="it-IT" dirty="0" smtClean="0">
                          <a:latin typeface="Comic Sans MS"/>
                        </a:rPr>
                        <a:t>1.29 g/cm</a:t>
                      </a:r>
                      <a:r>
                        <a:rPr lang="it-IT" baseline="30000" dirty="0" smtClean="0">
                          <a:latin typeface="Comic Sans MS"/>
                        </a:rPr>
                        <a:t>3</a:t>
                      </a:r>
                      <a:endParaRPr lang="it-IT" dirty="0"/>
                    </a:p>
                  </a:txBody>
                  <a:tcPr/>
                </a:tc>
              </a:tr>
              <a:tr h="370840">
                <a:tc>
                  <a:txBody>
                    <a:bodyPr/>
                    <a:lstStyle/>
                    <a:p>
                      <a:r>
                        <a:rPr lang="it-IT" dirty="0" smtClean="0">
                          <a:latin typeface="Comic Sans MS"/>
                        </a:rPr>
                        <a:t>ATMOSFERA</a:t>
                      </a:r>
                      <a:endParaRPr lang="it-IT" dirty="0"/>
                    </a:p>
                  </a:txBody>
                  <a:tcPr/>
                </a:tc>
                <a:tc>
                  <a:txBody>
                    <a:bodyPr/>
                    <a:lstStyle/>
                    <a:p>
                      <a:r>
                        <a:rPr lang="it-IT" dirty="0" smtClean="0">
                          <a:latin typeface="Comic Sans MS"/>
                        </a:rPr>
                        <a:t>Idrogeno 83%, elio 15%, metano 2% </a:t>
                      </a:r>
                      <a:endParaRPr lang="it-IT" dirty="0"/>
                    </a:p>
                  </a:txBody>
                  <a:tcPr/>
                </a:tc>
              </a:tr>
              <a:tr h="370840">
                <a:tc>
                  <a:txBody>
                    <a:bodyPr/>
                    <a:lstStyle/>
                    <a:p>
                      <a:r>
                        <a:rPr lang="it-IT" dirty="0" smtClean="0">
                          <a:latin typeface="Comic Sans MS"/>
                        </a:rPr>
                        <a:t>SATELLITI NOTI</a:t>
                      </a:r>
                      <a:endParaRPr lang="it-IT" dirty="0"/>
                    </a:p>
                  </a:txBody>
                  <a:tcPr/>
                </a:tc>
                <a:tc>
                  <a:txBody>
                    <a:bodyPr/>
                    <a:lstStyle/>
                    <a:p>
                      <a:r>
                        <a:rPr lang="it-IT" dirty="0" smtClean="0">
                          <a:latin typeface="Comic Sans MS"/>
                        </a:rPr>
                        <a:t>15</a:t>
                      </a:r>
                      <a:endParaRPr lang="it-IT" dirty="0"/>
                    </a:p>
                  </a:txBody>
                  <a:tcPr/>
                </a:tc>
              </a:tr>
              <a:tr h="370840">
                <a:tc>
                  <a:txBody>
                    <a:bodyPr/>
                    <a:lstStyle/>
                    <a:p>
                      <a:r>
                        <a:rPr lang="it-IT" dirty="0" smtClean="0">
                          <a:latin typeface="Comic Sans MS"/>
                        </a:rPr>
                        <a:t>INCLINAZIONE DELL’ASSE </a:t>
                      </a:r>
                      <a:endParaRPr lang="it-IT" dirty="0"/>
                    </a:p>
                  </a:txBody>
                  <a:tcPr/>
                </a:tc>
                <a:tc>
                  <a:txBody>
                    <a:bodyPr/>
                    <a:lstStyle/>
                    <a:p>
                      <a:r>
                        <a:rPr lang="it-IT" dirty="0" smtClean="0">
                          <a:latin typeface="Comic Sans MS"/>
                        </a:rPr>
                        <a:t>8° </a:t>
                      </a:r>
                      <a:endParaRPr lang="it-IT" dirty="0"/>
                    </a:p>
                  </a:txBody>
                  <a:tcPr/>
                </a:tc>
              </a:tr>
            </a:tbl>
          </a:graphicData>
        </a:graphic>
      </p:graphicFrame>
    </p:spTree>
    <p:extLst>
      <p:ext uri="{BB962C8B-B14F-4D97-AF65-F5344CB8AC3E}">
        <p14:creationId xmlns:p14="http://schemas.microsoft.com/office/powerpoint/2010/main" val="416230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618</Words>
  <Application>Microsoft Office PowerPoint</Application>
  <PresentationFormat>Presentazione su schermo (4:3)</PresentationFormat>
  <Paragraphs>42</Paragraphs>
  <Slides>9</Slides>
  <Notes>1</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Tema di Office</vt:lpstr>
      <vt:lpstr>Presentazione standard di PowerPoint</vt:lpstr>
      <vt:lpstr>Introduzione</vt:lpstr>
      <vt:lpstr>Presentazione standard di PowerPoint</vt:lpstr>
      <vt:lpstr>Presentazione standard di PowerPoint</vt:lpstr>
      <vt:lpstr>Presentazione standard di PowerPoint</vt:lpstr>
      <vt:lpstr>CAMPI MAGNETICI </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Ejupi</dc:creator>
  <cp:lastModifiedBy>Ejupi</cp:lastModifiedBy>
  <cp:revision>10</cp:revision>
  <dcterms:created xsi:type="dcterms:W3CDTF">2012-12-23T13:57:58Z</dcterms:created>
  <dcterms:modified xsi:type="dcterms:W3CDTF">2012-12-23T15:31:48Z</dcterms:modified>
</cp:coreProperties>
</file>